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51" r:id="rId1"/>
  </p:sldMasterIdLst>
  <p:notesMasterIdLst>
    <p:notesMasterId r:id="rId8"/>
  </p:notesMasterIdLst>
  <p:sldIdLst>
    <p:sldId id="256" r:id="rId2"/>
    <p:sldId id="262" r:id="rId3"/>
    <p:sldId id="263" r:id="rId4"/>
    <p:sldId id="265" r:id="rId5"/>
    <p:sldId id="267" r:id="rId6"/>
    <p:sldId id="268" r:id="rId7"/>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8" d="100"/>
          <a:sy n="108" d="100"/>
        </p:scale>
        <p:origin x="-424"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F7E9F0-283F-424D-9C43-BA5C3784280B}" type="datetimeFigureOut">
              <a:rPr lang="fr-FR" smtClean="0"/>
              <a:pPr/>
              <a:t>05/05/15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FA83EA-4B22-004F-A7F5-23B93D85CC84}" type="slidenum">
              <a:rPr lang="fr-FR" smtClean="0"/>
              <a:pPr/>
              <a:t>‹#›</a:t>
            </a:fld>
            <a:endParaRPr lang="fr-FR"/>
          </a:p>
        </p:txBody>
      </p:sp>
    </p:spTree>
    <p:extLst>
      <p:ext uri="{BB962C8B-B14F-4D97-AF65-F5344CB8AC3E}">
        <p14:creationId xmlns:p14="http://schemas.microsoft.com/office/powerpoint/2010/main" val="72596191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La canalisation = l’orientation privilégiée des élèves vers certaines filières et types d’établissements</a:t>
            </a:r>
          </a:p>
          <a:p>
            <a:r>
              <a:rPr lang="fr-FR" dirty="0" smtClean="0"/>
              <a:t>Elle est liée à une très grande variété des facteurs, notamment:</a:t>
            </a:r>
          </a:p>
          <a:p>
            <a:pPr lvl="1"/>
            <a:r>
              <a:rPr lang="fr-FR" dirty="0" smtClean="0"/>
              <a:t>Les filières présentes dans l’établissement</a:t>
            </a:r>
          </a:p>
          <a:p>
            <a:pPr lvl="1"/>
            <a:r>
              <a:rPr lang="fr-FR" dirty="0" smtClean="0"/>
              <a:t>Le niveau scolaire des élèves et leurs  caractéristiques sociales</a:t>
            </a:r>
          </a:p>
          <a:p>
            <a:pPr lvl="1"/>
            <a:r>
              <a:rPr lang="fr-FR" dirty="0" smtClean="0"/>
              <a:t>L’encastrement institutionnel de l’établissement du point de vue de l’offre mais aussi des relations privilégiées anciennes ou récentes avec certains établissements </a:t>
            </a:r>
          </a:p>
          <a:p>
            <a:endParaRPr lang="fr-FR" dirty="0"/>
          </a:p>
        </p:txBody>
      </p:sp>
      <p:sp>
        <p:nvSpPr>
          <p:cNvPr id="4" name="Espace réservé du numéro de diapositive 3"/>
          <p:cNvSpPr>
            <a:spLocks noGrp="1"/>
          </p:cNvSpPr>
          <p:nvPr>
            <p:ph type="sldNum" sz="quarter" idx="10"/>
          </p:nvPr>
        </p:nvSpPr>
        <p:spPr/>
        <p:txBody>
          <a:bodyPr/>
          <a:lstStyle/>
          <a:p>
            <a:fld id="{70FA83EA-4B22-004F-A7F5-23B93D85CC84}" type="slidenum">
              <a:rPr lang="fr-FR" smtClean="0"/>
              <a:pPr/>
              <a:t>4</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Accompagnement des projets = accompagnement institutionnel obligatoire avec tenue des réunions, d’entretiens personnalisés, réalisation de fiches de vœux..</a:t>
            </a:r>
          </a:p>
          <a:p>
            <a:r>
              <a:rPr lang="fr-FR" dirty="0" smtClean="0"/>
              <a:t>Degré de liberté dans l’application des directives et d’initiative pour la mise en place d’autres actions </a:t>
            </a:r>
          </a:p>
          <a:p>
            <a:endParaRPr lang="fr-FR" dirty="0"/>
          </a:p>
        </p:txBody>
      </p:sp>
      <p:sp>
        <p:nvSpPr>
          <p:cNvPr id="4" name="Espace réservé du numéro de diapositive 3"/>
          <p:cNvSpPr>
            <a:spLocks noGrp="1"/>
          </p:cNvSpPr>
          <p:nvPr>
            <p:ph type="sldNum" sz="quarter" idx="10"/>
          </p:nvPr>
        </p:nvSpPr>
        <p:spPr/>
        <p:txBody>
          <a:bodyPr/>
          <a:lstStyle/>
          <a:p>
            <a:fld id="{70FA83EA-4B22-004F-A7F5-23B93D85CC84}" type="slidenum">
              <a:rPr lang="fr-FR" smtClean="0"/>
              <a:pPr/>
              <a:t>5</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ectangle à coins arrondis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ectangle à coins arrondis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fr-FR" smtClean="0"/>
              <a:t>Cliquez et modifiez le titre</a:t>
            </a:r>
            <a:endParaRPr kumimoji="0" lang="en-US"/>
          </a:p>
        </p:txBody>
      </p:sp>
      <p:sp>
        <p:nvSpPr>
          <p:cNvPr id="9" name="Sous-titr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6705600" y="4206240"/>
            <a:ext cx="960120" cy="457200"/>
          </a:xfrm>
        </p:spPr>
        <p:txBody>
          <a:bodyPr/>
          <a:lstStyle/>
          <a:p>
            <a:fld id="{2BA299F5-CB60-6840-8438-7FEDF4ECE286}" type="datetimeFigureOut">
              <a:rPr lang="fr-FR" smtClean="0"/>
              <a:pPr/>
              <a:t>05/05/15</a:t>
            </a:fld>
            <a:endParaRPr lang="fr-FR"/>
          </a:p>
        </p:txBody>
      </p:sp>
      <p:sp>
        <p:nvSpPr>
          <p:cNvPr id="17" name="Espace réservé du pied de page 16"/>
          <p:cNvSpPr>
            <a:spLocks noGrp="1"/>
          </p:cNvSpPr>
          <p:nvPr>
            <p:ph type="ftr" sz="quarter" idx="11"/>
          </p:nvPr>
        </p:nvSpPr>
        <p:spPr>
          <a:xfrm>
            <a:off x="5410200" y="4205288"/>
            <a:ext cx="1295400" cy="457200"/>
          </a:xfrm>
        </p:spPr>
        <p:txBody>
          <a:bodyPr/>
          <a:lstStyle/>
          <a:p>
            <a:endParaRPr lang="fr-FR"/>
          </a:p>
        </p:txBody>
      </p:sp>
      <p:sp>
        <p:nvSpPr>
          <p:cNvPr id="29" name="Espace réservé du numéro de diapositive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C5217A8-0E06-4059-AC45-433E2E67A85D}" type="slidenum">
              <a:rPr kumimoji="0" lang="en-US" smtClean="0"/>
              <a:pPr/>
              <a:t>‹#›</a:t>
            </a:fld>
            <a:endParaRPr kumimoji="0" lang="en-US" dirty="0">
              <a:solidFill>
                <a:srgbClr val="FFFFFF"/>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et modifiez le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2BA299F5-CB60-6840-8438-7FEDF4ECE286}" type="datetimeFigureOut">
              <a:rPr lang="fr-FR" smtClean="0"/>
              <a:pPr/>
              <a:t>05/05/15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D9B4184-669A-114F-BDA0-535D8F9C0A77}"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81800" y="1143000"/>
            <a:ext cx="1905000" cy="5486400"/>
          </a:xfrm>
        </p:spPr>
        <p:txBody>
          <a:bodyPr vert="eaVert"/>
          <a:lstStyle/>
          <a:p>
            <a:r>
              <a:rPr kumimoji="0" lang="fr-FR" smtClean="0"/>
              <a:t>Cliquez et modifiez le titre</a:t>
            </a:r>
            <a:endParaRPr kumimoji="0" lang="en-US"/>
          </a:p>
        </p:txBody>
      </p:sp>
      <p:sp>
        <p:nvSpPr>
          <p:cNvPr id="3" name="Espace réservé du texte vertical 2"/>
          <p:cNvSpPr>
            <a:spLocks noGrp="1"/>
          </p:cNvSpPr>
          <p:nvPr>
            <p:ph type="body" orient="vert" idx="1"/>
          </p:nvPr>
        </p:nvSpPr>
        <p:spPr>
          <a:xfrm>
            <a:off x="457200" y="1143000"/>
            <a:ext cx="6248400" cy="5486400"/>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2BA299F5-CB60-6840-8438-7FEDF4ECE286}" type="datetimeFigureOut">
              <a:rPr lang="fr-FR" smtClean="0"/>
              <a:pPr/>
              <a:t>05/05/15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D9B4184-669A-114F-BDA0-535D8F9C0A77}" type="slidenum">
              <a:rPr lang="fr-FR" smtClean="0"/>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et modifiez le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2BA299F5-CB60-6840-8438-7FEDF4ECE286}" type="datetimeFigureOut">
              <a:rPr lang="fr-FR" smtClean="0"/>
              <a:pPr/>
              <a:t>05/05/15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D9B4184-669A-114F-BDA0-535D8F9C0A77}" type="slidenum">
              <a:rPr lang="fr-FR" smtClean="0"/>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fr-FR" smtClean="0"/>
              <a:t>Cliquez et modifiez le titre</a:t>
            </a:r>
            <a:endParaRPr kumimoji="0" lang="en-US"/>
          </a:p>
        </p:txBody>
      </p:sp>
      <p:sp>
        <p:nvSpPr>
          <p:cNvPr id="3" name="Espace réservé du texte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2BA299F5-CB60-6840-8438-7FEDF4ECE286}" type="datetimeFigureOut">
              <a:rPr lang="fr-FR" smtClean="0"/>
              <a:pPr/>
              <a:t>05/05/15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D9B4184-669A-114F-BDA0-535D8F9C0A77}" type="slidenum">
              <a:rPr lang="fr-FR" smtClean="0"/>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et modifiez le titre</a:t>
            </a:r>
            <a:endParaRPr kumimoji="0" lang="en-US"/>
          </a:p>
        </p:txBody>
      </p:sp>
      <p:sp>
        <p:nvSpPr>
          <p:cNvPr id="3" name="Espace réservé du contenu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2BA299F5-CB60-6840-8438-7FEDF4ECE286}" type="datetimeFigureOut">
              <a:rPr lang="fr-FR" smtClean="0"/>
              <a:pPr/>
              <a:t>05/05/15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D9B4184-669A-114F-BDA0-535D8F9C0A77}" type="slidenum">
              <a:rPr lang="fr-FR" smtClean="0"/>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81000" y="1143000"/>
            <a:ext cx="8382000" cy="1069848"/>
          </a:xfrm>
        </p:spPr>
        <p:txBody>
          <a:bodyPr anchor="ctr"/>
          <a:lstStyle>
            <a:lvl1pPr>
              <a:defRPr sz="4000" b="0" i="0" cap="none" baseline="0"/>
            </a:lvl1pPr>
          </a:lstStyle>
          <a:p>
            <a:r>
              <a:rPr kumimoji="0" lang="fr-FR" smtClean="0"/>
              <a:t>Cliquez et modifiez le titre</a:t>
            </a:r>
            <a:endParaRPr kumimoji="0" lang="en-US"/>
          </a:p>
        </p:txBody>
      </p:sp>
      <p:sp>
        <p:nvSpPr>
          <p:cNvPr id="3" name="Espace réservé du texte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6" name="Espace réservé de la date 25"/>
          <p:cNvSpPr>
            <a:spLocks noGrp="1"/>
          </p:cNvSpPr>
          <p:nvPr>
            <p:ph type="dt" sz="half" idx="10"/>
          </p:nvPr>
        </p:nvSpPr>
        <p:spPr/>
        <p:txBody>
          <a:bodyPr rtlCol="0"/>
          <a:lstStyle/>
          <a:p>
            <a:fld id="{2BA299F5-CB60-6840-8438-7FEDF4ECE286}" type="datetimeFigureOut">
              <a:rPr lang="fr-FR" smtClean="0"/>
              <a:pPr/>
              <a:t>05/05/15</a:t>
            </a:fld>
            <a:endParaRPr lang="fr-FR"/>
          </a:p>
        </p:txBody>
      </p:sp>
      <p:sp>
        <p:nvSpPr>
          <p:cNvPr id="27" name="Espace réservé du numéro de diapositive 26"/>
          <p:cNvSpPr>
            <a:spLocks noGrp="1"/>
          </p:cNvSpPr>
          <p:nvPr>
            <p:ph type="sldNum" sz="quarter" idx="11"/>
          </p:nvPr>
        </p:nvSpPr>
        <p:spPr/>
        <p:txBody>
          <a:bodyPr rtlCol="0"/>
          <a:lstStyle/>
          <a:p>
            <a:fld id="{0D9B4184-669A-114F-BDA0-535D8F9C0A77}" type="slidenum">
              <a:rPr lang="fr-FR" smtClean="0"/>
              <a:pPr/>
              <a:t>‹#›</a:t>
            </a:fld>
            <a:endParaRPr lang="fr-FR"/>
          </a:p>
        </p:txBody>
      </p:sp>
      <p:sp>
        <p:nvSpPr>
          <p:cNvPr id="28" name="Espace réservé du pied de page 27"/>
          <p:cNvSpPr>
            <a:spLocks noGrp="1"/>
          </p:cNvSpPr>
          <p:nvPr>
            <p:ph type="ftr" sz="quarter" idx="12"/>
          </p:nvPr>
        </p:nvSpPr>
        <p:spPr/>
        <p:txBody>
          <a:bodyPr rtlCol="0"/>
          <a:lstStyle/>
          <a:p>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fr-FR" smtClean="0"/>
              <a:t>Cliquez et modifiez le titre</a:t>
            </a:r>
            <a:endParaRPr kumimoji="0" lang="en-US"/>
          </a:p>
        </p:txBody>
      </p:sp>
      <p:sp>
        <p:nvSpPr>
          <p:cNvPr id="3" name="Espace réservé de la date 2"/>
          <p:cNvSpPr>
            <a:spLocks noGrp="1"/>
          </p:cNvSpPr>
          <p:nvPr>
            <p:ph type="dt" sz="half" idx="10"/>
          </p:nvPr>
        </p:nvSpPr>
        <p:spPr>
          <a:xfrm>
            <a:off x="6583680" y="612648"/>
            <a:ext cx="957264" cy="457200"/>
          </a:xfrm>
        </p:spPr>
        <p:txBody>
          <a:bodyPr/>
          <a:lstStyle/>
          <a:p>
            <a:fld id="{2BA299F5-CB60-6840-8438-7FEDF4ECE286}" type="datetimeFigureOut">
              <a:rPr lang="fr-FR" smtClean="0"/>
              <a:pPr/>
              <a:t>05/05/15</a:t>
            </a:fld>
            <a:endParaRPr lang="fr-FR"/>
          </a:p>
        </p:txBody>
      </p:sp>
      <p:sp>
        <p:nvSpPr>
          <p:cNvPr id="4" name="Espace réservé du pied de page 3"/>
          <p:cNvSpPr>
            <a:spLocks noGrp="1"/>
          </p:cNvSpPr>
          <p:nvPr>
            <p:ph type="ftr" sz="quarter" idx="11"/>
          </p:nvPr>
        </p:nvSpPr>
        <p:spPr>
          <a:xfrm>
            <a:off x="5257800" y="612648"/>
            <a:ext cx="1325880" cy="457200"/>
          </a:xfrm>
        </p:spPr>
        <p:txBody>
          <a:bodyPr/>
          <a:lstStyle/>
          <a:p>
            <a:endParaRPr lang="fr-FR"/>
          </a:p>
        </p:txBody>
      </p:sp>
      <p:sp>
        <p:nvSpPr>
          <p:cNvPr id="5" name="Espace réservé du numéro de diapositive 4"/>
          <p:cNvSpPr>
            <a:spLocks noGrp="1"/>
          </p:cNvSpPr>
          <p:nvPr>
            <p:ph type="sldNum" sz="quarter" idx="12"/>
          </p:nvPr>
        </p:nvSpPr>
        <p:spPr>
          <a:xfrm>
            <a:off x="8174736" y="2272"/>
            <a:ext cx="762000" cy="365760"/>
          </a:xfrm>
        </p:spPr>
        <p:txBody>
          <a:bodyPr/>
          <a:lstStyle/>
          <a:p>
            <a:fld id="{0D9B4184-669A-114F-BDA0-535D8F9C0A77}"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BA299F5-CB60-6840-8438-7FEDF4ECE286}" type="datetimeFigureOut">
              <a:rPr lang="fr-FR" smtClean="0"/>
              <a:pPr/>
              <a:t>05/05/15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D9B4184-669A-114F-BDA0-535D8F9C0A77}"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353496" y="1101970"/>
            <a:ext cx="3383280" cy="877824"/>
          </a:xfrm>
        </p:spPr>
        <p:txBody>
          <a:bodyPr anchor="b"/>
          <a:lstStyle>
            <a:lvl1pPr algn="l">
              <a:buNone/>
              <a:defRPr sz="1800" b="1"/>
            </a:lvl1pPr>
          </a:lstStyle>
          <a:p>
            <a:r>
              <a:rPr kumimoji="0" lang="fr-FR" smtClean="0"/>
              <a:t>Cliquez et modifiez le titre</a:t>
            </a:r>
            <a:endParaRPr kumimoji="0" lang="en-US"/>
          </a:p>
        </p:txBody>
      </p:sp>
      <p:sp>
        <p:nvSpPr>
          <p:cNvPr id="3" name="Espace réservé du texte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2BA299F5-CB60-6840-8438-7FEDF4ECE286}" type="datetimeFigureOut">
              <a:rPr lang="fr-FR" smtClean="0"/>
              <a:pPr/>
              <a:t>05/05/15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D9B4184-669A-114F-BDA0-535D8F9C0A77}" type="slidenum">
              <a:rPr lang="fr-FR" smtClean="0"/>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fr-FR" smtClean="0"/>
              <a:t>Cliquez et modifiez le titre</a:t>
            </a:r>
            <a:endParaRPr kumimoji="0" lang="en-US"/>
          </a:p>
        </p:txBody>
      </p:sp>
      <p:sp>
        <p:nvSpPr>
          <p:cNvPr id="3" name="Espace réservé pour une image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2BA299F5-CB60-6840-8438-7FEDF4ECE286}" type="datetimeFigureOut">
              <a:rPr lang="fr-FR" smtClean="0"/>
              <a:pPr/>
              <a:t>05/05/15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D9B4184-669A-114F-BDA0-535D8F9C0A77}" type="slidenum">
              <a:rPr lang="fr-FR" smtClean="0"/>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ectangle à coins arrondis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ectangle à coins arrondis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space réservé du titre 21"/>
          <p:cNvSpPr>
            <a:spLocks noGrp="1"/>
          </p:cNvSpPr>
          <p:nvPr>
            <p:ph type="title"/>
          </p:nvPr>
        </p:nvSpPr>
        <p:spPr>
          <a:xfrm>
            <a:off x="457200" y="1143000"/>
            <a:ext cx="8229600" cy="1066800"/>
          </a:xfrm>
          <a:prstGeom prst="rect">
            <a:avLst/>
          </a:prstGeom>
        </p:spPr>
        <p:txBody>
          <a:bodyPr vert="horz" anchor="ctr">
            <a:normAutofit/>
          </a:bodyPr>
          <a:lstStyle/>
          <a:p>
            <a:r>
              <a:rPr kumimoji="0" lang="fr-FR" smtClean="0"/>
              <a:t>Cliquez et modifiez le titre</a:t>
            </a:r>
            <a:endParaRPr kumimoji="0" lang="en-US"/>
          </a:p>
        </p:txBody>
      </p:sp>
      <p:sp>
        <p:nvSpPr>
          <p:cNvPr id="13" name="Espace réservé du texte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2BA299F5-CB60-6840-8438-7FEDF4ECE286}" type="datetimeFigureOut">
              <a:rPr lang="fr-FR" smtClean="0"/>
              <a:pPr/>
              <a:t>05/05/15</a:t>
            </a:fld>
            <a:endParaRPr lang="fr-FR"/>
          </a:p>
        </p:txBody>
      </p:sp>
      <p:sp>
        <p:nvSpPr>
          <p:cNvPr id="3" name="Espace réservé du pied de page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fr-FR"/>
          </a:p>
        </p:txBody>
      </p:sp>
      <p:sp>
        <p:nvSpPr>
          <p:cNvPr id="23" name="Espace réservé du numéro de diapositive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0D9B4184-669A-114F-BDA0-535D8F9C0A77}"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id="2147483852" r:id="rId1"/>
    <p:sldLayoutId id="2147483853" r:id="rId2"/>
    <p:sldLayoutId id="2147483854" r:id="rId3"/>
    <p:sldLayoutId id="2147483855" r:id="rId4"/>
    <p:sldLayoutId id="2147483856" r:id="rId5"/>
    <p:sldLayoutId id="2147483857" r:id="rId6"/>
    <p:sldLayoutId id="2147483858" r:id="rId7"/>
    <p:sldLayoutId id="2147483859" r:id="rId8"/>
    <p:sldLayoutId id="2147483860" r:id="rId9"/>
    <p:sldLayoutId id="2147483861" r:id="rId10"/>
    <p:sldLayoutId id="2147483862"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74600" y="2781511"/>
            <a:ext cx="5446713" cy="1470025"/>
          </a:xfrm>
        </p:spPr>
        <p:txBody>
          <a:bodyPr>
            <a:noAutofit/>
          </a:bodyPr>
          <a:lstStyle/>
          <a:p>
            <a:pPr algn="ctr"/>
            <a:r>
              <a:rPr lang="fr-FR" sz="3600" dirty="0" smtClean="0"/>
              <a:t>Les inégalités entre lycées concernant l’accès à l’enseignement supérieur</a:t>
            </a:r>
            <a:r>
              <a:rPr lang="fr-FR" sz="4000" dirty="0" smtClean="0"/>
              <a:t/>
            </a:r>
            <a:br>
              <a:rPr lang="fr-FR" sz="4000" dirty="0" smtClean="0"/>
            </a:br>
            <a:r>
              <a:rPr lang="fr-FR" sz="4000" dirty="0" smtClean="0"/>
              <a:t> </a:t>
            </a:r>
            <a:br>
              <a:rPr lang="fr-FR" sz="4000" dirty="0" smtClean="0"/>
            </a:br>
            <a:r>
              <a:rPr lang="fr-FR" sz="4000" dirty="0" smtClean="0"/>
              <a:t> </a:t>
            </a:r>
            <a:endParaRPr lang="fr-FR" sz="4000" dirty="0"/>
          </a:p>
        </p:txBody>
      </p:sp>
      <p:sp>
        <p:nvSpPr>
          <p:cNvPr id="3" name="Sous-titre 2"/>
          <p:cNvSpPr>
            <a:spLocks noGrp="1"/>
          </p:cNvSpPr>
          <p:nvPr>
            <p:ph type="subTitle" idx="1"/>
          </p:nvPr>
        </p:nvSpPr>
        <p:spPr>
          <a:xfrm>
            <a:off x="986554" y="4631984"/>
            <a:ext cx="7311408" cy="1199704"/>
          </a:xfrm>
        </p:spPr>
        <p:txBody>
          <a:bodyPr>
            <a:noAutofit/>
          </a:bodyPr>
          <a:lstStyle/>
          <a:p>
            <a:pPr algn="ctr"/>
            <a:r>
              <a:rPr lang="fr-FR" sz="2000" dirty="0" smtClean="0"/>
              <a:t>Agnès van Zanten</a:t>
            </a:r>
          </a:p>
          <a:p>
            <a:pPr algn="ctr"/>
            <a:r>
              <a:rPr lang="fr-FR" sz="2000" dirty="0" smtClean="0"/>
              <a:t>OSC/LIEPP</a:t>
            </a:r>
          </a:p>
          <a:p>
            <a:pPr algn="ctr"/>
            <a:r>
              <a:rPr lang="fr-FR" sz="2000" dirty="0" smtClean="0"/>
              <a:t>Sciences Po/CNRS</a:t>
            </a:r>
            <a:endParaRPr lang="fr-FR"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normAutofit/>
          </a:bodyPr>
          <a:lstStyle/>
          <a:p>
            <a:r>
              <a:rPr lang="fr-FR" sz="4000" dirty="0" smtClean="0">
                <a:latin typeface="+mj-lt"/>
              </a:rPr>
              <a:t>L’enquête en région parisienne</a:t>
            </a:r>
            <a:endParaRPr lang="fr-FR" sz="4000" dirty="0">
              <a:latin typeface="+mj-lt"/>
            </a:endParaRPr>
          </a:p>
        </p:txBody>
      </p:sp>
      <p:sp>
        <p:nvSpPr>
          <p:cNvPr id="3" name="Espace réservé du contenu 2"/>
          <p:cNvSpPr>
            <a:spLocks noGrp="1"/>
          </p:cNvSpPr>
          <p:nvPr>
            <p:ph idx="1"/>
          </p:nvPr>
        </p:nvSpPr>
        <p:spPr>
          <a:xfrm>
            <a:off x="457200" y="1584937"/>
            <a:ext cx="7894638" cy="5048064"/>
          </a:xfrm>
        </p:spPr>
        <p:txBody>
          <a:bodyPr>
            <a:normAutofit fontScale="92500"/>
          </a:bodyPr>
          <a:lstStyle/>
          <a:p>
            <a:r>
              <a:rPr lang="fr-FR" dirty="0" smtClean="0"/>
              <a:t>Etude extensive de 30 lycées (données statistiques et entretiens avec les chefs d’établissements)</a:t>
            </a:r>
          </a:p>
          <a:p>
            <a:r>
              <a:rPr lang="fr-FR" dirty="0" smtClean="0"/>
              <a:t>Etude monographique de 4 lycées comprenant: </a:t>
            </a:r>
          </a:p>
          <a:p>
            <a:pPr lvl="1"/>
            <a:r>
              <a:rPr lang="fr-FR" dirty="0" smtClean="0">
                <a:solidFill>
                  <a:schemeClr val="tx1"/>
                </a:solidFill>
              </a:rPr>
              <a:t>Des entretiens avec tous les acteurs impliques dans l’orientation (proviseur, </a:t>
            </a:r>
            <a:r>
              <a:rPr lang="fr-FR" dirty="0" err="1" smtClean="0">
                <a:solidFill>
                  <a:schemeClr val="tx1"/>
                </a:solidFill>
              </a:rPr>
              <a:t>proviseur-adjoint</a:t>
            </a:r>
            <a:r>
              <a:rPr lang="fr-FR" dirty="0" smtClean="0">
                <a:solidFill>
                  <a:schemeClr val="tx1"/>
                </a:solidFill>
              </a:rPr>
              <a:t>, PP, CPE, </a:t>
            </a:r>
            <a:r>
              <a:rPr lang="fr-FR" dirty="0" err="1" smtClean="0">
                <a:solidFill>
                  <a:schemeClr val="tx1"/>
                </a:solidFill>
              </a:rPr>
              <a:t>COPsy</a:t>
            </a:r>
            <a:r>
              <a:rPr lang="fr-FR" dirty="0" smtClean="0">
                <a:solidFill>
                  <a:schemeClr val="tx1"/>
                </a:solidFill>
              </a:rPr>
              <a:t>, associations des parents, intervenants extérieurs)</a:t>
            </a:r>
          </a:p>
          <a:p>
            <a:pPr lvl="1"/>
            <a:r>
              <a:rPr lang="fr-FR" dirty="0" smtClean="0">
                <a:solidFill>
                  <a:schemeClr val="tx1"/>
                </a:solidFill>
              </a:rPr>
              <a:t>Des entretiens répétés avec un groupe de 10 à 12 élèves de Première et Terminale</a:t>
            </a:r>
          </a:p>
          <a:p>
            <a:pPr lvl="1"/>
            <a:r>
              <a:rPr lang="fr-FR" dirty="0" smtClean="0">
                <a:solidFill>
                  <a:schemeClr val="tx1"/>
                </a:solidFill>
              </a:rPr>
              <a:t>Des observations de réunions, de séances de travail en classe, de visites au salon APB et de tous les conseils de classe de Première et de Terminale</a:t>
            </a:r>
          </a:p>
          <a:p>
            <a:pPr lvl="1"/>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11019"/>
            <a:ext cx="8229600" cy="1143000"/>
          </a:xfrm>
        </p:spPr>
        <p:txBody>
          <a:bodyPr/>
          <a:lstStyle/>
          <a:p>
            <a:r>
              <a:rPr lang="fr-FR" dirty="0" smtClean="0">
                <a:latin typeface="+mj-lt"/>
              </a:rPr>
              <a:t>Les 4 lycées </a:t>
            </a:r>
            <a:endParaRPr lang="fr-FR" dirty="0">
              <a:latin typeface="+mj-lt"/>
            </a:endParaRPr>
          </a:p>
        </p:txBody>
      </p:sp>
      <p:graphicFrame>
        <p:nvGraphicFramePr>
          <p:cNvPr id="4" name="Espace réservé du contenu 3"/>
          <p:cNvGraphicFramePr>
            <a:graphicFrameLocks noGrp="1"/>
          </p:cNvGraphicFramePr>
          <p:nvPr>
            <p:ph idx="1"/>
          </p:nvPr>
        </p:nvGraphicFramePr>
        <p:xfrm>
          <a:off x="457200" y="1354019"/>
          <a:ext cx="8463775" cy="5069699"/>
        </p:xfrm>
        <a:graphic>
          <a:graphicData uri="http://schemas.openxmlformats.org/drawingml/2006/table">
            <a:tbl>
              <a:tblPr firstRow="1" bandRow="1">
                <a:tableStyleId>{5C22544A-7EE6-4342-B048-85BDC9FD1C3A}</a:tableStyleId>
              </a:tblPr>
              <a:tblGrid>
                <a:gridCol w="1692755"/>
                <a:gridCol w="1692755"/>
                <a:gridCol w="1692755"/>
                <a:gridCol w="1692755"/>
                <a:gridCol w="1692755"/>
              </a:tblGrid>
              <a:tr h="996854">
                <a:tc>
                  <a:txBody>
                    <a:bodyPr/>
                    <a:lstStyle/>
                    <a:p>
                      <a:endParaRPr lang="fr-FR" dirty="0"/>
                    </a:p>
                  </a:txBody>
                  <a:tcPr/>
                </a:tc>
                <a:tc>
                  <a:txBody>
                    <a:bodyPr/>
                    <a:lstStyle/>
                    <a:p>
                      <a:r>
                        <a:rPr lang="fr-FR" dirty="0" smtClean="0"/>
                        <a:t>Lycée A</a:t>
                      </a:r>
                      <a:endParaRPr lang="fr-FR" dirty="0"/>
                    </a:p>
                  </a:txBody>
                  <a:tcPr/>
                </a:tc>
                <a:tc>
                  <a:txBody>
                    <a:bodyPr/>
                    <a:lstStyle/>
                    <a:p>
                      <a:r>
                        <a:rPr lang="fr-FR" dirty="0" smtClean="0"/>
                        <a:t>Lycée B</a:t>
                      </a:r>
                      <a:endParaRPr lang="fr-FR" dirty="0"/>
                    </a:p>
                  </a:txBody>
                  <a:tcPr/>
                </a:tc>
                <a:tc>
                  <a:txBody>
                    <a:bodyPr/>
                    <a:lstStyle/>
                    <a:p>
                      <a:r>
                        <a:rPr lang="fr-FR" dirty="0" smtClean="0"/>
                        <a:t>Lycée C</a:t>
                      </a:r>
                      <a:endParaRPr lang="fr-FR" dirty="0"/>
                    </a:p>
                  </a:txBody>
                  <a:tcPr/>
                </a:tc>
                <a:tc>
                  <a:txBody>
                    <a:bodyPr/>
                    <a:lstStyle/>
                    <a:p>
                      <a:r>
                        <a:rPr lang="fr-FR" dirty="0" smtClean="0"/>
                        <a:t>Lycée D</a:t>
                      </a:r>
                      <a:endParaRPr lang="fr-FR" dirty="0"/>
                    </a:p>
                  </a:txBody>
                  <a:tcPr/>
                </a:tc>
              </a:tr>
              <a:tr h="588748">
                <a:tc>
                  <a:txBody>
                    <a:bodyPr/>
                    <a:lstStyle/>
                    <a:p>
                      <a:r>
                        <a:rPr lang="fr-FR" dirty="0" smtClean="0"/>
                        <a:t>Académie</a:t>
                      </a:r>
                      <a:endParaRPr lang="fr-FR" dirty="0"/>
                    </a:p>
                  </a:txBody>
                  <a:tcPr/>
                </a:tc>
                <a:tc>
                  <a:txBody>
                    <a:bodyPr/>
                    <a:lstStyle/>
                    <a:p>
                      <a:r>
                        <a:rPr lang="fr-FR" dirty="0" smtClean="0"/>
                        <a:t>Paris</a:t>
                      </a:r>
                      <a:endParaRPr lang="fr-FR" dirty="0"/>
                    </a:p>
                  </a:txBody>
                  <a:tcPr/>
                </a:tc>
                <a:tc>
                  <a:txBody>
                    <a:bodyPr/>
                    <a:lstStyle/>
                    <a:p>
                      <a:r>
                        <a:rPr lang="fr-FR" dirty="0" smtClean="0"/>
                        <a:t>Créteil</a:t>
                      </a:r>
                      <a:endParaRPr lang="fr-FR" dirty="0"/>
                    </a:p>
                  </a:txBody>
                  <a:tcPr/>
                </a:tc>
                <a:tc>
                  <a:txBody>
                    <a:bodyPr/>
                    <a:lstStyle/>
                    <a:p>
                      <a:r>
                        <a:rPr lang="fr-FR" dirty="0" smtClean="0"/>
                        <a:t>Paris</a:t>
                      </a:r>
                      <a:endParaRPr lang="fr-FR" dirty="0"/>
                    </a:p>
                  </a:txBody>
                  <a:tcPr/>
                </a:tc>
                <a:tc>
                  <a:txBody>
                    <a:bodyPr/>
                    <a:lstStyle/>
                    <a:p>
                      <a:r>
                        <a:rPr lang="fr-FR" dirty="0" smtClean="0"/>
                        <a:t>Créteil</a:t>
                      </a:r>
                      <a:endParaRPr lang="fr-FR" dirty="0"/>
                    </a:p>
                  </a:txBody>
                  <a:tcPr/>
                </a:tc>
              </a:tr>
              <a:tr h="1016195">
                <a:tc>
                  <a:txBody>
                    <a:bodyPr/>
                    <a:lstStyle/>
                    <a:p>
                      <a:r>
                        <a:rPr lang="fr-FR" dirty="0" smtClean="0"/>
                        <a:t>Statut</a:t>
                      </a:r>
                      <a:endParaRPr lang="fr-FR" dirty="0"/>
                    </a:p>
                  </a:txBody>
                  <a:tcPr/>
                </a:tc>
                <a:tc>
                  <a:txBody>
                    <a:bodyPr/>
                    <a:lstStyle/>
                    <a:p>
                      <a:r>
                        <a:rPr lang="fr-FR" dirty="0" smtClean="0"/>
                        <a:t>Public</a:t>
                      </a:r>
                      <a:endParaRPr lang="fr-FR" dirty="0"/>
                    </a:p>
                  </a:txBody>
                  <a:tcPr/>
                </a:tc>
                <a:tc>
                  <a:txBody>
                    <a:bodyPr/>
                    <a:lstStyle/>
                    <a:p>
                      <a:r>
                        <a:rPr lang="fr-FR" dirty="0" smtClean="0"/>
                        <a:t>Privé sous contrat</a:t>
                      </a:r>
                      <a:endParaRPr lang="fr-FR" dirty="0"/>
                    </a:p>
                  </a:txBody>
                  <a:tcPr/>
                </a:tc>
                <a:tc>
                  <a:txBody>
                    <a:bodyPr/>
                    <a:lstStyle/>
                    <a:p>
                      <a:r>
                        <a:rPr lang="fr-FR" dirty="0" smtClean="0"/>
                        <a:t>Public</a:t>
                      </a:r>
                      <a:endParaRPr lang="fr-FR" dirty="0"/>
                    </a:p>
                  </a:txBody>
                  <a:tcPr/>
                </a:tc>
                <a:tc>
                  <a:txBody>
                    <a:bodyPr/>
                    <a:lstStyle/>
                    <a:p>
                      <a:r>
                        <a:rPr lang="fr-FR" dirty="0" smtClean="0"/>
                        <a:t>Public</a:t>
                      </a:r>
                      <a:endParaRPr lang="fr-FR" dirty="0"/>
                    </a:p>
                  </a:txBody>
                  <a:tcPr/>
                </a:tc>
              </a:tr>
              <a:tr h="1016195">
                <a:tc>
                  <a:txBody>
                    <a:bodyPr/>
                    <a:lstStyle/>
                    <a:p>
                      <a:r>
                        <a:rPr lang="fr-FR" dirty="0" smtClean="0"/>
                        <a:t>Taux</a:t>
                      </a:r>
                      <a:r>
                        <a:rPr lang="fr-FR" baseline="0" dirty="0" smtClean="0"/>
                        <a:t> de réussite</a:t>
                      </a:r>
                      <a:r>
                        <a:rPr lang="fr-FR" dirty="0" smtClean="0"/>
                        <a:t> au bac 2014</a:t>
                      </a:r>
                      <a:endParaRPr lang="fr-FR" dirty="0"/>
                    </a:p>
                  </a:txBody>
                  <a:tcPr/>
                </a:tc>
                <a:tc>
                  <a:txBody>
                    <a:bodyPr/>
                    <a:lstStyle/>
                    <a:p>
                      <a:r>
                        <a:rPr lang="fr-FR" dirty="0" smtClean="0"/>
                        <a:t>99% </a:t>
                      </a:r>
                      <a:endParaRPr lang="fr-FR" dirty="0"/>
                    </a:p>
                  </a:txBody>
                  <a:tcPr/>
                </a:tc>
                <a:tc>
                  <a:txBody>
                    <a:bodyPr/>
                    <a:lstStyle/>
                    <a:p>
                      <a:r>
                        <a:rPr lang="fr-FR" dirty="0" smtClean="0"/>
                        <a:t>89%</a:t>
                      </a:r>
                    </a:p>
                  </a:txBody>
                  <a:tcPr/>
                </a:tc>
                <a:tc>
                  <a:txBody>
                    <a:bodyPr/>
                    <a:lstStyle/>
                    <a:p>
                      <a:r>
                        <a:rPr lang="fr-FR" dirty="0" smtClean="0"/>
                        <a:t>70%</a:t>
                      </a:r>
                      <a:endParaRPr lang="fr-FR" dirty="0"/>
                    </a:p>
                  </a:txBody>
                  <a:tcPr/>
                </a:tc>
                <a:tc>
                  <a:txBody>
                    <a:bodyPr/>
                    <a:lstStyle/>
                    <a:p>
                      <a:r>
                        <a:rPr lang="fr-FR" dirty="0" smtClean="0"/>
                        <a:t>70%</a:t>
                      </a:r>
                      <a:endParaRPr lang="fr-FR" dirty="0"/>
                    </a:p>
                  </a:txBody>
                  <a:tcPr/>
                </a:tc>
              </a:tr>
              <a:tr h="1451707">
                <a:tc>
                  <a:txBody>
                    <a:bodyPr/>
                    <a:lstStyle/>
                    <a:p>
                      <a:r>
                        <a:rPr lang="fr-FR" dirty="0" smtClean="0"/>
                        <a:t>Profil sociale du public</a:t>
                      </a:r>
                      <a:endParaRPr lang="fr-FR" dirty="0"/>
                    </a:p>
                  </a:txBody>
                  <a:tcPr/>
                </a:tc>
                <a:tc>
                  <a:txBody>
                    <a:bodyPr/>
                    <a:lstStyle/>
                    <a:p>
                      <a:r>
                        <a:rPr lang="fr-FR" dirty="0" smtClean="0"/>
                        <a:t>Très favorisé et favorisé</a:t>
                      </a:r>
                      <a:endParaRPr lang="fr-FR" dirty="0"/>
                    </a:p>
                  </a:txBody>
                  <a:tcPr/>
                </a:tc>
                <a:tc>
                  <a:txBody>
                    <a:bodyPr/>
                    <a:lstStyle/>
                    <a:p>
                      <a:r>
                        <a:rPr lang="fr-FR" dirty="0" smtClean="0"/>
                        <a:t>Favorisé</a:t>
                      </a:r>
                      <a:endParaRPr lang="fr-FR" dirty="0"/>
                    </a:p>
                  </a:txBody>
                  <a:tcPr/>
                </a:tc>
                <a:tc>
                  <a:txBody>
                    <a:bodyPr/>
                    <a:lstStyle/>
                    <a:p>
                      <a:r>
                        <a:rPr lang="fr-FR" dirty="0" smtClean="0"/>
                        <a:t>Hétérogène Favorisé</a:t>
                      </a:r>
                      <a:endParaRPr lang="fr-FR" dirty="0"/>
                    </a:p>
                  </a:txBody>
                  <a:tcPr/>
                </a:tc>
                <a:tc>
                  <a:txBody>
                    <a:bodyPr/>
                    <a:lstStyle/>
                    <a:p>
                      <a:r>
                        <a:rPr lang="fr-FR" dirty="0" smtClean="0"/>
                        <a:t>Hétérogène Défavorisé</a:t>
                      </a:r>
                      <a:endParaRPr lang="fr-FR" dirty="0"/>
                    </a:p>
                  </a:txBody>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5163" y="272903"/>
            <a:ext cx="8434914" cy="1066800"/>
          </a:xfrm>
        </p:spPr>
        <p:txBody>
          <a:bodyPr>
            <a:normAutofit/>
          </a:bodyPr>
          <a:lstStyle/>
          <a:p>
            <a:r>
              <a:rPr lang="fr-FR" sz="2800" dirty="0" smtClean="0"/>
              <a:t>D</a:t>
            </a:r>
            <a:r>
              <a:rPr lang="fr-FR" sz="2800" dirty="0" smtClean="0">
                <a:latin typeface="+mj-lt"/>
              </a:rPr>
              <a:t>ifférences dans le degré et le type de canalisation</a:t>
            </a:r>
            <a:endParaRPr lang="fr-FR" sz="2800" dirty="0">
              <a:latin typeface="+mj-lt"/>
            </a:endParaRPr>
          </a:p>
        </p:txBody>
      </p:sp>
      <p:graphicFrame>
        <p:nvGraphicFramePr>
          <p:cNvPr id="4" name="Espace réservé du contenu 3"/>
          <p:cNvGraphicFramePr>
            <a:graphicFrameLocks noGrp="1"/>
          </p:cNvGraphicFramePr>
          <p:nvPr>
            <p:ph idx="1"/>
          </p:nvPr>
        </p:nvGraphicFramePr>
        <p:xfrm>
          <a:off x="255163" y="1339703"/>
          <a:ext cx="8581850" cy="5124638"/>
        </p:xfrm>
        <a:graphic>
          <a:graphicData uri="http://schemas.openxmlformats.org/drawingml/2006/table">
            <a:tbl>
              <a:tblPr firstRow="1" bandRow="1">
                <a:tableStyleId>{5C22544A-7EE6-4342-B048-85BDC9FD1C3A}</a:tableStyleId>
              </a:tblPr>
              <a:tblGrid>
                <a:gridCol w="1716370"/>
                <a:gridCol w="1716370"/>
                <a:gridCol w="1716370"/>
                <a:gridCol w="1716370"/>
                <a:gridCol w="1716370"/>
              </a:tblGrid>
              <a:tr h="367369">
                <a:tc>
                  <a:txBody>
                    <a:bodyPr/>
                    <a:lstStyle/>
                    <a:p>
                      <a:endParaRPr lang="fr-FR" sz="1500" dirty="0"/>
                    </a:p>
                  </a:txBody>
                  <a:tcPr/>
                </a:tc>
                <a:tc>
                  <a:txBody>
                    <a:bodyPr/>
                    <a:lstStyle/>
                    <a:p>
                      <a:r>
                        <a:rPr lang="fr-FR" sz="1500" dirty="0" smtClean="0"/>
                        <a:t>Lycée A</a:t>
                      </a:r>
                      <a:endParaRPr lang="fr-FR" sz="1500" dirty="0"/>
                    </a:p>
                  </a:txBody>
                  <a:tcPr/>
                </a:tc>
                <a:tc>
                  <a:txBody>
                    <a:bodyPr/>
                    <a:lstStyle/>
                    <a:p>
                      <a:r>
                        <a:rPr lang="fr-FR" sz="1500" dirty="0" smtClean="0"/>
                        <a:t>Lycée B</a:t>
                      </a:r>
                      <a:endParaRPr lang="fr-FR" sz="1500" dirty="0"/>
                    </a:p>
                  </a:txBody>
                  <a:tcPr/>
                </a:tc>
                <a:tc>
                  <a:txBody>
                    <a:bodyPr/>
                    <a:lstStyle/>
                    <a:p>
                      <a:r>
                        <a:rPr lang="fr-FR" sz="1500" dirty="0" smtClean="0"/>
                        <a:t>Lycée C</a:t>
                      </a:r>
                      <a:endParaRPr lang="fr-FR" sz="1500" dirty="0"/>
                    </a:p>
                  </a:txBody>
                  <a:tcPr/>
                </a:tc>
                <a:tc>
                  <a:txBody>
                    <a:bodyPr/>
                    <a:lstStyle/>
                    <a:p>
                      <a:r>
                        <a:rPr lang="fr-FR" sz="1500" dirty="0" smtClean="0"/>
                        <a:t>Lycée D</a:t>
                      </a:r>
                      <a:endParaRPr lang="fr-FR" sz="1500" dirty="0"/>
                    </a:p>
                  </a:txBody>
                  <a:tcPr/>
                </a:tc>
              </a:tr>
              <a:tr h="368149">
                <a:tc>
                  <a:txBody>
                    <a:bodyPr/>
                    <a:lstStyle/>
                    <a:p>
                      <a:r>
                        <a:rPr lang="fr-FR" sz="1500" dirty="0" smtClean="0"/>
                        <a:t>Degré</a:t>
                      </a:r>
                      <a:endParaRPr lang="fr-FR" sz="1500" dirty="0"/>
                    </a:p>
                  </a:txBody>
                  <a:tcPr/>
                </a:tc>
                <a:tc>
                  <a:txBody>
                    <a:bodyPr/>
                    <a:lstStyle/>
                    <a:p>
                      <a:r>
                        <a:rPr lang="fr-FR" sz="1500" dirty="0" smtClean="0"/>
                        <a:t>Forte</a:t>
                      </a:r>
                      <a:endParaRPr lang="fr-FR" sz="1500" dirty="0"/>
                    </a:p>
                  </a:txBody>
                  <a:tcPr/>
                </a:tc>
                <a:tc>
                  <a:txBody>
                    <a:bodyPr/>
                    <a:lstStyle/>
                    <a:p>
                      <a:r>
                        <a:rPr lang="fr-FR" sz="1500" dirty="0" smtClean="0"/>
                        <a:t>Moyenne</a:t>
                      </a:r>
                      <a:endParaRPr lang="fr-FR" sz="1500" dirty="0"/>
                    </a:p>
                  </a:txBody>
                  <a:tcPr/>
                </a:tc>
                <a:tc>
                  <a:txBody>
                    <a:bodyPr/>
                    <a:lstStyle/>
                    <a:p>
                      <a:r>
                        <a:rPr lang="fr-FR" sz="1500" dirty="0" smtClean="0"/>
                        <a:t>Faible</a:t>
                      </a:r>
                      <a:endParaRPr lang="fr-FR" sz="1500" dirty="0"/>
                    </a:p>
                  </a:txBody>
                  <a:tcPr/>
                </a:tc>
                <a:tc>
                  <a:txBody>
                    <a:bodyPr/>
                    <a:lstStyle/>
                    <a:p>
                      <a:r>
                        <a:rPr lang="fr-FR" sz="1500" dirty="0" smtClean="0"/>
                        <a:t>Moyenne</a:t>
                      </a:r>
                      <a:endParaRPr lang="fr-FR" sz="1500" dirty="0"/>
                    </a:p>
                  </a:txBody>
                  <a:tcPr/>
                </a:tc>
              </a:tr>
              <a:tr h="1227283">
                <a:tc>
                  <a:txBody>
                    <a:bodyPr/>
                    <a:lstStyle/>
                    <a:p>
                      <a:r>
                        <a:rPr lang="fr-FR" sz="1500" dirty="0" smtClean="0"/>
                        <a:t>Type</a:t>
                      </a:r>
                      <a:endParaRPr lang="fr-FR" sz="1500" dirty="0"/>
                    </a:p>
                  </a:txBody>
                  <a:tcPr/>
                </a:tc>
                <a:tc>
                  <a:txBody>
                    <a:bodyPr/>
                    <a:lstStyle/>
                    <a:p>
                      <a:r>
                        <a:rPr lang="fr-FR" sz="1500" dirty="0" smtClean="0"/>
                        <a:t>CPGE</a:t>
                      </a:r>
                    </a:p>
                    <a:p>
                      <a:r>
                        <a:rPr lang="fr-FR" sz="1500" dirty="0" smtClean="0"/>
                        <a:t>Ecoles </a:t>
                      </a:r>
                      <a:r>
                        <a:rPr lang="fr-FR" sz="1500" dirty="0" err="1" smtClean="0"/>
                        <a:t>postbac</a:t>
                      </a:r>
                      <a:r>
                        <a:rPr lang="fr-FR" sz="1500" dirty="0" smtClean="0"/>
                        <a:t> sélectives</a:t>
                      </a:r>
                    </a:p>
                    <a:p>
                      <a:r>
                        <a:rPr lang="fr-FR" sz="1500" dirty="0" smtClean="0"/>
                        <a:t>Filières </a:t>
                      </a:r>
                      <a:r>
                        <a:rPr lang="fr-FR" sz="1500" dirty="0" err="1" smtClean="0"/>
                        <a:t>univ</a:t>
                      </a:r>
                      <a:r>
                        <a:rPr lang="fr-FR" sz="1500" dirty="0" smtClean="0"/>
                        <a:t>. sélectives</a:t>
                      </a:r>
                      <a:endParaRPr lang="fr-FR" sz="1500" dirty="0"/>
                    </a:p>
                  </a:txBody>
                  <a:tcPr/>
                </a:tc>
                <a:tc>
                  <a:txBody>
                    <a:bodyPr/>
                    <a:lstStyle/>
                    <a:p>
                      <a:r>
                        <a:rPr lang="fr-FR" sz="1500" dirty="0" smtClean="0"/>
                        <a:t>Ecoles</a:t>
                      </a:r>
                      <a:r>
                        <a:rPr lang="fr-FR" sz="1500" baseline="0" dirty="0" smtClean="0"/>
                        <a:t> </a:t>
                      </a:r>
                      <a:r>
                        <a:rPr lang="fr-FR" sz="1500" baseline="0" dirty="0" err="1" smtClean="0"/>
                        <a:t>postbac</a:t>
                      </a:r>
                      <a:r>
                        <a:rPr lang="fr-FR" sz="1500" baseline="0" dirty="0" smtClean="0"/>
                        <a:t> et filières </a:t>
                      </a:r>
                      <a:r>
                        <a:rPr lang="fr-FR" sz="1500" baseline="0" dirty="0" err="1" smtClean="0"/>
                        <a:t>univ</a:t>
                      </a:r>
                      <a:r>
                        <a:rPr lang="fr-FR" sz="1500" baseline="0" dirty="0" smtClean="0"/>
                        <a:t>. sélectives</a:t>
                      </a:r>
                    </a:p>
                    <a:p>
                      <a:r>
                        <a:rPr lang="fr-FR" sz="1500" baseline="0" dirty="0" smtClean="0"/>
                        <a:t>CPGE</a:t>
                      </a:r>
                    </a:p>
                    <a:p>
                      <a:endParaRPr lang="fr-FR" sz="1500" dirty="0" smtClean="0"/>
                    </a:p>
                  </a:txBody>
                  <a:tcPr/>
                </a:tc>
                <a:tc>
                  <a:txBody>
                    <a:bodyPr/>
                    <a:lstStyle/>
                    <a:p>
                      <a:r>
                        <a:rPr lang="fr-FR" sz="1500" dirty="0" smtClean="0"/>
                        <a:t>Université</a:t>
                      </a:r>
                    </a:p>
                    <a:p>
                      <a:r>
                        <a:rPr lang="fr-FR" sz="1500" dirty="0" smtClean="0"/>
                        <a:t>Ecoles à</a:t>
                      </a:r>
                      <a:r>
                        <a:rPr lang="fr-FR" sz="1500" baseline="0" dirty="0" smtClean="0"/>
                        <a:t> sélectivité modérée</a:t>
                      </a:r>
                    </a:p>
                    <a:p>
                      <a:r>
                        <a:rPr lang="fr-FR" sz="1500" baseline="0" dirty="0" smtClean="0"/>
                        <a:t>IUT</a:t>
                      </a:r>
                      <a:endParaRPr lang="fr-FR" sz="1500" dirty="0"/>
                    </a:p>
                  </a:txBody>
                  <a:tcPr/>
                </a:tc>
                <a:tc>
                  <a:txBody>
                    <a:bodyPr/>
                    <a:lstStyle/>
                    <a:p>
                      <a:r>
                        <a:rPr lang="fr-FR" sz="1500" dirty="0" smtClean="0"/>
                        <a:t>Université (filières non sélectives)</a:t>
                      </a:r>
                    </a:p>
                    <a:p>
                      <a:r>
                        <a:rPr lang="fr-FR" sz="1500" dirty="0" smtClean="0"/>
                        <a:t>STS</a:t>
                      </a:r>
                      <a:endParaRPr lang="fr-FR" sz="1500" dirty="0"/>
                    </a:p>
                  </a:txBody>
                  <a:tcPr/>
                </a:tc>
              </a:tr>
              <a:tr h="1354019">
                <a:tc>
                  <a:txBody>
                    <a:bodyPr/>
                    <a:lstStyle/>
                    <a:p>
                      <a:r>
                        <a:rPr lang="fr-FR" sz="1500" dirty="0" smtClean="0"/>
                        <a:t>Logique</a:t>
                      </a:r>
                      <a:r>
                        <a:rPr lang="fr-FR" sz="1500" baseline="0" dirty="0" smtClean="0"/>
                        <a:t> sous-jacente</a:t>
                      </a:r>
                      <a:endParaRPr lang="fr-FR" sz="1500" dirty="0"/>
                    </a:p>
                  </a:txBody>
                  <a:tcPr/>
                </a:tc>
                <a:tc>
                  <a:txBody>
                    <a:bodyPr/>
                    <a:lstStyle/>
                    <a:p>
                      <a:r>
                        <a:rPr lang="fr-FR" sz="1500" dirty="0" smtClean="0"/>
                        <a:t>Encadrement volontariste de la formation des élites</a:t>
                      </a:r>
                      <a:endParaRPr lang="fr-FR" sz="1500" dirty="0"/>
                    </a:p>
                  </a:txBody>
                  <a:tcPr/>
                </a:tc>
                <a:tc>
                  <a:txBody>
                    <a:bodyPr/>
                    <a:lstStyle/>
                    <a:p>
                      <a:r>
                        <a:rPr lang="fr-FR" sz="1500" dirty="0" smtClean="0"/>
                        <a:t>Participation</a:t>
                      </a:r>
                      <a:r>
                        <a:rPr lang="fr-FR" sz="1500" baseline="0" dirty="0" smtClean="0"/>
                        <a:t> à la formation globale des futurs cadres</a:t>
                      </a:r>
                      <a:endParaRPr lang="fr-FR" sz="1500" dirty="0"/>
                    </a:p>
                  </a:txBody>
                  <a:tcPr/>
                </a:tc>
                <a:tc>
                  <a:txBody>
                    <a:bodyPr/>
                    <a:lstStyle/>
                    <a:p>
                      <a:r>
                        <a:rPr lang="fr-FR" sz="1500" dirty="0" smtClean="0"/>
                        <a:t>Contribution</a:t>
                      </a:r>
                      <a:r>
                        <a:rPr lang="fr-FR" sz="1500" baseline="0" dirty="0" smtClean="0"/>
                        <a:t> à </a:t>
                      </a:r>
                      <a:r>
                        <a:rPr lang="fr-FR" sz="1500" dirty="0" smtClean="0"/>
                        <a:t>l’insertion sociale floue des classes moyennes </a:t>
                      </a:r>
                      <a:endParaRPr lang="fr-FR" sz="1500" dirty="0"/>
                    </a:p>
                  </a:txBody>
                  <a:tcPr/>
                </a:tc>
                <a:tc>
                  <a:txBody>
                    <a:bodyPr/>
                    <a:lstStyle/>
                    <a:p>
                      <a:r>
                        <a:rPr lang="fr-FR" sz="1500" dirty="0" smtClean="0"/>
                        <a:t>Ajustement des espérances de « petite mobilité » des classes populaires aux possibilités</a:t>
                      </a:r>
                      <a:endParaRPr lang="fr-FR" sz="1500" dirty="0"/>
                    </a:p>
                  </a:txBody>
                  <a:tcPr/>
                </a:tc>
              </a:tr>
              <a:tr h="907765">
                <a:tc>
                  <a:txBody>
                    <a:bodyPr/>
                    <a:lstStyle/>
                    <a:p>
                      <a:r>
                        <a:rPr lang="fr-FR" sz="1500" dirty="0" smtClean="0"/>
                        <a:t>Stratégie</a:t>
                      </a:r>
                      <a:r>
                        <a:rPr lang="fr-FR" sz="1500" baseline="0" dirty="0" smtClean="0"/>
                        <a:t> dominante</a:t>
                      </a:r>
                      <a:endParaRPr lang="fr-FR" sz="15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500" baseline="0" dirty="0" smtClean="0"/>
                        <a:t>Ajustement au plus près des profils académiques (résultats et « potentiel »)</a:t>
                      </a:r>
                      <a:endParaRPr lang="fr-FR" sz="1500" dirty="0" smtClean="0"/>
                    </a:p>
                    <a:p>
                      <a:endParaRPr lang="fr-FR" sz="15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500" baseline="0" dirty="0" smtClean="0"/>
                        <a:t>Appariement sur la base des résultats mais aussi de la  personnalité </a:t>
                      </a:r>
                      <a:endParaRPr lang="fr-FR" sz="1500" dirty="0" smtClean="0"/>
                    </a:p>
                    <a:p>
                      <a:endParaRPr lang="fr-FR" sz="15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500" dirty="0" smtClean="0"/>
                        <a:t>Articulation</a:t>
                      </a:r>
                      <a:r>
                        <a:rPr lang="fr-FR" sz="1500" baseline="0" dirty="0" smtClean="0"/>
                        <a:t> lâche liée aux résultats mais aussi aux goûts et à l’information des élèves</a:t>
                      </a:r>
                      <a:endParaRPr lang="fr-FR" sz="1500" dirty="0" smtClean="0"/>
                    </a:p>
                    <a:p>
                      <a:endParaRPr lang="fr-FR" sz="15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500" dirty="0" smtClean="0"/>
                        <a:t>Canalisation</a:t>
                      </a:r>
                      <a:r>
                        <a:rPr lang="fr-FR" sz="1500" baseline="0" dirty="0" smtClean="0"/>
                        <a:t> suivant les résultats et l’offre locale de formation</a:t>
                      </a:r>
                      <a:endParaRPr lang="fr-FR" sz="1500" dirty="0" smtClean="0"/>
                    </a:p>
                    <a:p>
                      <a:endParaRPr lang="fr-FR" sz="1500" baseline="0" dirty="0" smtClean="0"/>
                    </a:p>
                  </a:txBody>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46377"/>
            <a:ext cx="8229600" cy="1066800"/>
          </a:xfrm>
        </p:spPr>
        <p:txBody>
          <a:bodyPr>
            <a:noAutofit/>
          </a:bodyPr>
          <a:lstStyle/>
          <a:p>
            <a:r>
              <a:rPr lang="fr-FR" sz="2900" dirty="0" smtClean="0"/>
              <a:t>D</a:t>
            </a:r>
            <a:r>
              <a:rPr lang="fr-FR" sz="2900" dirty="0" smtClean="0">
                <a:latin typeface="+mj-lt"/>
              </a:rPr>
              <a:t>ifférences dans l’accompagnement des </a:t>
            </a:r>
            <a:r>
              <a:rPr lang="fr-FR" sz="2900" dirty="0" smtClean="0"/>
              <a:t>lycéens</a:t>
            </a:r>
            <a:endParaRPr lang="fr-FR" sz="2900" dirty="0">
              <a:latin typeface="+mj-lt"/>
            </a:endParaRPr>
          </a:p>
        </p:txBody>
      </p:sp>
      <p:graphicFrame>
        <p:nvGraphicFramePr>
          <p:cNvPr id="4" name="Espace réservé du contenu 3"/>
          <p:cNvGraphicFramePr>
            <a:graphicFrameLocks noGrp="1"/>
          </p:cNvGraphicFramePr>
          <p:nvPr>
            <p:ph idx="1"/>
          </p:nvPr>
        </p:nvGraphicFramePr>
        <p:xfrm>
          <a:off x="272876" y="1413177"/>
          <a:ext cx="8742557" cy="5230814"/>
        </p:xfrm>
        <a:graphic>
          <a:graphicData uri="http://schemas.openxmlformats.org/drawingml/2006/table">
            <a:tbl>
              <a:tblPr firstRow="1" bandRow="1">
                <a:tableStyleId>{5C22544A-7EE6-4342-B048-85BDC9FD1C3A}</a:tableStyleId>
              </a:tblPr>
              <a:tblGrid>
                <a:gridCol w="2049037"/>
                <a:gridCol w="1670753"/>
                <a:gridCol w="1607706"/>
                <a:gridCol w="1666549"/>
                <a:gridCol w="1748512"/>
              </a:tblGrid>
              <a:tr h="561281">
                <a:tc>
                  <a:txBody>
                    <a:bodyPr/>
                    <a:lstStyle/>
                    <a:p>
                      <a:endParaRPr lang="fr-FR" sz="1400" dirty="0"/>
                    </a:p>
                  </a:txBody>
                  <a:tcPr/>
                </a:tc>
                <a:tc>
                  <a:txBody>
                    <a:bodyPr/>
                    <a:lstStyle/>
                    <a:p>
                      <a:r>
                        <a:rPr lang="fr-FR" sz="1400" dirty="0" smtClean="0"/>
                        <a:t>Lycée A</a:t>
                      </a:r>
                      <a:endParaRPr lang="fr-FR" sz="1400" dirty="0"/>
                    </a:p>
                  </a:txBody>
                  <a:tcPr/>
                </a:tc>
                <a:tc>
                  <a:txBody>
                    <a:bodyPr/>
                    <a:lstStyle/>
                    <a:p>
                      <a:r>
                        <a:rPr lang="fr-FR" sz="1400" dirty="0" smtClean="0"/>
                        <a:t>Lycée B</a:t>
                      </a:r>
                      <a:endParaRPr lang="fr-FR" sz="1400" dirty="0"/>
                    </a:p>
                  </a:txBody>
                  <a:tcPr/>
                </a:tc>
                <a:tc>
                  <a:txBody>
                    <a:bodyPr/>
                    <a:lstStyle/>
                    <a:p>
                      <a:r>
                        <a:rPr lang="fr-FR" sz="1400" dirty="0" smtClean="0"/>
                        <a:t>Lycée C</a:t>
                      </a:r>
                      <a:endParaRPr lang="fr-FR" sz="1400" dirty="0"/>
                    </a:p>
                  </a:txBody>
                  <a:tcPr/>
                </a:tc>
                <a:tc>
                  <a:txBody>
                    <a:bodyPr/>
                    <a:lstStyle/>
                    <a:p>
                      <a:r>
                        <a:rPr lang="fr-FR" sz="1400" dirty="0" smtClean="0"/>
                        <a:t>Lycée D</a:t>
                      </a:r>
                      <a:endParaRPr lang="fr-FR" sz="1400" dirty="0"/>
                    </a:p>
                  </a:txBody>
                  <a:tcPr/>
                </a:tc>
              </a:tr>
              <a:tr h="582811">
                <a:tc>
                  <a:txBody>
                    <a:bodyPr/>
                    <a:lstStyle/>
                    <a:p>
                      <a:r>
                        <a:rPr lang="fr-FR" sz="1400" b="1" dirty="0" smtClean="0"/>
                        <a:t>Anticipation</a:t>
                      </a:r>
                      <a:endParaRPr lang="fr-FR" sz="1400" b="1" dirty="0"/>
                    </a:p>
                  </a:txBody>
                  <a:tcPr/>
                </a:tc>
                <a:tc>
                  <a:txBody>
                    <a:bodyPr/>
                    <a:lstStyle/>
                    <a:p>
                      <a:r>
                        <a:rPr lang="fr-FR" sz="1400" dirty="0" smtClean="0"/>
                        <a:t>Forte</a:t>
                      </a:r>
                    </a:p>
                    <a:p>
                      <a:r>
                        <a:rPr lang="fr-FR" sz="1400" dirty="0" smtClean="0"/>
                        <a:t>Depuis la 2nde</a:t>
                      </a:r>
                      <a:endParaRPr lang="fr-FR"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400" dirty="0" smtClean="0"/>
                        <a:t>Très forte</a:t>
                      </a:r>
                    </a:p>
                    <a:p>
                      <a:pPr marL="0" marR="0" indent="0" algn="l" defTabSz="914400" rtl="0" eaLnBrk="1" fontAlgn="auto" latinLnBrk="0" hangingPunct="1">
                        <a:lnSpc>
                          <a:spcPct val="100000"/>
                        </a:lnSpc>
                        <a:spcBef>
                          <a:spcPts val="0"/>
                        </a:spcBef>
                        <a:spcAft>
                          <a:spcPts val="0"/>
                        </a:spcAft>
                        <a:buClrTx/>
                        <a:buSzTx/>
                        <a:buFontTx/>
                        <a:buNone/>
                        <a:tabLst/>
                        <a:defRPr/>
                      </a:pPr>
                      <a:r>
                        <a:rPr lang="fr-FR" sz="1400" dirty="0" smtClean="0"/>
                        <a:t>Depuis la 2nde</a:t>
                      </a:r>
                    </a:p>
                    <a:p>
                      <a:endParaRPr lang="fr-FR" sz="1400" dirty="0"/>
                    </a:p>
                  </a:txBody>
                  <a:tcPr/>
                </a:tc>
                <a:tc>
                  <a:txBody>
                    <a:bodyPr/>
                    <a:lstStyle/>
                    <a:p>
                      <a:r>
                        <a:rPr lang="fr-FR" sz="1400" dirty="0" smtClean="0"/>
                        <a:t>Faible </a:t>
                      </a:r>
                    </a:p>
                    <a:p>
                      <a:r>
                        <a:rPr lang="fr-FR" sz="1400" baseline="0" dirty="0" smtClean="0"/>
                        <a:t>Terminale</a:t>
                      </a:r>
                      <a:endParaRPr lang="fr-FR" sz="1400" dirty="0"/>
                    </a:p>
                  </a:txBody>
                  <a:tcPr/>
                </a:tc>
                <a:tc>
                  <a:txBody>
                    <a:bodyPr/>
                    <a:lstStyle/>
                    <a:p>
                      <a:r>
                        <a:rPr lang="fr-FR" sz="1400" dirty="0" smtClean="0"/>
                        <a:t>Faible</a:t>
                      </a:r>
                    </a:p>
                    <a:p>
                      <a:pPr marL="0" marR="0" indent="0" algn="l" defTabSz="914400" rtl="0" eaLnBrk="1" fontAlgn="auto" latinLnBrk="0" hangingPunct="1">
                        <a:lnSpc>
                          <a:spcPct val="100000"/>
                        </a:lnSpc>
                        <a:spcBef>
                          <a:spcPts val="0"/>
                        </a:spcBef>
                        <a:spcAft>
                          <a:spcPts val="0"/>
                        </a:spcAft>
                        <a:buClrTx/>
                        <a:buSzTx/>
                        <a:buFontTx/>
                        <a:buNone/>
                        <a:tabLst/>
                        <a:defRPr/>
                      </a:pPr>
                      <a:r>
                        <a:rPr lang="fr-FR" sz="1400" baseline="0" dirty="0" smtClean="0"/>
                        <a:t>Terminale</a:t>
                      </a:r>
                      <a:endParaRPr lang="fr-FR" sz="1400" dirty="0" smtClean="0"/>
                    </a:p>
                    <a:p>
                      <a:endParaRPr lang="fr-FR" sz="1400" dirty="0"/>
                    </a:p>
                  </a:txBody>
                  <a:tcPr/>
                </a:tc>
              </a:tr>
              <a:tr h="1194814">
                <a:tc>
                  <a:txBody>
                    <a:bodyPr/>
                    <a:lstStyle/>
                    <a:p>
                      <a:r>
                        <a:rPr lang="fr-FR" sz="1400" b="1" dirty="0" smtClean="0"/>
                        <a:t>Encadrement</a:t>
                      </a:r>
                      <a:endParaRPr lang="fr-FR" sz="1400" b="1" dirty="0"/>
                    </a:p>
                  </a:txBody>
                  <a:tcPr/>
                </a:tc>
                <a:tc>
                  <a:txBody>
                    <a:bodyPr/>
                    <a:lstStyle/>
                    <a:p>
                      <a:r>
                        <a:rPr lang="fr-FR" sz="1400" dirty="0" smtClean="0"/>
                        <a:t>Nombreuses </a:t>
                      </a:r>
                      <a:r>
                        <a:rPr lang="fr-FR" sz="1400" baseline="0" dirty="0" smtClean="0"/>
                        <a:t> réunions + suivi  des vœux </a:t>
                      </a:r>
                      <a:r>
                        <a:rPr lang="fr-FR" sz="1400" dirty="0" smtClean="0"/>
                        <a:t> </a:t>
                      </a:r>
                      <a:endParaRPr lang="fr-FR" sz="1400" dirty="0"/>
                    </a:p>
                  </a:txBody>
                  <a:tcPr/>
                </a:tc>
                <a:tc>
                  <a:txBody>
                    <a:bodyPr/>
                    <a:lstStyle/>
                    <a:p>
                      <a:r>
                        <a:rPr lang="fr-FR" sz="1400" dirty="0" smtClean="0"/>
                        <a:t>Nombreuses activités collectives et</a:t>
                      </a:r>
                      <a:r>
                        <a:rPr lang="fr-FR" sz="1400" baseline="0" dirty="0" smtClean="0"/>
                        <a:t> rencontres individuelles</a:t>
                      </a:r>
                      <a:endParaRPr lang="fr-FR" sz="1400" dirty="0"/>
                    </a:p>
                  </a:txBody>
                  <a:tcPr/>
                </a:tc>
                <a:tc>
                  <a:txBody>
                    <a:bodyPr/>
                    <a:lstStyle/>
                    <a:p>
                      <a:r>
                        <a:rPr lang="fr-FR" sz="1400" dirty="0" smtClean="0"/>
                        <a:t>Formation</a:t>
                      </a:r>
                      <a:r>
                        <a:rPr lang="fr-FR" sz="1400" baseline="0" dirty="0" smtClean="0"/>
                        <a:t> à la procédure APB</a:t>
                      </a:r>
                    </a:p>
                    <a:p>
                      <a:r>
                        <a:rPr lang="fr-FR" sz="1400" baseline="0" dirty="0" smtClean="0"/>
                        <a:t>Sensibilisation à l’université</a:t>
                      </a:r>
                      <a:endParaRPr lang="fr-FR" sz="1400" dirty="0"/>
                    </a:p>
                  </a:txBody>
                  <a:tcPr/>
                </a:tc>
                <a:tc>
                  <a:txBody>
                    <a:bodyPr/>
                    <a:lstStyle/>
                    <a:p>
                      <a:r>
                        <a:rPr lang="fr-FR" sz="1400" dirty="0" smtClean="0"/>
                        <a:t>Formation</a:t>
                      </a:r>
                      <a:r>
                        <a:rPr lang="fr-FR" sz="1400" baseline="0" dirty="0" smtClean="0"/>
                        <a:t> à la procédure APB</a:t>
                      </a:r>
                    </a:p>
                    <a:p>
                      <a:r>
                        <a:rPr lang="fr-FR" sz="1400" baseline="0" dirty="0" smtClean="0"/>
                        <a:t>Visites de forums et salons</a:t>
                      </a:r>
                      <a:endParaRPr lang="fr-FR" sz="1400" dirty="0"/>
                    </a:p>
                  </a:txBody>
                  <a:tcPr/>
                </a:tc>
              </a:tr>
              <a:tr h="1574440">
                <a:tc>
                  <a:txBody>
                    <a:bodyPr/>
                    <a:lstStyle/>
                    <a:p>
                      <a:r>
                        <a:rPr lang="fr-FR" sz="1400" b="1" dirty="0" smtClean="0"/>
                        <a:t>Participation</a:t>
                      </a:r>
                      <a:endParaRPr lang="fr-FR" sz="1400" b="1" dirty="0"/>
                    </a:p>
                  </a:txBody>
                  <a:tcPr/>
                </a:tc>
                <a:tc>
                  <a:txBody>
                    <a:bodyPr/>
                    <a:lstStyle/>
                    <a:p>
                      <a:r>
                        <a:rPr lang="fr-FR" sz="1400" dirty="0" smtClean="0"/>
                        <a:t>Fort encadrement par la direction + cohérence des discours et complémentarité des actions des professionnels</a:t>
                      </a:r>
                    </a:p>
                  </a:txBody>
                  <a:tcPr/>
                </a:tc>
                <a:tc>
                  <a:txBody>
                    <a:bodyPr/>
                    <a:lstStyle/>
                    <a:p>
                      <a:r>
                        <a:rPr lang="fr-FR" sz="1400" dirty="0" smtClean="0"/>
                        <a:t>Fort encadrement par la direction+ participation</a:t>
                      </a:r>
                      <a:r>
                        <a:rPr lang="fr-FR" sz="1400" baseline="0" dirty="0" smtClean="0"/>
                        <a:t> active et cohérente des profs et d’autres personnels</a:t>
                      </a:r>
                      <a:endParaRPr lang="fr-FR" sz="1400" dirty="0"/>
                    </a:p>
                  </a:txBody>
                  <a:tcPr/>
                </a:tc>
                <a:tc>
                  <a:txBody>
                    <a:bodyPr/>
                    <a:lstStyle/>
                    <a:p>
                      <a:r>
                        <a:rPr lang="fr-FR" sz="1400" dirty="0" smtClean="0"/>
                        <a:t>Encadrement modéré par la direction</a:t>
                      </a:r>
                    </a:p>
                    <a:p>
                      <a:r>
                        <a:rPr lang="fr-FR" sz="1400" dirty="0" smtClean="0"/>
                        <a:t>Très faible participation</a:t>
                      </a:r>
                      <a:r>
                        <a:rPr lang="fr-FR" sz="1400" baseline="0" dirty="0" smtClean="0"/>
                        <a:t> des </a:t>
                      </a:r>
                      <a:r>
                        <a:rPr lang="fr-FR" sz="1400" dirty="0" smtClean="0"/>
                        <a:t>profs et autres personnels</a:t>
                      </a:r>
                      <a:endParaRPr lang="fr-FR" sz="1400" dirty="0"/>
                    </a:p>
                  </a:txBody>
                  <a:tcPr/>
                </a:tc>
                <a:tc>
                  <a:txBody>
                    <a:bodyPr/>
                    <a:lstStyle/>
                    <a:p>
                      <a:r>
                        <a:rPr lang="fr-FR" sz="1400" dirty="0" smtClean="0"/>
                        <a:t>Forte</a:t>
                      </a:r>
                      <a:r>
                        <a:rPr lang="fr-FR" sz="1400" baseline="0" dirty="0" smtClean="0"/>
                        <a:t> impulsion par la direction</a:t>
                      </a:r>
                    </a:p>
                    <a:p>
                      <a:r>
                        <a:rPr lang="fr-FR" sz="1400" baseline="0" dirty="0" smtClean="0"/>
                        <a:t>Faible participation des  profs</a:t>
                      </a:r>
                    </a:p>
                    <a:p>
                      <a:r>
                        <a:rPr lang="fr-FR" sz="1400" baseline="0" dirty="0" smtClean="0"/>
                        <a:t>Implication imp. des CPE</a:t>
                      </a:r>
                      <a:endParaRPr lang="fr-FR" sz="1400" dirty="0"/>
                    </a:p>
                  </a:txBody>
                  <a:tcPr/>
                </a:tc>
              </a:tr>
              <a:tr h="1097048">
                <a:tc>
                  <a:txBody>
                    <a:bodyPr/>
                    <a:lstStyle/>
                    <a:p>
                      <a:r>
                        <a:rPr lang="fr-FR" sz="1400" b="1" dirty="0" smtClean="0"/>
                        <a:t>Personnalisation</a:t>
                      </a:r>
                      <a:endParaRPr lang="fr-FR" sz="1400" b="1" dirty="0"/>
                    </a:p>
                  </a:txBody>
                  <a:tcPr/>
                </a:tc>
                <a:tc>
                  <a:txBody>
                    <a:bodyPr/>
                    <a:lstStyle/>
                    <a:p>
                      <a:r>
                        <a:rPr lang="fr-FR" sz="1400" dirty="0" smtClean="0"/>
                        <a:t>Forte par CE et par les profs autour</a:t>
                      </a:r>
                      <a:r>
                        <a:rPr lang="fr-FR" sz="1400" baseline="0" dirty="0" smtClean="0"/>
                        <a:t> des profils scolaires</a:t>
                      </a:r>
                      <a:endParaRPr lang="fr-FR" sz="1400" dirty="0"/>
                    </a:p>
                  </a:txBody>
                  <a:tcPr/>
                </a:tc>
                <a:tc>
                  <a:txBody>
                    <a:bodyPr/>
                    <a:lstStyle/>
                    <a:p>
                      <a:r>
                        <a:rPr lang="fr-FR" sz="1400" dirty="0" smtClean="0"/>
                        <a:t>Forte par CE + profs spécialisés autour des profils scolaires</a:t>
                      </a:r>
                      <a:r>
                        <a:rPr lang="fr-FR" sz="1400" baseline="0" dirty="0" smtClean="0"/>
                        <a:t> et psychologiques</a:t>
                      </a:r>
                      <a:endParaRPr lang="fr-FR" sz="1400" dirty="0"/>
                    </a:p>
                  </a:txBody>
                  <a:tcPr/>
                </a:tc>
                <a:tc>
                  <a:txBody>
                    <a:bodyPr/>
                    <a:lstStyle/>
                    <a:p>
                      <a:r>
                        <a:rPr lang="fr-FR" sz="1400" dirty="0" smtClean="0"/>
                        <a:t>Faible sauf quelques cas discutés en CC</a:t>
                      </a:r>
                    </a:p>
                    <a:p>
                      <a:endParaRPr lang="fr-FR" sz="1400" dirty="0"/>
                    </a:p>
                  </a:txBody>
                  <a:tcPr/>
                </a:tc>
                <a:tc>
                  <a:txBody>
                    <a:bodyPr/>
                    <a:lstStyle/>
                    <a:p>
                      <a:r>
                        <a:rPr lang="fr-FR" sz="1400" dirty="0" smtClean="0"/>
                        <a:t>Faible sauf quelques cas discutés en CC</a:t>
                      </a:r>
                    </a:p>
                    <a:p>
                      <a:endParaRPr lang="fr-FR" sz="1400" dirty="0"/>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20107" y="419851"/>
            <a:ext cx="8229600" cy="1066800"/>
          </a:xfrm>
        </p:spPr>
        <p:txBody>
          <a:bodyPr/>
          <a:lstStyle/>
          <a:p>
            <a:r>
              <a:rPr lang="fr-FR" sz="4000" dirty="0" smtClean="0">
                <a:latin typeface="+mj-lt"/>
              </a:rPr>
              <a:t>Conclusion</a:t>
            </a:r>
            <a:endParaRPr lang="fr-FR" sz="4000" dirty="0">
              <a:latin typeface="+mj-lt"/>
            </a:endParaRPr>
          </a:p>
        </p:txBody>
      </p:sp>
      <p:sp>
        <p:nvSpPr>
          <p:cNvPr id="3" name="Espace réservé du contenu 2"/>
          <p:cNvSpPr>
            <a:spLocks noGrp="1"/>
          </p:cNvSpPr>
          <p:nvPr>
            <p:ph idx="1"/>
          </p:nvPr>
        </p:nvSpPr>
        <p:spPr>
          <a:xfrm>
            <a:off x="792161" y="1486650"/>
            <a:ext cx="8057545" cy="5209969"/>
          </a:xfrm>
        </p:spPr>
        <p:txBody>
          <a:bodyPr>
            <a:normAutofit fontScale="77500" lnSpcReduction="20000"/>
          </a:bodyPr>
          <a:lstStyle/>
          <a:p>
            <a:r>
              <a:rPr lang="fr-FR" dirty="0" smtClean="0"/>
              <a:t>Différences significatives entre lycées liées à la composition scolaire et sociale du public: les lycéens scolarisés dans les établissements les plus favorisés sont ceux qui, « canalisés » vers les filières sélectives du supérieur, reçoivent le plus d’informations, d’aide et de conseils, ce qui s’ajoute au soutien qu’ils reçoivent de leurs parents, l’inverse étant vrai des lycéens scolarisés dans des établissements défavorisés, de plus en plus livrés aux marchés.</a:t>
            </a:r>
          </a:p>
          <a:p>
            <a:r>
              <a:rPr lang="fr-FR" dirty="0" smtClean="0"/>
              <a:t>Les effets sont doublement négatifs: le redoublement des inégalités liées à l’origine sociale et aux établissements fréquentés et la faible efficacité de l’orientation engendrant des échecs et des réorientations dans le supérieur et une « perte des talents »</a:t>
            </a:r>
          </a:p>
          <a:p>
            <a:r>
              <a:rPr lang="fr-FR" dirty="0" smtClean="0"/>
              <a:t>Importance d’investir dans l’orientation dans le supérieur par la clarification des missions des lycées, la dotation en personnels et leur formation, et l’encadrement des pratiques des établissements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in">
  <a:themeElements>
    <a:clrScheme name="Urbai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in">
      <a:majorFont>
        <a:latin typeface="Trebuchet MS"/>
        <a:ea typeface=""/>
        <a:cs typeface=""/>
        <a:font script="Jpan" typeface="ＭＳ ゴシック"/>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ＭＳ 明朝"/>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i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Urbain.thmx</Template>
  <TotalTime>323</TotalTime>
  <Words>582</Words>
  <Application>Microsoft Macintosh PowerPoint</Application>
  <PresentationFormat>Présentation à l'écran (4:3)</PresentationFormat>
  <Paragraphs>113</Paragraphs>
  <Slides>6</Slides>
  <Notes>2</Notes>
  <HiddenSlides>0</HiddenSlides>
  <MMClips>0</MMClips>
  <ScaleCrop>false</ScaleCrop>
  <HeadingPairs>
    <vt:vector size="4" baseType="variant">
      <vt:variant>
        <vt:lpstr>Thème</vt:lpstr>
      </vt:variant>
      <vt:variant>
        <vt:i4>1</vt:i4>
      </vt:variant>
      <vt:variant>
        <vt:lpstr>Titres des diapositives</vt:lpstr>
      </vt:variant>
      <vt:variant>
        <vt:i4>6</vt:i4>
      </vt:variant>
    </vt:vector>
  </HeadingPairs>
  <TitlesOfParts>
    <vt:vector size="7" baseType="lpstr">
      <vt:lpstr>Urbain</vt:lpstr>
      <vt:lpstr>Les inégalités entre lycées concernant l’accès à l’enseignement supérieur    </vt:lpstr>
      <vt:lpstr>L’enquête en région parisienne</vt:lpstr>
      <vt:lpstr>Les 4 lycées </vt:lpstr>
      <vt:lpstr>Différences dans le degré et le type de canalisation</vt:lpstr>
      <vt:lpstr>Différences dans l’accompagnement des lycéens</vt:lpstr>
      <vt:lpstr>Conclusion</vt:lpstr>
    </vt:vector>
  </TitlesOfParts>
  <Company>Sciences Po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différences dans l’orientation vers enseignement supérieur selon les lycées Les enseignements d'une enquête qualitative </dc:title>
  <dc:creator>Agnès van Zanten</dc:creator>
  <cp:lastModifiedBy>LIEP christelle.hoteit</cp:lastModifiedBy>
  <cp:revision>13</cp:revision>
  <dcterms:created xsi:type="dcterms:W3CDTF">2015-05-05T10:11:09Z</dcterms:created>
  <dcterms:modified xsi:type="dcterms:W3CDTF">2015-05-05T10:20:39Z</dcterms:modified>
</cp:coreProperties>
</file>