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794500" cy="9931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694991C-12BD-4D2F-81D0-01CD6521227B}" type="datetimeFigureOut">
              <a:rPr lang="fr-FR"/>
              <a:pPr/>
              <a:t>05/05/2015</a:t>
            </a:fld>
            <a:endParaRPr lang="fr-F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44FF08B-3D9D-49FD-A99A-97AC1BA81F3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693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8BBC0D-4C35-446B-A296-B43A3B30083D}" type="datetimeFigureOut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9CAA3E-5BE6-4BDB-BD3F-90404E692D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657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B23CB-E1FD-465F-92D9-516B150B2C67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4DB3D-C129-4511-A2BA-35EC5D05D0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CD1CB-EC1E-44B9-829A-B3B1A8B7A6AA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BB79-0662-4700-A2FB-F0EE52E00C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2D6F1-A358-45D0-B1DD-219C6D2395F2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410F-A82A-4029-8C38-194984B9EF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34A8-96DB-43AB-87B7-DA35CB5AFCBD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CE0E-0517-46FB-8E77-77713547C9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89810-29D0-4416-832A-EB8A7EAC2E1C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C1CB-0EDE-42AB-95DE-C3BED552C2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789C-0131-4385-807F-87EE146F307F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973B9-795B-40BE-82EE-5E2476111B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E9F69-9DD1-4898-9BEB-91BA3A1492FD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DEF36-A5E6-4C68-B30E-F6841021F6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CAC44-A741-47FD-B85B-17ABBC29201E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F7C1B-EF91-45D2-BEAC-5C1E586161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EB41B-CEA9-4D8A-A6BB-309FA1957651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11E9-644D-4B04-9100-603C63032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E7186-A7BF-4079-B405-AFC842E2FDFE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F480B-3DCD-4DA9-B19A-784A7D1593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3817-4999-4E5D-A68A-CA6BA5E80FDA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BFE9-77B6-4D2B-A02B-CD43B0E80B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F3CD9-103F-4A17-ACC0-DF52015E3BE9}" type="datetime1">
              <a:rPr lang="fr-FR"/>
              <a:pPr>
                <a:defRPr/>
              </a:pPr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4437F5-1579-417C-AA1B-020BE26A8C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F82CB-C3E6-45C3-822A-06FA0BBA0510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7" name="Titre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2403475"/>
          </a:xfrm>
        </p:spPr>
        <p:txBody>
          <a:bodyPr/>
          <a:lstStyle/>
          <a:p>
            <a:r>
              <a:rPr lang="fr-FR" sz="4000" dirty="0" smtClean="0"/>
              <a:t>Le plus tôt est-il le mieux ?</a:t>
            </a:r>
            <a:br>
              <a:rPr lang="fr-FR" sz="4000" dirty="0" smtClean="0"/>
            </a:br>
            <a:r>
              <a:rPr lang="fr-FR" sz="3200" i="1" dirty="0" smtClean="0"/>
              <a:t>Les effets </a:t>
            </a:r>
            <a:r>
              <a:rPr lang="fr-FR" sz="3200" i="1" dirty="0" smtClean="0"/>
              <a:t>des dispositifs d’accueil </a:t>
            </a:r>
            <a:br>
              <a:rPr lang="fr-FR" sz="3200" i="1" dirty="0" smtClean="0"/>
            </a:br>
            <a:r>
              <a:rPr lang="fr-FR" sz="3200" i="1" dirty="0" smtClean="0"/>
              <a:t>des </a:t>
            </a:r>
            <a:r>
              <a:rPr lang="fr-FR" sz="3200" i="1" dirty="0" smtClean="0"/>
              <a:t>jeunes enfants sur leur </a:t>
            </a:r>
            <a:r>
              <a:rPr lang="fr-FR" sz="3200" i="1" dirty="0" smtClean="0"/>
              <a:t>développement cognitif </a:t>
            </a:r>
            <a:r>
              <a:rPr lang="fr-FR" sz="3200" i="1" dirty="0" smtClean="0"/>
              <a:t>et non-cognitif</a:t>
            </a:r>
            <a:r>
              <a:rPr lang="fr-FR" sz="4000" dirty="0" smtClean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789363"/>
            <a:ext cx="6400800" cy="1849437"/>
          </a:xfrm>
        </p:spPr>
        <p:txBody>
          <a:bodyPr/>
          <a:lstStyle/>
          <a:p>
            <a:r>
              <a:rPr lang="fr-FR" smtClean="0">
                <a:solidFill>
                  <a:srgbClr val="898989"/>
                </a:solidFill>
              </a:rPr>
              <a:t>Denis Fougère</a:t>
            </a:r>
          </a:p>
          <a:p>
            <a:r>
              <a:rPr lang="fr-FR" sz="2800" i="1" smtClean="0">
                <a:solidFill>
                  <a:srgbClr val="898989"/>
                </a:solidFill>
              </a:rPr>
              <a:t>(CNRS, CREST et LIEPP/Sciences Po)</a:t>
            </a:r>
          </a:p>
          <a:p>
            <a:r>
              <a:rPr lang="fr-FR" sz="2800" b="1" smtClean="0">
                <a:solidFill>
                  <a:schemeClr val="tx1"/>
                </a:solidFill>
              </a:rPr>
              <a:t>Journée d'étude CESE/LIEPP - 6 mai 2015</a:t>
            </a:r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7EB74DC-26D7-4DAE-9121-E647E2B27288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70DC7-251A-4688-BE75-01BC6339ADD2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smtClean="0"/>
              <a:t>Les effets de la scolarisation précoce (2)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/>
            <a:r>
              <a:rPr lang="fr-FR" sz="2400" dirty="0" smtClean="0"/>
              <a:t>Réexamen des données recueillies par la DEPP (panel d’élèves entrés en CP en 1997</a:t>
            </a:r>
            <a:r>
              <a:rPr lang="fr-FR" sz="2400" dirty="0" smtClean="0"/>
              <a:t>), avec O. </a:t>
            </a:r>
            <a:r>
              <a:rPr lang="fr-FR" sz="2400" dirty="0" err="1" smtClean="0"/>
              <a:t>Filatriau</a:t>
            </a:r>
            <a:r>
              <a:rPr lang="fr-FR" sz="2400" dirty="0" smtClean="0"/>
              <a:t> et M. To</a:t>
            </a:r>
            <a:endParaRPr lang="fr-FR" sz="2400" dirty="0" smtClean="0"/>
          </a:p>
          <a:p>
            <a:pPr algn="just"/>
            <a:r>
              <a:rPr lang="fr-FR" sz="2400" dirty="0" smtClean="0"/>
              <a:t>Analyse « toutes choses égales par ailleurs » tenant compte:</a:t>
            </a:r>
          </a:p>
          <a:p>
            <a:pPr lvl="1" algn="just"/>
            <a:r>
              <a:rPr lang="fr-FR" sz="2000" dirty="0" smtClean="0"/>
              <a:t>Des contraintes de places dans les écoles maternelles : « la politique de scolarisation précoce est extrêmement sensible aux variations démographiques » (Rapport du Sénat, 2008)</a:t>
            </a:r>
          </a:p>
          <a:p>
            <a:pPr lvl="1" algn="just"/>
            <a:r>
              <a:rPr lang="fr-FR" sz="2000" dirty="0" smtClean="0"/>
              <a:t>Des caractéristiques de la famille de l’élève et de sa zone de résidence</a:t>
            </a:r>
          </a:p>
          <a:p>
            <a:pPr algn="just"/>
            <a:r>
              <a:rPr lang="fr-FR" sz="2400" dirty="0" smtClean="0"/>
              <a:t>Les effets sur les résultats scolaires </a:t>
            </a:r>
            <a:r>
              <a:rPr lang="fr-FR" sz="2400" dirty="0" smtClean="0"/>
              <a:t>perdurent </a:t>
            </a:r>
            <a:r>
              <a:rPr lang="fr-FR" sz="2400" dirty="0" smtClean="0"/>
              <a:t>jusqu’à l’entrée en 6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, tant en maths qu’en français</a:t>
            </a:r>
          </a:p>
          <a:p>
            <a:pPr algn="just"/>
            <a:r>
              <a:rPr lang="fr-FR" sz="2400" dirty="0" smtClean="0"/>
              <a:t>A l’entrée en CP, sociabilité plus grande</a:t>
            </a:r>
          </a:p>
          <a:p>
            <a:pPr algn="just"/>
            <a:r>
              <a:rPr lang="fr-FR" sz="2400" dirty="0" smtClean="0"/>
              <a:t>Mais pas d’effets différenciés selon l’origine ethno-sociale des parents (ou pour les élèves scolarisés en ZEP)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B9736-28ED-464A-99EC-358E31C1D373}" type="slidenum">
              <a:rPr lang="fr-FR"/>
              <a:pPr>
                <a:defRPr/>
              </a:pPr>
              <a:t>11</a:t>
            </a:fld>
            <a:endParaRPr lang="fr-FR"/>
          </a:p>
        </p:txBody>
      </p:sp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algn="just"/>
            <a:r>
              <a:rPr lang="fr-FR" sz="2200" dirty="0" smtClean="0"/>
              <a:t>Les structures collectives d’accueil de la petite enfance employant des personnels qualifiés </a:t>
            </a:r>
            <a:r>
              <a:rPr lang="fr-FR" sz="2200" dirty="0"/>
              <a:t>(</a:t>
            </a:r>
            <a:r>
              <a:rPr lang="fr-FR" sz="2200" dirty="0" smtClean="0"/>
              <a:t>en nombre suffisant) </a:t>
            </a:r>
            <a:r>
              <a:rPr lang="fr-FR" sz="2200" dirty="0"/>
              <a:t>favorisent </a:t>
            </a:r>
            <a:r>
              <a:rPr lang="fr-FR" sz="2200" dirty="0" smtClean="0"/>
              <a:t>le </a:t>
            </a:r>
            <a:r>
              <a:rPr lang="fr-FR" sz="2200" dirty="0"/>
              <a:t>développement :</a:t>
            </a:r>
            <a:endParaRPr lang="fr-FR" sz="2200" dirty="0" smtClean="0"/>
          </a:p>
          <a:p>
            <a:pPr lvl="1" algn="just"/>
            <a:r>
              <a:rPr lang="fr-FR" sz="2000" dirty="0" smtClean="0"/>
              <a:t>des aptitudes non-cognitives des enfants au moins jusqu’à l’entrée en cycle élémentaire</a:t>
            </a:r>
          </a:p>
          <a:p>
            <a:pPr lvl="1" algn="just"/>
            <a:r>
              <a:rPr lang="fr-FR" sz="2000" dirty="0" smtClean="0"/>
              <a:t>de leurs capacités cognitives au moins jusqu’au collège</a:t>
            </a:r>
          </a:p>
          <a:p>
            <a:pPr algn="just"/>
            <a:r>
              <a:rPr lang="fr-FR" sz="2200" dirty="0" smtClean="0"/>
              <a:t>La scolarisation précoce pratiquée en France aurait les mêmes effets (à confirmer avec des données plus récentes)</a:t>
            </a:r>
          </a:p>
          <a:p>
            <a:pPr algn="just"/>
            <a:r>
              <a:rPr lang="fr-FR" sz="2200" dirty="0"/>
              <a:t>Reste à évaluer les effets des autres dispositifs d’accueil</a:t>
            </a:r>
          </a:p>
          <a:p>
            <a:pPr algn="just"/>
            <a:r>
              <a:rPr lang="fr-FR" sz="2200" dirty="0" smtClean="0"/>
              <a:t>Quelles préconisations </a:t>
            </a:r>
            <a:r>
              <a:rPr lang="fr-FR" sz="2200" dirty="0"/>
              <a:t>? Selon Hubert </a:t>
            </a:r>
            <a:r>
              <a:rPr lang="fr-FR" sz="2200" dirty="0" err="1"/>
              <a:t>Montagner</a:t>
            </a:r>
            <a:r>
              <a:rPr lang="fr-FR" sz="2200" dirty="0"/>
              <a:t> :</a:t>
            </a:r>
          </a:p>
          <a:p>
            <a:pPr lvl="1" algn="just"/>
            <a:r>
              <a:rPr lang="fr-FR" sz="2000" dirty="0"/>
              <a:t>« il faut améliorer les deux structures que la France a inventées au XIXème siècle : la crèche et l’école maternelle »</a:t>
            </a:r>
          </a:p>
          <a:p>
            <a:pPr lvl="1" algn="just"/>
            <a:r>
              <a:rPr lang="fr-FR" sz="2000" dirty="0" smtClean="0"/>
              <a:t>« et créer </a:t>
            </a:r>
            <a:r>
              <a:rPr lang="fr-FR" sz="2000" dirty="0"/>
              <a:t>de nouvelles </a:t>
            </a:r>
            <a:r>
              <a:rPr lang="fr-FR" sz="2000" dirty="0" smtClean="0"/>
              <a:t>entités, </a:t>
            </a:r>
            <a:r>
              <a:rPr lang="fr-FR" sz="2000" dirty="0"/>
              <a:t>passerelles entre la crèche et l’école, pour assurer entre 2 et 4 ans une continuité sans </a:t>
            </a:r>
            <a:r>
              <a:rPr lang="fr-FR" sz="2000" dirty="0" smtClean="0"/>
              <a:t>rupture</a:t>
            </a:r>
            <a:r>
              <a:rPr lang="fr-FR" sz="2000" dirty="0"/>
              <a:t> »</a:t>
            </a:r>
          </a:p>
          <a:p>
            <a:pPr algn="just"/>
            <a:endParaRPr lang="fr-FR" sz="2200" dirty="0" smtClean="0"/>
          </a:p>
          <a:p>
            <a:pPr lvl="1" algn="just"/>
            <a:endParaRPr lang="fr-FR" sz="2000" dirty="0" smtClean="0"/>
          </a:p>
          <a:p>
            <a:pPr algn="just"/>
            <a:endParaRPr lang="fr-FR" sz="2400" dirty="0" smtClean="0"/>
          </a:p>
          <a:p>
            <a:pPr lvl="1" algn="just"/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3BC5E-82E7-4349-BB0A-E12A8A6B48AD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fr-FR" b="1" smtClean="0"/>
              <a:t>Introduction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algn="just"/>
            <a:r>
              <a:rPr lang="fr-FR" sz="2400" dirty="0" smtClean="0"/>
              <a:t>En France, le débat a jusqu’alors principalement porté sur les  besoins en matière d’accueil de la petite enfance:</a:t>
            </a:r>
          </a:p>
          <a:p>
            <a:pPr lvl="1" algn="just"/>
            <a:r>
              <a:rPr lang="fr-FR" sz="2000" dirty="0" smtClean="0"/>
              <a:t>développement de l’offre d’accueil, collectif ou individuel,</a:t>
            </a:r>
          </a:p>
          <a:p>
            <a:pPr lvl="1" algn="just"/>
            <a:r>
              <a:rPr lang="fr-FR" sz="2000" dirty="0" smtClean="0"/>
              <a:t>coûts et investissements,</a:t>
            </a:r>
          </a:p>
          <a:p>
            <a:pPr lvl="1" algn="just"/>
            <a:r>
              <a:rPr lang="fr-FR" sz="2000" dirty="0" smtClean="0"/>
              <a:t>disparités territoriales et inégalités d’accès, etc.</a:t>
            </a:r>
          </a:p>
          <a:p>
            <a:pPr algn="just"/>
            <a:r>
              <a:rPr lang="fr-FR" sz="2400" dirty="0" smtClean="0"/>
              <a:t>Mais très peu d’études sur les effets de l’accueil des jeunes enfants sur leur développement ultérieur (cognitif et non-cognitif)</a:t>
            </a:r>
          </a:p>
          <a:p>
            <a:pPr algn="just"/>
            <a:r>
              <a:rPr lang="fr-FR" sz="2400" dirty="0" smtClean="0"/>
              <a:t>Alors que </a:t>
            </a:r>
            <a:r>
              <a:rPr lang="fr-FR" sz="2400" dirty="0" smtClean="0"/>
              <a:t>cette </a:t>
            </a:r>
            <a:r>
              <a:rPr lang="fr-FR" sz="2400" dirty="0" smtClean="0"/>
              <a:t>question a </a:t>
            </a:r>
            <a:r>
              <a:rPr lang="fr-FR" sz="2400" dirty="0" smtClean="0"/>
              <a:t>pris de l’importance dans </a:t>
            </a:r>
            <a:r>
              <a:rPr lang="fr-FR" sz="2400" dirty="0" smtClean="0"/>
              <a:t>de nombreux pays</a:t>
            </a:r>
          </a:p>
          <a:p>
            <a:pPr algn="just"/>
            <a:r>
              <a:rPr lang="fr-FR" sz="2400" dirty="0" smtClean="0"/>
              <a:t>Un bref survol des résultats des travaux empiriques conduits par les économistes au niveau international… et en France…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571C7-5AE3-4CB2-9431-89C67EC1E4E0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5361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fr-FR" smtClean="0"/>
              <a:t>Les études nord-américaines (1)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/>
            <a:r>
              <a:rPr lang="fr-FR" sz="2000" smtClean="0"/>
              <a:t>Aux Etats-Unis, plusieurs expérimentations randomisées : the Early Training Project, the Carolina Abcedarian Project, the </a:t>
            </a:r>
            <a:r>
              <a:rPr lang="fr-FR" sz="2000" i="1" smtClean="0"/>
              <a:t>Perry Preschool Project</a:t>
            </a:r>
            <a:r>
              <a:rPr lang="fr-FR" sz="2000" smtClean="0"/>
              <a:t>, the Milwaukee Project, the Infant Health and Development Project </a:t>
            </a:r>
          </a:p>
          <a:p>
            <a:pPr algn="just"/>
            <a:r>
              <a:rPr lang="fr-FR" sz="2000" smtClean="0"/>
              <a:t>En général suivi des enfants au moins jusqu’au 1er cycle du secondaire </a:t>
            </a:r>
          </a:p>
          <a:p>
            <a:pPr algn="just"/>
            <a:r>
              <a:rPr lang="fr-FR" sz="2000" smtClean="0"/>
              <a:t>L’expérience la plus souvent analysée : le </a:t>
            </a:r>
            <a:r>
              <a:rPr lang="fr-FR" sz="2000" i="1" smtClean="0"/>
              <a:t>Perry Preschool Project, </a:t>
            </a:r>
            <a:r>
              <a:rPr lang="fr-FR" sz="2000" smtClean="0"/>
              <a:t>conduit entre 1962 et 1967 auprès d’enfants de 3 et 4 ans, issus de la communauté afro-américaine et vivant dans des familles défavorisées</a:t>
            </a:r>
          </a:p>
          <a:p>
            <a:pPr algn="just"/>
            <a:r>
              <a:rPr lang="fr-FR" sz="2000" smtClean="0"/>
              <a:t>2h30 de programmes éducatifs chaque matin, 5 jours par semaine, 8 mois par an, enseignants certifiés (1 enseignant pour 6 enfants)</a:t>
            </a:r>
          </a:p>
          <a:p>
            <a:pPr algn="just"/>
            <a:r>
              <a:rPr lang="fr-FR" sz="2000" smtClean="0"/>
              <a:t>Chaque semaine, une rencontre entre l’enseignant et les parents à leur domicile pour faire le point sur les progrès et difficultés de l’enfant (1h30)</a:t>
            </a:r>
          </a:p>
          <a:p>
            <a:pPr algn="just"/>
            <a:r>
              <a:rPr lang="fr-FR" sz="2000" smtClean="0"/>
              <a:t>Principal intérêt du </a:t>
            </a:r>
            <a:r>
              <a:rPr lang="fr-FR" sz="2000" i="1" smtClean="0"/>
              <a:t>Perry Preschool Project </a:t>
            </a:r>
            <a:r>
              <a:rPr lang="fr-FR" sz="2000" smtClean="0"/>
              <a:t>:</a:t>
            </a:r>
            <a:r>
              <a:rPr lang="fr-FR" sz="2000" i="1" smtClean="0"/>
              <a:t> </a:t>
            </a:r>
            <a:r>
              <a:rPr lang="fr-FR" sz="2000" smtClean="0"/>
              <a:t>très long suivi</a:t>
            </a:r>
          </a:p>
          <a:p>
            <a:pPr algn="just"/>
            <a:endParaRPr lang="en-US" sz="2000" smtClean="0"/>
          </a:p>
          <a:p>
            <a:pPr algn="just"/>
            <a:endParaRPr lang="fr-FR" sz="2000" smtClean="0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161D87A-8D3C-42D2-A176-6008279F2A26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FCE15-1D67-4985-82FA-3D69F6E68492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études nord-américaines (2)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5850"/>
          </a:xfrm>
        </p:spPr>
        <p:txBody>
          <a:bodyPr/>
          <a:lstStyle/>
          <a:p>
            <a:pPr algn="just"/>
            <a:r>
              <a:rPr lang="fr-FR" sz="2000" dirty="0" smtClean="0"/>
              <a:t>Amélioration des résultats scolaires et de l’employabilité: une année de plus d’études (11,9 vs. 11 années), une obtention plus fréquente du diplôme de fins d’études secondaires (65% vs 45%), un salaire médian plus élevé de 42% à 40 ans</a:t>
            </a:r>
          </a:p>
          <a:p>
            <a:pPr algn="just"/>
            <a:r>
              <a:rPr lang="fr-FR" sz="2000" dirty="0" smtClean="0"/>
              <a:t>Résultats similaires avec le </a:t>
            </a:r>
            <a:r>
              <a:rPr lang="fr-FR" sz="2000" i="1" dirty="0" smtClean="0"/>
              <a:t>Carolina </a:t>
            </a:r>
            <a:r>
              <a:rPr lang="fr-FR" sz="2000" i="1" dirty="0" err="1" smtClean="0"/>
              <a:t>Abcedarian</a:t>
            </a:r>
            <a:r>
              <a:rPr lang="fr-FR" sz="2000" i="1" dirty="0" smtClean="0"/>
              <a:t> Project </a:t>
            </a:r>
            <a:r>
              <a:rPr lang="fr-FR" sz="2000" dirty="0" smtClean="0"/>
              <a:t>(programme préscolaire très intensif): meilleurs résultats et moindre redoublement dans le secondaire, taux de poursuite plus élevé vers le supérieur</a:t>
            </a:r>
          </a:p>
          <a:p>
            <a:pPr algn="just"/>
            <a:r>
              <a:rPr lang="fr-FR" sz="2000" dirty="0" smtClean="0"/>
              <a:t>Résultats moins nets avec des programmes moins intensifs (tels que le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Early</a:t>
            </a:r>
            <a:r>
              <a:rPr lang="fr-FR" sz="2000" i="1" dirty="0" smtClean="0"/>
              <a:t> Training Project</a:t>
            </a:r>
            <a:r>
              <a:rPr lang="fr-FR" sz="2000" dirty="0" smtClean="0"/>
              <a:t>)</a:t>
            </a:r>
          </a:p>
          <a:p>
            <a:pPr algn="just"/>
            <a:r>
              <a:rPr lang="fr-FR" sz="2000" dirty="0" smtClean="0"/>
              <a:t>Ces programmes mettent l’accent sur le développement des</a:t>
            </a:r>
            <a:r>
              <a:rPr lang="fr-FR" sz="2000" i="1" dirty="0" smtClean="0"/>
              <a:t> capacités non cognitives</a:t>
            </a:r>
            <a:r>
              <a:rPr lang="fr-FR" sz="2000" dirty="0" smtClean="0"/>
              <a:t> </a:t>
            </a:r>
            <a:r>
              <a:rPr lang="fr-FR" sz="2000" dirty="0" smtClean="0"/>
              <a:t>dès le</a:t>
            </a:r>
            <a:r>
              <a:rPr lang="fr-FR" sz="2000" dirty="0" smtClean="0"/>
              <a:t> </a:t>
            </a:r>
            <a:r>
              <a:rPr lang="fr-FR" sz="2000" dirty="0" smtClean="0"/>
              <a:t>jeunes </a:t>
            </a:r>
            <a:r>
              <a:rPr lang="fr-FR" sz="2000" dirty="0" smtClean="0"/>
              <a:t>âge </a:t>
            </a:r>
            <a:r>
              <a:rPr lang="fr-FR" sz="2000" dirty="0" smtClean="0"/>
              <a:t>: </a:t>
            </a:r>
            <a:r>
              <a:rPr lang="fr-FR" sz="2000" dirty="0" smtClean="0"/>
              <a:t>susciter</a:t>
            </a:r>
            <a:r>
              <a:rPr lang="fr-FR" sz="2000" dirty="0" smtClean="0"/>
              <a:t> </a:t>
            </a:r>
            <a:r>
              <a:rPr lang="fr-FR" sz="2000" dirty="0" smtClean="0"/>
              <a:t>la curiosité, réduire l’anxiété, favoriser les échanges, apprendre à se concentrer, savoir exprimer ses attentes, etc.</a:t>
            </a:r>
          </a:p>
          <a:p>
            <a:pPr algn="just"/>
            <a:r>
              <a:rPr lang="fr-FR" sz="2000" dirty="0" smtClean="0"/>
              <a:t>Effets des aptitudes non-cognitives sur les compétences cognitives  (travaux de James </a:t>
            </a:r>
            <a:r>
              <a:rPr lang="fr-FR" sz="2000" dirty="0" err="1" smtClean="0"/>
              <a:t>Heckman</a:t>
            </a:r>
            <a:r>
              <a:rPr lang="fr-FR" sz="2000" dirty="0" smtClean="0"/>
              <a:t>, Université de Chicago)</a:t>
            </a:r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3D092F-07A7-4007-892F-A97BBD1C02E2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CD2F6-A194-4695-A8B8-B43625CF0E18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études nord-américaines (3)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r>
              <a:rPr lang="fr-FR" sz="2000" smtClean="0"/>
              <a:t>Autre programme important : le </a:t>
            </a:r>
            <a:r>
              <a:rPr lang="fr-FR" sz="2000" i="1" smtClean="0"/>
              <a:t>Head Start Program </a:t>
            </a:r>
          </a:p>
          <a:p>
            <a:pPr algn="just"/>
            <a:r>
              <a:rPr lang="fr-FR" sz="2000" smtClean="0"/>
              <a:t>Programme à grande échelle, non expérimental, mis en place progressivement à partir de  1965 (alors </a:t>
            </a:r>
            <a:r>
              <a:rPr lang="fr-FR" sz="2000" i="1" smtClean="0"/>
              <a:t>école d’été </a:t>
            </a:r>
            <a:r>
              <a:rPr lang="fr-FR" sz="2000" smtClean="0"/>
              <a:t>de 8 semaines)</a:t>
            </a:r>
          </a:p>
          <a:p>
            <a:pPr algn="just"/>
            <a:r>
              <a:rPr lang="fr-FR" sz="2000" smtClean="0"/>
              <a:t>Destiné aux enfants des familles défavorisées, disposant d’un faible revenu</a:t>
            </a:r>
          </a:p>
          <a:p>
            <a:pPr algn="just"/>
            <a:r>
              <a:rPr lang="fr-FR" sz="2000" smtClean="0"/>
              <a:t>Programme concernant 1 million d’enfants en 2011</a:t>
            </a:r>
          </a:p>
          <a:p>
            <a:pPr algn="just"/>
            <a:r>
              <a:rPr lang="fr-FR" sz="2000" smtClean="0"/>
              <a:t>Accueil à temps partiel, 34 semaines par an, enseignants non certifiés, 1 enseignant pour 10 enfants (moins intensif que le </a:t>
            </a:r>
            <a:r>
              <a:rPr lang="fr-FR" sz="2000" i="1" smtClean="0"/>
              <a:t>Perry School Program</a:t>
            </a:r>
            <a:r>
              <a:rPr lang="fr-FR" sz="2000" smtClean="0"/>
              <a:t>)</a:t>
            </a:r>
          </a:p>
          <a:p>
            <a:pPr algn="just"/>
            <a:r>
              <a:rPr lang="fr-FR" sz="2000" smtClean="0"/>
              <a:t>Efficacité du programme quelque peu controversée</a:t>
            </a:r>
          </a:p>
          <a:p>
            <a:pPr algn="just"/>
            <a:r>
              <a:rPr lang="fr-FR" sz="2000" smtClean="0"/>
              <a:t>Conclusions des études:</a:t>
            </a:r>
          </a:p>
          <a:p>
            <a:pPr lvl="1" algn="just"/>
            <a:r>
              <a:rPr lang="fr-FR" sz="2000" smtClean="0"/>
              <a:t>Effets significatifs pour les enfants entrés dans le programme dès 3 ans</a:t>
            </a:r>
          </a:p>
          <a:p>
            <a:pPr lvl="1" algn="just"/>
            <a:r>
              <a:rPr lang="fr-FR" sz="2000" smtClean="0"/>
              <a:t>Effets moins prononcés pour ceux ayant intégré le programme à 4 ans</a:t>
            </a:r>
          </a:p>
          <a:p>
            <a:pPr lvl="1" algn="just"/>
            <a:r>
              <a:rPr lang="fr-FR" sz="2000" smtClean="0"/>
              <a:t>Effets non persistants au-delà des premières années du cycle élémentaire</a:t>
            </a:r>
          </a:p>
          <a:p>
            <a:pPr lvl="1" algn="just"/>
            <a:endParaRPr lang="fr-FR" sz="1600" smtClean="0"/>
          </a:p>
          <a:p>
            <a:pPr lvl="1" algn="just"/>
            <a:endParaRPr lang="fr-FR" sz="1600" smtClean="0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27727D4-B704-4D71-9029-FFA5C1209628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C0881-5D71-4854-B619-E222A38368D8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18433" name="Titr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r>
              <a:rPr lang="fr-FR" smtClean="0"/>
              <a:t>Les études européennes (1) 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/>
            <a:r>
              <a:rPr lang="fr-FR" sz="2400" i="1" u="sng" smtClean="0"/>
              <a:t>Pays-Bas</a:t>
            </a:r>
            <a:r>
              <a:rPr lang="fr-FR" sz="2400" smtClean="0"/>
              <a:t> : selon Leuven, Lindahl, Oosterbeek et Webbink (2010), un accès plus rapide à l’école maternelle (possible à partir du 4ème anniversaire) améliore les capacités cognitives des enfants des familles défavorisées</a:t>
            </a:r>
          </a:p>
          <a:p>
            <a:pPr algn="just"/>
            <a:r>
              <a:rPr lang="fr-FR" sz="2400" i="1" u="sng" smtClean="0"/>
              <a:t>Royaume-Uni</a:t>
            </a:r>
            <a:r>
              <a:rPr lang="fr-FR" sz="2400" i="1" smtClean="0"/>
              <a:t>: </a:t>
            </a:r>
            <a:r>
              <a:rPr lang="fr-FR" sz="2400" smtClean="0"/>
              <a:t>Apps, Mendolia et Walker (2012) trouvent que l’accueil préscolaire des très jeunes enfants (dans des </a:t>
            </a:r>
            <a:r>
              <a:rPr lang="fr-FR" sz="2400" i="1" smtClean="0"/>
              <a:t>nursery schools</a:t>
            </a:r>
            <a:r>
              <a:rPr lang="fr-FR" sz="2400" smtClean="0"/>
              <a:t>) a des effets positifs sur leurs résultats scolaires au collège (entre 11 et 16 ans)</a:t>
            </a:r>
          </a:p>
          <a:p>
            <a:pPr algn="just"/>
            <a:r>
              <a:rPr lang="fr-FR" sz="2400" i="1" u="sng" smtClean="0"/>
              <a:t>Norvège</a:t>
            </a:r>
            <a:r>
              <a:rPr lang="fr-FR" sz="2400" i="1" smtClean="0"/>
              <a:t>:</a:t>
            </a:r>
            <a:r>
              <a:rPr lang="fr-FR" sz="2400" smtClean="0"/>
              <a:t> résultats confirmés par Havnes et Mogstad (2010) selon qui les effets à long terme (au-delà même du collège) seraient très significatifs</a:t>
            </a:r>
            <a:endParaRPr lang="fr-FR" sz="2400" i="1" smtClean="0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C66E331-6A8E-4046-BCEA-3E821D23D789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183CA-2E5E-454F-BDE4-8EBD0A32DA6E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études européennes (2)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r-FR" sz="2400" i="1" u="sng" smtClean="0"/>
              <a:t>Danemark</a:t>
            </a:r>
            <a:r>
              <a:rPr lang="fr-FR" sz="2400" smtClean="0"/>
              <a:t>: Datta Gupta et Simonsen (2007) trouvent que l’accueil des très jeunes enfants dans les structures d’accueil collectif (crèches, écoles, etc.) a des effets positifs sur leurs compétences non-cognitives à 7 ans</a:t>
            </a:r>
          </a:p>
          <a:p>
            <a:pPr algn="just"/>
            <a:r>
              <a:rPr lang="fr-FR" sz="2400" i="1" u="sng" smtClean="0"/>
              <a:t>Allemagne</a:t>
            </a:r>
            <a:r>
              <a:rPr lang="fr-FR" sz="2400" smtClean="0"/>
              <a:t>: Felfe et Lalive (2014) obtiennent un résultat encore plus précis : la fréquentation des structures d’accueil collectives améliore les aptitudes </a:t>
            </a:r>
            <a:r>
              <a:rPr lang="fr-FR" sz="2400" i="1" smtClean="0"/>
              <a:t>non-cognitives mais aussi cognitives</a:t>
            </a:r>
            <a:r>
              <a:rPr lang="fr-FR" sz="2400" smtClean="0"/>
              <a:t> à l’entrée en CP, et profitent principalement aux enfants dont les parents sont peu éduqués ou immigrés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8EA54-7B7C-4603-A7A8-9B423201714B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fr-FR" b="1" smtClean="0"/>
              <a:t>Et la France ?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fr-FR" sz="2400" dirty="0" smtClean="0"/>
              <a:t>Une lacune : pas encore d’étude sur les effets comparés des différents modes d’accueil (individuel ou collectif)</a:t>
            </a:r>
          </a:p>
          <a:p>
            <a:pPr algn="just">
              <a:lnSpc>
                <a:spcPct val="90000"/>
              </a:lnSpc>
            </a:pPr>
            <a:r>
              <a:rPr lang="fr-FR" sz="2400" dirty="0" smtClean="0"/>
              <a:t>Deux études sur la scolarisation précoce (dès l’âge de deux ans) réalisées à l’aide </a:t>
            </a:r>
            <a:r>
              <a:rPr lang="fr-FR" sz="2400" dirty="0" smtClean="0"/>
              <a:t>d’un panel d’élèves </a:t>
            </a:r>
            <a:r>
              <a:rPr lang="fr-FR" sz="2400" dirty="0" smtClean="0"/>
              <a:t>de la DEPP</a:t>
            </a:r>
          </a:p>
          <a:p>
            <a:pPr algn="just">
              <a:lnSpc>
                <a:spcPct val="90000"/>
              </a:lnSpc>
            </a:pPr>
            <a:r>
              <a:rPr lang="fr-FR" sz="2400" dirty="0" smtClean="0"/>
              <a:t>La scolarisation précoce : une spécificité française</a:t>
            </a:r>
          </a:p>
          <a:p>
            <a:pPr lvl="1" algn="just">
              <a:lnSpc>
                <a:spcPct val="90000"/>
              </a:lnSpc>
            </a:pPr>
            <a:r>
              <a:rPr lang="fr-FR" sz="2000" dirty="0" smtClean="0"/>
              <a:t>Consacrée par la loi d’orientation sur l’éducation du 10 juillet 1989: </a:t>
            </a:r>
            <a:r>
              <a:rPr lang="fr-FR" sz="2000" i="1" dirty="0" smtClean="0"/>
              <a:t>« L’accueil des enfants de deux ans est étendu en priorité dans les écoles [maternelles] situées dans un environnement social défavorisé »</a:t>
            </a:r>
          </a:p>
          <a:p>
            <a:pPr algn="just">
              <a:lnSpc>
                <a:spcPct val="90000"/>
              </a:lnSpc>
            </a:pPr>
            <a:r>
              <a:rPr lang="fr-FR" sz="2400" dirty="0" smtClean="0"/>
              <a:t>Dans les années 1990, le taux d’enfants de deux ans scolarisés est très haut et se maintient autour de 35%</a:t>
            </a:r>
          </a:p>
          <a:p>
            <a:pPr algn="just">
              <a:lnSpc>
                <a:spcPct val="90000"/>
              </a:lnSpc>
            </a:pPr>
            <a:r>
              <a:rPr lang="fr-FR" sz="2400" dirty="0" smtClean="0"/>
              <a:t>Depuis 2000, il a baissé pour atteindre 13,6% en 2010</a:t>
            </a:r>
          </a:p>
          <a:p>
            <a:pPr algn="just">
              <a:lnSpc>
                <a:spcPct val="90000"/>
              </a:lnSpc>
            </a:pPr>
            <a:r>
              <a:rPr lang="fr-FR" sz="2400" dirty="0" smtClean="0"/>
              <a:t>Parallèlement à</a:t>
            </a:r>
            <a:r>
              <a:rPr lang="fr-FR" sz="2400" dirty="0" smtClean="0"/>
              <a:t> </a:t>
            </a:r>
            <a:r>
              <a:rPr lang="fr-FR" sz="2400" dirty="0" smtClean="0"/>
              <a:t>l’augmentation de </a:t>
            </a:r>
            <a:r>
              <a:rPr lang="fr-FR" sz="2400" dirty="0" smtClean="0"/>
              <a:t>l’offre </a:t>
            </a:r>
            <a:r>
              <a:rPr lang="fr-FR" sz="2400" dirty="0" smtClean="0"/>
              <a:t>par les autres modes d’accueil « formels 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11AF4-FEC3-4468-B775-383E75668111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smtClean="0"/>
              <a:t>Les effets de la scolarisation précoce (1)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fr-FR" sz="2400" dirty="0" smtClean="0"/>
              <a:t>S’appuyant sur une étude de de la DEPP (Caille et </a:t>
            </a:r>
            <a:r>
              <a:rPr lang="fr-FR" sz="2400" dirty="0" err="1" smtClean="0"/>
              <a:t>Rosenwald</a:t>
            </a:r>
            <a:r>
              <a:rPr lang="fr-FR" sz="2400" dirty="0" smtClean="0"/>
              <a:t>, 2006), un rapport d’information du Sénat </a:t>
            </a:r>
            <a:r>
              <a:rPr lang="fr-FR" sz="2400" dirty="0" smtClean="0"/>
              <a:t>concluait en 2008 </a:t>
            </a:r>
            <a:r>
              <a:rPr lang="fr-FR" sz="2400" dirty="0" smtClean="0"/>
              <a:t>que la scolarisation a deux ans a « </a:t>
            </a:r>
            <a:r>
              <a:rPr lang="fr-FR" sz="2400" b="1" i="1" dirty="0" smtClean="0"/>
              <a:t>un bénéfice scolaire très relatif et peu durable</a:t>
            </a:r>
            <a:r>
              <a:rPr lang="fr-FR" sz="2400" dirty="0" smtClean="0"/>
              <a:t> »:</a:t>
            </a:r>
          </a:p>
          <a:p>
            <a:pPr lvl="1" algn="just">
              <a:lnSpc>
                <a:spcPct val="90000"/>
              </a:lnSpc>
            </a:pPr>
            <a:r>
              <a:rPr lang="fr-FR" sz="2000" dirty="0" smtClean="0"/>
              <a:t>« </a:t>
            </a:r>
            <a:r>
              <a:rPr lang="fr-FR" sz="2000" b="1" i="1" dirty="0" smtClean="0"/>
              <a:t>Des acquis qui s’estompent au cours de la scolarité élémentaire</a:t>
            </a:r>
            <a:r>
              <a:rPr lang="fr-FR" sz="2000" dirty="0" smtClean="0"/>
              <a:t> » : l’écart de résultats constaté à l’entrée en CP s’estomperait à l’entrée en sixième</a:t>
            </a:r>
          </a:p>
          <a:p>
            <a:pPr lvl="1" algn="just">
              <a:lnSpc>
                <a:spcPct val="90000"/>
              </a:lnSpc>
            </a:pPr>
            <a:r>
              <a:rPr lang="fr-FR" sz="2000" dirty="0" smtClean="0"/>
              <a:t>«  </a:t>
            </a:r>
            <a:r>
              <a:rPr lang="fr-FR" sz="2000" b="1" i="1" dirty="0" smtClean="0"/>
              <a:t>Mais un risque de redoublement atténué </a:t>
            </a:r>
            <a:r>
              <a:rPr lang="fr-FR" sz="2000" dirty="0" smtClean="0"/>
              <a:t>» : </a:t>
            </a:r>
            <a:r>
              <a:rPr lang="fr-FR" sz="2000" dirty="0" smtClean="0"/>
              <a:t>86% </a:t>
            </a:r>
            <a:r>
              <a:rPr lang="fr-FR" sz="2000" dirty="0" smtClean="0"/>
              <a:t>des élèves scolarisés à deux ans sont parvenus à l’heure en 6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, contre </a:t>
            </a:r>
            <a:r>
              <a:rPr lang="fr-FR" sz="2000" dirty="0" smtClean="0"/>
              <a:t>82% </a:t>
            </a:r>
            <a:r>
              <a:rPr lang="fr-FR" sz="2000" dirty="0" smtClean="0"/>
              <a:t>pour ceux scolarisés à 3 ans</a:t>
            </a:r>
          </a:p>
          <a:p>
            <a:pPr algn="just">
              <a:lnSpc>
                <a:spcPct val="90000"/>
              </a:lnSpc>
            </a:pPr>
            <a:r>
              <a:rPr lang="fr-FR" sz="2400" dirty="0" smtClean="0"/>
              <a:t>Préconisation: </a:t>
            </a:r>
          </a:p>
          <a:p>
            <a:pPr lvl="1" algn="just">
              <a:lnSpc>
                <a:spcPct val="90000"/>
              </a:lnSpc>
            </a:pPr>
            <a:r>
              <a:rPr lang="fr-FR" sz="2000" dirty="0" smtClean="0"/>
              <a:t>« Promouvoir de nouvelles structures d’accueil éducatif pour les jeunes enfants âgés de deux ans et plus », « à mi-chemin entre la crèche et l’école »</a:t>
            </a:r>
          </a:p>
          <a:p>
            <a:pPr lvl="1">
              <a:lnSpc>
                <a:spcPct val="90000"/>
              </a:lnSpc>
            </a:pPr>
            <a:endParaRPr lang="fr-FR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987</Words>
  <Application>Microsoft Office PowerPoint</Application>
  <PresentationFormat>Affichage à l'écran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Le plus tôt est-il le mieux ? Les effets des dispositifs d’accueil  des jeunes enfants sur leur développement cognitif et non-cognitif </vt:lpstr>
      <vt:lpstr>Introduction</vt:lpstr>
      <vt:lpstr>Les études nord-américaines (1)</vt:lpstr>
      <vt:lpstr>Les études nord-américaines (2)</vt:lpstr>
      <vt:lpstr>Les études nord-américaines (3)</vt:lpstr>
      <vt:lpstr>Les études européennes (1) </vt:lpstr>
      <vt:lpstr>Les études européennes (2)</vt:lpstr>
      <vt:lpstr>Et la France ?</vt:lpstr>
      <vt:lpstr>Les effets de la scolarisation précoce (1)</vt:lpstr>
      <vt:lpstr>Les effets de la scolarisation précoce (2)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fougere</dc:creator>
  <cp:lastModifiedBy>fougere</cp:lastModifiedBy>
  <cp:revision>29</cp:revision>
  <dcterms:created xsi:type="dcterms:W3CDTF">2015-05-03T14:02:14Z</dcterms:created>
  <dcterms:modified xsi:type="dcterms:W3CDTF">2015-05-05T21:56:07Z</dcterms:modified>
</cp:coreProperties>
</file>