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92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22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39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0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83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66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64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52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03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5A8A-8461-4F0C-BE7F-694C282EC64D}" type="datetimeFigureOut">
              <a:rPr lang="fr-FR" smtClean="0"/>
              <a:t>15/10/13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138E5-31AD-4275-A4EC-6581B35A2092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69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L’étonnante modestie française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Christian </a:t>
            </a:r>
            <a:r>
              <a:rPr lang="fr-FR" dirty="0" err="1" smtClean="0"/>
              <a:t>Lequesne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23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Avoir un lieu de réflexion </a:t>
            </a:r>
            <a:r>
              <a:rPr lang="fr-FR" dirty="0" err="1" smtClean="0"/>
              <a:t>inter-disciplinaire</a:t>
            </a:r>
            <a:r>
              <a:rPr lang="fr-FR" dirty="0" smtClean="0"/>
              <a:t> sur l’étude de la politique étrangère conçue comme un objet des sciences sociales et non comme un objet d’expertise simplement.</a:t>
            </a:r>
          </a:p>
          <a:p>
            <a:r>
              <a:rPr lang="fr-FR" dirty="0" smtClean="0"/>
              <a:t>Nous pensons que la théorisation doit entrer davantage dans l’analyse de la politique étrangère</a:t>
            </a:r>
          </a:p>
          <a:p>
            <a:r>
              <a:rPr lang="fr-FR" dirty="0" smtClean="0"/>
              <a:t>Ce lieu doit être un rendez vous pendant 18 mois des chercheurs, doctorants, praticiens</a:t>
            </a:r>
          </a:p>
          <a:p>
            <a:r>
              <a:rPr lang="fr-FR" dirty="0" smtClean="0"/>
              <a:t>Faire en sorte que l’étude de la politique étrangère et de la diplomatie ne se concentre pas seulement sur un output mais aussi sur les input.</a:t>
            </a:r>
          </a:p>
          <a:p>
            <a:r>
              <a:rPr lang="fr-FR" dirty="0" smtClean="0"/>
              <a:t>Par politique étrangère, nous n’entendons pas seulement « the </a:t>
            </a:r>
            <a:r>
              <a:rPr lang="fr-FR" dirty="0" err="1" smtClean="0"/>
              <a:t>sum</a:t>
            </a:r>
            <a:r>
              <a:rPr lang="fr-FR" dirty="0" smtClean="0"/>
              <a:t> of </a:t>
            </a:r>
            <a:r>
              <a:rPr lang="fr-FR" dirty="0" err="1" smtClean="0"/>
              <a:t>decisions</a:t>
            </a:r>
            <a:r>
              <a:rPr lang="fr-FR" dirty="0" smtClean="0"/>
              <a:t> made on </a:t>
            </a:r>
            <a:r>
              <a:rPr lang="fr-FR" dirty="0" err="1" smtClean="0"/>
              <a:t>behalf</a:t>
            </a:r>
            <a:r>
              <a:rPr lang="fr-FR" dirty="0" smtClean="0"/>
              <a:t> of a </a:t>
            </a:r>
            <a:r>
              <a:rPr lang="fr-FR" dirty="0" err="1" smtClean="0"/>
              <a:t>given</a:t>
            </a:r>
            <a:r>
              <a:rPr lang="fr-FR" dirty="0" smtClean="0"/>
              <a:t> unit (</a:t>
            </a:r>
            <a:r>
              <a:rPr lang="fr-FR" dirty="0" err="1" smtClean="0"/>
              <a:t>usually</a:t>
            </a:r>
            <a:r>
              <a:rPr lang="fr-FR" dirty="0" smtClean="0"/>
              <a:t> a state) </a:t>
            </a:r>
            <a:r>
              <a:rPr lang="fr-FR" dirty="0" err="1" smtClean="0"/>
              <a:t>entailing</a:t>
            </a:r>
            <a:r>
              <a:rPr lang="fr-FR" dirty="0" smtClean="0"/>
              <a:t> the goal </a:t>
            </a:r>
            <a:r>
              <a:rPr lang="fr-FR" dirty="0" err="1" smtClean="0"/>
              <a:t>with</a:t>
            </a:r>
            <a:r>
              <a:rPr lang="fr-FR" dirty="0" smtClean="0"/>
              <a:t> direct </a:t>
            </a:r>
            <a:r>
              <a:rPr lang="fr-FR" dirty="0" err="1" smtClean="0"/>
              <a:t>reference</a:t>
            </a:r>
            <a:r>
              <a:rPr lang="fr-FR" dirty="0" smtClean="0"/>
              <a:t> to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 » (Smith, </a:t>
            </a:r>
            <a:r>
              <a:rPr lang="fr-FR" dirty="0" err="1" smtClean="0"/>
              <a:t>Hadfield</a:t>
            </a:r>
            <a:r>
              <a:rPr lang="fr-FR" dirty="0" smtClean="0"/>
              <a:t> and </a:t>
            </a:r>
            <a:r>
              <a:rPr lang="fr-FR" dirty="0" err="1" smtClean="0"/>
              <a:t>Dunne</a:t>
            </a:r>
            <a:r>
              <a:rPr lang="fr-FR" dirty="0" smtClean="0"/>
              <a:t>, 2008)</a:t>
            </a:r>
          </a:p>
          <a:p>
            <a:r>
              <a:rPr lang="fr-FR" dirty="0" smtClean="0"/>
              <a:t>Pour nous, la politique étrangère est « a </a:t>
            </a:r>
            <a:r>
              <a:rPr lang="fr-FR" dirty="0" err="1" smtClean="0"/>
              <a:t>mechanism</a:t>
            </a:r>
            <a:r>
              <a:rPr lang="fr-FR" dirty="0" smtClean="0"/>
              <a:t> of </a:t>
            </a:r>
            <a:r>
              <a:rPr lang="fr-FR" dirty="0" err="1" smtClean="0"/>
              <a:t>representation</a:t>
            </a:r>
            <a:r>
              <a:rPr lang="fr-FR" dirty="0" smtClean="0"/>
              <a:t>, communication and </a:t>
            </a:r>
            <a:r>
              <a:rPr lang="fr-FR" dirty="0" err="1" smtClean="0"/>
              <a:t>negotiation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states or </a:t>
            </a:r>
            <a:r>
              <a:rPr lang="fr-FR" dirty="0" err="1" smtClean="0"/>
              <a:t>other</a:t>
            </a:r>
            <a:r>
              <a:rPr lang="fr-FR" dirty="0" smtClean="0"/>
              <a:t> international </a:t>
            </a:r>
            <a:r>
              <a:rPr lang="fr-FR" dirty="0" err="1" smtClean="0"/>
              <a:t>actors</a:t>
            </a:r>
            <a:r>
              <a:rPr lang="fr-FR" dirty="0" smtClean="0"/>
              <a:t> do business </a:t>
            </a:r>
            <a:r>
              <a:rPr lang="fr-FR" dirty="0" err="1" smtClean="0"/>
              <a:t>with</a:t>
            </a:r>
            <a:r>
              <a:rPr lang="fr-FR" dirty="0" smtClean="0"/>
              <a:t> one </a:t>
            </a:r>
            <a:r>
              <a:rPr lang="fr-FR" dirty="0" err="1" smtClean="0"/>
              <a:t>another</a:t>
            </a:r>
            <a:r>
              <a:rPr lang="fr-FR" dirty="0" smtClean="0"/>
              <a:t> »  (</a:t>
            </a:r>
            <a:r>
              <a:rPr lang="fr-FR" dirty="0" err="1" smtClean="0"/>
              <a:t>Melissen</a:t>
            </a:r>
            <a:r>
              <a:rPr lang="fr-FR" dirty="0" smtClean="0"/>
              <a:t>, 1999)</a:t>
            </a:r>
          </a:p>
        </p:txBody>
      </p:sp>
    </p:spTree>
    <p:extLst>
      <p:ext uri="{BB962C8B-B14F-4D97-AF65-F5344CB8AC3E}">
        <p14:creationId xmlns:p14="http://schemas.microsoft.com/office/powerpoint/2010/main" val="33743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paysage scientifique français du moment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Nous refusons bien sur l’idée que rien n’existe</a:t>
            </a:r>
            <a:endParaRPr lang="fr-FR" dirty="0"/>
          </a:p>
          <a:p>
            <a:r>
              <a:rPr lang="fr-FR" dirty="0" smtClean="0"/>
              <a:t>La politique étrangère, conçue à partir des input et non des seuls output, est en France un domaine qui a été explorée par différentes sciences sociales et certains autour de cette table en ont été les entrepreneurs</a:t>
            </a:r>
          </a:p>
          <a:p>
            <a:r>
              <a:rPr lang="fr-FR" dirty="0" smtClean="0"/>
              <a:t>Historiens: des relations internationales (M. </a:t>
            </a:r>
            <a:r>
              <a:rPr lang="fr-FR" dirty="0" err="1" smtClean="0"/>
              <a:t>Vaïsse</a:t>
            </a:r>
            <a:r>
              <a:rPr lang="fr-FR" dirty="0" smtClean="0"/>
              <a:t>, L. </a:t>
            </a:r>
            <a:r>
              <a:rPr lang="fr-FR" dirty="0" err="1" smtClean="0"/>
              <a:t>Badel</a:t>
            </a:r>
            <a:r>
              <a:rPr lang="fr-FR" dirty="0" smtClean="0"/>
              <a:t>, F. Bozo), des corps (S. </a:t>
            </a:r>
            <a:r>
              <a:rPr lang="fr-FR" dirty="0" err="1" smtClean="0"/>
              <a:t>Jeanneson</a:t>
            </a:r>
            <a:r>
              <a:rPr lang="fr-FR" dirty="0" smtClean="0"/>
              <a:t>, M. </a:t>
            </a:r>
            <a:r>
              <a:rPr lang="fr-FR" dirty="0" err="1" smtClean="0"/>
              <a:t>Osmont</a:t>
            </a:r>
            <a:r>
              <a:rPr lang="fr-FR" dirty="0" smtClean="0"/>
              <a:t>)</a:t>
            </a:r>
          </a:p>
          <a:p>
            <a:r>
              <a:rPr lang="fr-FR" dirty="0" smtClean="0"/>
              <a:t>Politistes: corps diplomatiques (MC. </a:t>
            </a:r>
            <a:r>
              <a:rPr lang="fr-FR" dirty="0" err="1" smtClean="0"/>
              <a:t>Kessler</a:t>
            </a:r>
            <a:r>
              <a:rPr lang="fr-FR" dirty="0" smtClean="0"/>
              <a:t>; A. </a:t>
            </a:r>
            <a:r>
              <a:rPr lang="fr-FR" dirty="0" err="1" smtClean="0"/>
              <a:t>Eckmann</a:t>
            </a:r>
            <a:r>
              <a:rPr lang="fr-FR" dirty="0" smtClean="0"/>
              <a:t>), mécanismes de décision (S. Cohen, F. </a:t>
            </a:r>
            <a:r>
              <a:rPr lang="fr-FR" dirty="0" err="1" smtClean="0"/>
              <a:t>Charillon</a:t>
            </a:r>
            <a:r>
              <a:rPr lang="fr-FR" dirty="0" smtClean="0"/>
              <a:t>, H </a:t>
            </a:r>
            <a:r>
              <a:rPr lang="fr-FR" dirty="0" err="1" smtClean="0"/>
              <a:t>Meijer</a:t>
            </a:r>
            <a:r>
              <a:rPr lang="fr-FR" dirty="0" smtClean="0"/>
              <a:t>, V </a:t>
            </a:r>
            <a:r>
              <a:rPr lang="fr-FR" dirty="0" err="1" smtClean="0"/>
              <a:t>Dimier</a:t>
            </a:r>
            <a:r>
              <a:rPr lang="fr-FR" dirty="0" smtClean="0"/>
              <a:t>), </a:t>
            </a:r>
            <a:r>
              <a:rPr lang="fr-FR" dirty="0" err="1" smtClean="0"/>
              <a:t>négotiations</a:t>
            </a:r>
            <a:r>
              <a:rPr lang="fr-FR" dirty="0" smtClean="0"/>
              <a:t> (G. Devin)</a:t>
            </a:r>
          </a:p>
          <a:p>
            <a:r>
              <a:rPr lang="fr-FR" dirty="0" smtClean="0"/>
              <a:t>Sociologues: du travail diplomatique (M. </a:t>
            </a:r>
            <a:r>
              <a:rPr lang="fr-FR" dirty="0" err="1" smtClean="0"/>
              <a:t>Loriol</a:t>
            </a:r>
            <a:r>
              <a:rPr lang="fr-FR" dirty="0" smtClean="0"/>
              <a:t>)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19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Caractéristiques de ces travaux: tous entrer dans les mécanismes de fabrication de la politique étrangère, établir un lien entre politique étrangère et politique intérieure</a:t>
            </a:r>
          </a:p>
          <a:p>
            <a:r>
              <a:rPr lang="fr-FR" dirty="0" smtClean="0"/>
              <a:t>Au final, c’est assez peu par rapport à ce qui se produit à l’étranger avec un double constat pour la science politique</a:t>
            </a:r>
          </a:p>
          <a:p>
            <a:r>
              <a:rPr lang="fr-FR" dirty="0" smtClean="0"/>
              <a:t>-l’analyse des politiques publiques s’intéresse peu à la politique étrangère</a:t>
            </a:r>
          </a:p>
          <a:p>
            <a:r>
              <a:rPr lang="fr-FR" dirty="0" smtClean="0"/>
              <a:t>-la théorie des relations internationales n’est pas la sous-discipline de la science politique la plus développée</a:t>
            </a:r>
          </a:p>
          <a:p>
            <a:r>
              <a:rPr lang="fr-FR" dirty="0" smtClean="0"/>
              <a:t>Dans notre cas, il s’agit donc</a:t>
            </a:r>
          </a:p>
          <a:p>
            <a:r>
              <a:rPr lang="fr-FR" dirty="0" smtClean="0"/>
              <a:t>-de créer un lieu fédérateur de la réflexion </a:t>
            </a:r>
          </a:p>
          <a:p>
            <a:r>
              <a:rPr lang="fr-FR" dirty="0" smtClean="0"/>
              <a:t>-de considérer que l’étude de la politique étrangère appelle un décloisonnement de la frontière entre étude des relations internationales et étude de l’action publique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331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Contribution à la nouvelle réflexion internationale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En créant ce pôle français, nous voulons contribuer à l’effort de revitalisation de l’étude de la politique étrangère au niveau international, en apportant une contribution de sociologie historique et politique, c’est-à-dire en mettant le curseur sur l’étude des pratiques et sur celle du sens des pratiques (</a:t>
            </a:r>
            <a:r>
              <a:rPr lang="fr-FR" dirty="0" err="1" smtClean="0"/>
              <a:t>meaning</a:t>
            </a:r>
            <a:r>
              <a:rPr lang="fr-FR" dirty="0" smtClean="0"/>
              <a:t>).</a:t>
            </a:r>
          </a:p>
          <a:p>
            <a:r>
              <a:rPr lang="fr-FR" dirty="0" smtClean="0"/>
              <a:t>Les études de politique étrangère ont été longtemps le parent pauvre des RI. Les théories des RI considéraient la politique étrangère souvent for </a:t>
            </a:r>
            <a:r>
              <a:rPr lang="fr-FR" dirty="0" err="1" smtClean="0"/>
              <a:t>granted</a:t>
            </a:r>
            <a:r>
              <a:rPr lang="fr-FR" dirty="0" smtClean="0"/>
              <a:t> et ouvraient peu la boîte noire (surtout les théories réalistes qui refusaient la sociologie de l’Etat, la prise en compte d’autres facteurs que l’intérêt… et encore national </a:t>
            </a:r>
            <a:r>
              <a:rPr lang="fr-FR" dirty="0" err="1" smtClean="0"/>
              <a:t>taken</a:t>
            </a:r>
            <a:r>
              <a:rPr lang="fr-FR" dirty="0" smtClean="0"/>
              <a:t> for </a:t>
            </a:r>
            <a:r>
              <a:rPr lang="fr-FR" dirty="0" err="1" smtClean="0"/>
              <a:t>granted</a:t>
            </a:r>
            <a:r>
              <a:rPr lang="fr-FR" dirty="0" smtClean="0"/>
              <a:t>)</a:t>
            </a:r>
          </a:p>
          <a:p>
            <a:r>
              <a:rPr lang="fr-FR" dirty="0" smtClean="0"/>
              <a:t>Ce n’est qu’en 1996 que la </a:t>
            </a:r>
            <a:r>
              <a:rPr lang="fr-FR" dirty="0" err="1" smtClean="0"/>
              <a:t>Diplomatic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Section a été créée au sein de l’International </a:t>
            </a:r>
            <a:r>
              <a:rPr lang="fr-FR" dirty="0" err="1" smtClean="0"/>
              <a:t>Studies</a:t>
            </a:r>
            <a:r>
              <a:rPr lang="fr-FR" dirty="0" smtClean="0"/>
              <a:t> Association (Congrès de Sciences Diego)</a:t>
            </a:r>
          </a:p>
          <a:p>
            <a:r>
              <a:rPr lang="fr-FR" dirty="0" smtClean="0"/>
              <a:t>The Hague Journal of </a:t>
            </a:r>
            <a:r>
              <a:rPr lang="fr-FR" dirty="0" err="1" smtClean="0"/>
              <a:t>Diplomacy</a:t>
            </a:r>
            <a:r>
              <a:rPr lang="fr-FR" dirty="0" smtClean="0"/>
              <a:t> a été créé en . </a:t>
            </a:r>
            <a:r>
              <a:rPr lang="fr-FR" dirty="0" err="1" smtClean="0"/>
              <a:t>Foreign</a:t>
            </a:r>
            <a:r>
              <a:rPr lang="fr-FR" dirty="0" smtClean="0"/>
              <a:t> Policy </a:t>
            </a:r>
            <a:r>
              <a:rPr lang="fr-FR" dirty="0" err="1" smtClean="0"/>
              <a:t>Analysis</a:t>
            </a:r>
            <a:r>
              <a:rPr lang="fr-FR" dirty="0" smtClean="0"/>
              <a:t> a été créé en </a:t>
            </a:r>
          </a:p>
          <a:p>
            <a:r>
              <a:rPr lang="fr-FR" dirty="0" smtClean="0"/>
              <a:t>En choisissant de mettre le curseur sur les pratiques, nous assumons la volonté de faire de la théorie à partir de données empiriques (qualitatives ou quantitatives).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678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Sans être uniquement </a:t>
            </a:r>
            <a:r>
              <a:rPr lang="fr-FR" dirty="0" err="1" smtClean="0"/>
              <a:t>stato</a:t>
            </a:r>
            <a:r>
              <a:rPr lang="fr-FR" dirty="0" smtClean="0"/>
              <a:t>-centrés, nous sommes intéressés par la « boîte noire » des Etats dès lors qu’il y a projection extérieure.</a:t>
            </a:r>
          </a:p>
          <a:p>
            <a:r>
              <a:rPr lang="fr-FR" dirty="0" smtClean="0"/>
              <a:t>Les pratiques ne se réfèrent pas seulement à des croyances, idées ou normes abstraites. Elles doivent prendre le tournant de l’anthropologie qui vise parfois à donner de l’importance aux agissements très concrets des acteurs</a:t>
            </a:r>
          </a:p>
        </p:txBody>
      </p:sp>
    </p:spTree>
    <p:extLst>
      <p:ext uri="{BB962C8B-B14F-4D97-AF65-F5344CB8AC3E}">
        <p14:creationId xmlns:p14="http://schemas.microsoft.com/office/powerpoint/2010/main" val="87166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choix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Première année (octobre 2013 à juin 2014): nous souhaitons consacrer surtout la réflexion sur les « issue areas »: Politique étrangère et diplomatie culturelle, diplomatie économique, aide au développement. L’idée est de bien montrer que la politique étrangère n’est pas une sorte d’objet de pureté qui se limite à la « grande politique » telle qu’elle se pratique peut être encore au Conseil de sécurité de l’ONU.</a:t>
            </a:r>
          </a:p>
        </p:txBody>
      </p:sp>
    </p:spTree>
    <p:extLst>
      <p:ext uri="{BB962C8B-B14F-4D97-AF65-F5344CB8AC3E}">
        <p14:creationId xmlns:p14="http://schemas.microsoft.com/office/powerpoint/2010/main" val="214857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Juin 2014: Journée d’étude pour les doctorants</a:t>
            </a:r>
          </a:p>
          <a:p>
            <a:r>
              <a:rPr lang="fr-FR" dirty="0" smtClean="0"/>
              <a:t>Deuxième année: nous souhaitons surtout mettre le curseur sur la politique étrangère et la diversité de l’Etat</a:t>
            </a:r>
          </a:p>
          <a:p>
            <a:r>
              <a:rPr lang="fr-FR" dirty="0" smtClean="0"/>
              <a:t>Au final, nous espérons pouvoir penser à être présent à l’AFSP, dans les associations professionnelles internationales, et à engager des publications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78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 </a:t>
            </a:r>
            <a:r>
              <a:rPr lang="fr-FR" dirty="0" err="1" smtClean="0"/>
              <a:t>scriptum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Nos choix ne doivent pas nous empêcher de poser des questions sur les pratiques des acteurs qui aillent au-delà de ce que nous avons retenu.</a:t>
            </a:r>
            <a:endParaRPr lang="fr-FR" dirty="0"/>
          </a:p>
          <a:p>
            <a:r>
              <a:rPr lang="fr-FR" dirty="0" smtClean="0"/>
              <a:t>Par exemple, pour les diplomates: il est passionnant de s’intéresser à des questions anthropologiques comme les « </a:t>
            </a:r>
            <a:r>
              <a:rPr lang="fr-FR" dirty="0" err="1" smtClean="0"/>
              <a:t>dress</a:t>
            </a:r>
            <a:r>
              <a:rPr lang="fr-FR" dirty="0" smtClean="0"/>
              <a:t> codes », le rôle que joue la cuisine dans les négociations, le rapport à l’altérité (</a:t>
            </a:r>
            <a:r>
              <a:rPr lang="fr-FR" dirty="0" err="1" smtClean="0"/>
              <a:t>diplomat</a:t>
            </a:r>
            <a:r>
              <a:rPr lang="fr-FR" dirty="0" smtClean="0"/>
              <a:t> as a </a:t>
            </a:r>
            <a:r>
              <a:rPr lang="fr-FR" dirty="0" err="1" smtClean="0"/>
              <a:t>stranger</a:t>
            </a:r>
            <a:r>
              <a:rPr lang="fr-FR" dirty="0" smtClean="0"/>
              <a:t>), etc…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1162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680</Words>
  <Application>Microsoft Macintosh PowerPoint</Application>
  <PresentationFormat>Presentazione su schermo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Thème Office</vt:lpstr>
      <vt:lpstr>L’étonnante modestie française</vt:lpstr>
      <vt:lpstr>Nos objectifs</vt:lpstr>
      <vt:lpstr>Le paysage scientifique français du moment</vt:lpstr>
      <vt:lpstr>Presentazione di PowerPoint</vt:lpstr>
      <vt:lpstr>Contribution à la nouvelle réflexion internationale</vt:lpstr>
      <vt:lpstr>Presentazione di PowerPoint</vt:lpstr>
      <vt:lpstr>Nos choix</vt:lpstr>
      <vt:lpstr>Presentazione di PowerPoint</vt:lpstr>
      <vt:lpstr>Post scriptum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L’étonnante modestie française</dc:title>
  <dc:creator>Lequesne</dc:creator>
  <cp:lastModifiedBy>Bert W. Meijer</cp:lastModifiedBy>
  <cp:revision>6</cp:revision>
  <dcterms:created xsi:type="dcterms:W3CDTF">2013-10-15T09:37:15Z</dcterms:created>
  <dcterms:modified xsi:type="dcterms:W3CDTF">2013-10-15T10:50:33Z</dcterms:modified>
</cp:coreProperties>
</file>