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5" r:id="rId2"/>
    <p:sldId id="281" r:id="rId3"/>
    <p:sldId id="263" r:id="rId4"/>
    <p:sldId id="265" r:id="rId5"/>
    <p:sldId id="272" r:id="rId6"/>
    <p:sldId id="273" r:id="rId7"/>
    <p:sldId id="298" r:id="rId8"/>
    <p:sldId id="274" r:id="rId9"/>
    <p:sldId id="28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A0C02-D1F3-4848-881B-114634F12316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FCC52-7B26-4F4E-9643-C785A8B9C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0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7C9-5CFE-456D-9DEC-5D751DDC094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729B-8323-4AF3-8416-D964CDCAA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7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7C9-5CFE-456D-9DEC-5D751DDC094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729B-8323-4AF3-8416-D964CDCAA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0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7C9-5CFE-456D-9DEC-5D751DDC094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729B-8323-4AF3-8416-D964CDCAA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7C9-5CFE-456D-9DEC-5D751DDC094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729B-8323-4AF3-8416-D964CDCAA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2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7C9-5CFE-456D-9DEC-5D751DDC094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729B-8323-4AF3-8416-D964CDCAA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5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7C9-5CFE-456D-9DEC-5D751DDC094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729B-8323-4AF3-8416-D964CDCAA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8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7C9-5CFE-456D-9DEC-5D751DDC094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729B-8323-4AF3-8416-D964CDCAA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7C9-5CFE-456D-9DEC-5D751DDC094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729B-8323-4AF3-8416-D964CDCAA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7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7C9-5CFE-456D-9DEC-5D751DDC094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729B-8323-4AF3-8416-D964CDCAA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8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7C9-5CFE-456D-9DEC-5D751DDC094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729B-8323-4AF3-8416-D964CDCAA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7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97C9-5CFE-456D-9DEC-5D751DDC094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729B-8323-4AF3-8416-D964CDCAA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0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397C9-5CFE-456D-9DEC-5D751DDC094E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0729B-8323-4AF3-8416-D964CDCAA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5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0000">
            <a:off x="2808640" y="-333080"/>
            <a:ext cx="6771985" cy="81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5687" y="304801"/>
            <a:ext cx="83114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Agency FB" panose="020B0503020202020204" pitchFamily="34" charset="0"/>
              </a:rPr>
              <a:t>Global </a:t>
            </a:r>
            <a:r>
              <a:rPr lang="en-US" sz="4000" b="1" dirty="0">
                <a:latin typeface="Agency FB" panose="020B0503020202020204" pitchFamily="34" charset="0"/>
              </a:rPr>
              <a:t>IR and Regional </a:t>
            </a:r>
            <a:r>
              <a:rPr lang="en-US" sz="4000" b="1" dirty="0" smtClean="0">
                <a:latin typeface="Agency FB" panose="020B0503020202020204" pitchFamily="34" charset="0"/>
              </a:rPr>
              <a:t>Worlds</a:t>
            </a:r>
            <a:endParaRPr lang="en-US" sz="4000" b="1" dirty="0">
              <a:latin typeface="Agency FB" panose="020B0503020202020204" pitchFamily="34" charset="0"/>
            </a:endParaRPr>
          </a:p>
          <a:p>
            <a:r>
              <a:rPr lang="en-US" sz="3600" b="1" dirty="0" smtClean="0">
                <a:latin typeface="Agency FB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Beyond Sahibs </a:t>
            </a:r>
            <a:r>
              <a:rPr lang="en-US" sz="3600" b="1" dirty="0">
                <a:latin typeface="Agency FB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and </a:t>
            </a:r>
            <a:r>
              <a:rPr lang="en-US" sz="3600" b="1" dirty="0" err="1" smtClean="0">
                <a:latin typeface="Agency FB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Munshis</a:t>
            </a:r>
            <a:r>
              <a:rPr lang="en-US" sz="3600" b="1" dirty="0" smtClean="0">
                <a:latin typeface="Agency FB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US" sz="4000" b="1" dirty="0" smtClean="0">
                <a:latin typeface="Agency FB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r>
              <a:rPr lang="en-US" sz="2800" b="1" dirty="0" smtClean="0">
                <a:latin typeface="Agency FB" panose="020B0503020202020204" pitchFamily="34" charset="0"/>
              </a:rPr>
              <a:t>A New Agenda for International Studies</a:t>
            </a:r>
          </a:p>
          <a:p>
            <a:endParaRPr lang="en-US" sz="2800" b="1" dirty="0" smtClean="0">
              <a:latin typeface="Agency FB" panose="020B0503020202020204" pitchFamily="34" charset="0"/>
            </a:endParaRPr>
          </a:p>
          <a:p>
            <a:r>
              <a:rPr lang="en-US" sz="2800" b="1" dirty="0" smtClean="0">
                <a:latin typeface="Agency FB" panose="020B0503020202020204" pitchFamily="34" charset="0"/>
              </a:rPr>
              <a:t>Presidential </a:t>
            </a:r>
            <a:r>
              <a:rPr lang="en-US" sz="2800" b="1" dirty="0">
                <a:latin typeface="Agency FB" panose="020B0503020202020204" pitchFamily="34" charset="0"/>
              </a:rPr>
              <a:t>Address to the 55</a:t>
            </a:r>
            <a:r>
              <a:rPr lang="en-US" sz="2800" b="1" baseline="30000" dirty="0">
                <a:latin typeface="Agency FB" panose="020B0503020202020204" pitchFamily="34" charset="0"/>
              </a:rPr>
              <a:t>th</a:t>
            </a:r>
            <a:r>
              <a:rPr lang="en-US" sz="2800" b="1" dirty="0">
                <a:latin typeface="Agency FB" panose="020B0503020202020204" pitchFamily="34" charset="0"/>
              </a:rPr>
              <a:t> Annual Convention of the International Studies </a:t>
            </a:r>
            <a:r>
              <a:rPr lang="en-US" sz="2800" b="1" dirty="0" smtClean="0">
                <a:latin typeface="Agency FB" panose="020B0503020202020204" pitchFamily="34" charset="0"/>
              </a:rPr>
              <a:t>Association, Toronto,</a:t>
            </a:r>
          </a:p>
          <a:p>
            <a:r>
              <a:rPr lang="en-US" sz="2800" b="1" dirty="0" smtClean="0">
                <a:latin typeface="Agency FB" panose="020B0503020202020204" pitchFamily="34" charset="0"/>
              </a:rPr>
              <a:t>27 March 2014</a:t>
            </a:r>
            <a:endParaRPr lang="en-US" sz="2800" b="1" dirty="0">
              <a:latin typeface="Agency FB" panose="020B0503020202020204" pitchFamily="34" charset="0"/>
            </a:endParaRPr>
          </a:p>
          <a:p>
            <a:endParaRPr lang="en-US" sz="3600" b="1" dirty="0" smtClean="0">
              <a:latin typeface="Agency FB" panose="020B0503020202020204" pitchFamily="34" charset="0"/>
            </a:endParaRPr>
          </a:p>
          <a:p>
            <a:r>
              <a:rPr lang="en-US" sz="4000" b="1" dirty="0" err="1" smtClean="0">
                <a:latin typeface="Agency FB" panose="020B0503020202020204" pitchFamily="34" charset="0"/>
              </a:rPr>
              <a:t>Amitav</a:t>
            </a:r>
            <a:r>
              <a:rPr lang="en-US" sz="4000" b="1" dirty="0" smtClean="0">
                <a:latin typeface="Agency FB" panose="020B0503020202020204" pitchFamily="34" charset="0"/>
              </a:rPr>
              <a:t> </a:t>
            </a:r>
            <a:r>
              <a:rPr lang="en-US" sz="4000" b="1" dirty="0">
                <a:latin typeface="Agency FB" panose="020B0503020202020204" pitchFamily="34" charset="0"/>
              </a:rPr>
              <a:t>Acharya</a:t>
            </a:r>
          </a:p>
          <a:p>
            <a:r>
              <a:rPr lang="en-US" sz="4000" b="1" dirty="0">
                <a:latin typeface="Agency FB" panose="020B0503020202020204" pitchFamily="34" charset="0"/>
              </a:rPr>
              <a:t>American </a:t>
            </a:r>
            <a:r>
              <a:rPr lang="en-US" sz="4000" b="1" dirty="0" smtClean="0">
                <a:latin typeface="Agency FB" panose="020B0503020202020204" pitchFamily="34" charset="0"/>
              </a:rPr>
              <a:t>University</a:t>
            </a:r>
            <a:endParaRPr lang="en-US" sz="40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277" y="212488"/>
            <a:ext cx="52435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68"/>
            <a:ext cx="3955278" cy="599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278" y="2286000"/>
            <a:ext cx="4960122" cy="33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279764" cy="5287963"/>
          </a:xfrm>
        </p:spPr>
      </p:pic>
    </p:spTree>
    <p:extLst>
      <p:ext uri="{BB962C8B-B14F-4D97-AF65-F5344CB8AC3E}">
        <p14:creationId xmlns:p14="http://schemas.microsoft.com/office/powerpoint/2010/main" val="54132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Reintroducing IR at Yangon University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687608" cy="5015706"/>
          </a:xfrm>
        </p:spPr>
      </p:pic>
    </p:spTree>
    <p:extLst>
      <p:ext uri="{BB962C8B-B14F-4D97-AF65-F5344CB8AC3E}">
        <p14:creationId xmlns:p14="http://schemas.microsoft.com/office/powerpoint/2010/main" val="42725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 Students from </a:t>
            </a:r>
            <a:r>
              <a:rPr lang="en-US" dirty="0" err="1" smtClean="0"/>
              <a:t>Muhammadiyah</a:t>
            </a:r>
            <a:r>
              <a:rPr lang="en-US" dirty="0" smtClean="0"/>
              <a:t> University on Site Visit to Jakarta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Owner\Documents\ISA Presidency 2013-2016\Presdential Speech and Article Drafts\Indonesia IR Students in Jakarta Post Office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7961376" cy="436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8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6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IR: Six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It is founded upon a pluralistic universalism: not ‘applying to all’, but recognizing and respecting the diversity in us</a:t>
            </a:r>
          </a:p>
          <a:p>
            <a:pPr lvl="0"/>
            <a:r>
              <a:rPr lang="en-US" dirty="0"/>
              <a:t>It is grounded in world history, not </a:t>
            </a:r>
            <a:r>
              <a:rPr lang="en-US" dirty="0" smtClean="0"/>
              <a:t>just Greco-Roman</a:t>
            </a:r>
            <a:r>
              <a:rPr lang="en-US" dirty="0"/>
              <a:t>, European or US history</a:t>
            </a:r>
          </a:p>
          <a:p>
            <a:pPr lvl="0"/>
            <a:r>
              <a:rPr lang="en-US" dirty="0"/>
              <a:t>It subsumes, rather than supplants existing IR </a:t>
            </a:r>
            <a:r>
              <a:rPr lang="en-US" dirty="0" smtClean="0"/>
              <a:t>theories and methods</a:t>
            </a:r>
            <a:endParaRPr lang="en-US" dirty="0"/>
          </a:p>
          <a:p>
            <a:pPr lvl="0"/>
            <a:r>
              <a:rPr lang="en-US" dirty="0"/>
              <a:t>It integrates study of regions, regionalisms and area studies</a:t>
            </a:r>
          </a:p>
          <a:p>
            <a:pPr lvl="0"/>
            <a:r>
              <a:rPr lang="en-US" dirty="0"/>
              <a:t>It eschews </a:t>
            </a:r>
            <a:r>
              <a:rPr lang="en-US" dirty="0" err="1"/>
              <a:t>exceptionalism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It recognizes multiple forms of agency beyond material power: including resistance, normative action, </a:t>
            </a:r>
            <a:r>
              <a:rPr lang="en-US" dirty="0" smtClean="0"/>
              <a:t>and local </a:t>
            </a:r>
            <a:r>
              <a:rPr lang="en-US" dirty="0"/>
              <a:t>constructions </a:t>
            </a:r>
            <a:r>
              <a:rPr lang="en-US" dirty="0" smtClean="0"/>
              <a:t>of global order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02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2"/>
          <a:stretch/>
        </p:blipFill>
        <p:spPr bwMode="auto">
          <a:xfrm>
            <a:off x="-66441" y="-28506"/>
            <a:ext cx="9210441" cy="688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a Global IR Research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700" i="1" dirty="0" smtClean="0"/>
              <a:t>New </a:t>
            </a:r>
            <a:r>
              <a:rPr lang="en-US" sz="2700" i="1" dirty="0"/>
              <a:t>patterns, theories and methods from world histories </a:t>
            </a:r>
            <a:endParaRPr lang="en-US" sz="2700" dirty="0"/>
          </a:p>
          <a:p>
            <a:pPr lvl="0">
              <a:spcBef>
                <a:spcPts val="0"/>
              </a:spcBef>
            </a:pPr>
            <a:r>
              <a:rPr lang="en-US" sz="2700" i="1" dirty="0" smtClean="0"/>
              <a:t>Changes </a:t>
            </a:r>
            <a:r>
              <a:rPr lang="en-US" sz="2700" i="1" dirty="0"/>
              <a:t>in the distribution of power and ideas after 500 years of Western </a:t>
            </a:r>
            <a:r>
              <a:rPr lang="en-US" sz="2700" i="1" dirty="0" smtClean="0"/>
              <a:t>dominance</a:t>
            </a:r>
            <a:endParaRPr lang="en-US" sz="2700" dirty="0"/>
          </a:p>
          <a:p>
            <a:pPr lvl="0">
              <a:spcBef>
                <a:spcPts val="0"/>
              </a:spcBef>
            </a:pPr>
            <a:r>
              <a:rPr lang="en-US" sz="2700" i="1" dirty="0" smtClean="0"/>
              <a:t>Regional </a:t>
            </a:r>
            <a:r>
              <a:rPr lang="en-US" sz="2700" i="1" dirty="0"/>
              <a:t>worlds in their full diversity </a:t>
            </a:r>
            <a:r>
              <a:rPr lang="en-US" sz="2700" i="1" dirty="0" smtClean="0"/>
              <a:t>and connectivity</a:t>
            </a:r>
            <a:endParaRPr lang="en-US" sz="2700" dirty="0"/>
          </a:p>
          <a:p>
            <a:pPr lvl="0">
              <a:spcBef>
                <a:spcPts val="0"/>
              </a:spcBef>
            </a:pPr>
            <a:r>
              <a:rPr lang="en-US" sz="2700" i="1" dirty="0" smtClean="0"/>
              <a:t>Subjects </a:t>
            </a:r>
            <a:r>
              <a:rPr lang="en-US" sz="2700" i="1" dirty="0"/>
              <a:t>and methods that </a:t>
            </a:r>
            <a:r>
              <a:rPr lang="en-US" sz="2700" i="1" dirty="0" smtClean="0"/>
              <a:t>require substantive </a:t>
            </a:r>
            <a:r>
              <a:rPr lang="en-US" sz="2700" i="1" dirty="0"/>
              <a:t>integration of disciplinary and area studies knowledge</a:t>
            </a:r>
            <a:endParaRPr lang="en-US" sz="2700" dirty="0"/>
          </a:p>
          <a:p>
            <a:pPr lvl="0">
              <a:spcBef>
                <a:spcPts val="0"/>
              </a:spcBef>
            </a:pPr>
            <a:r>
              <a:rPr lang="en-US" sz="2700" i="1" dirty="0" smtClean="0"/>
              <a:t>Circulation of ideas </a:t>
            </a:r>
            <a:r>
              <a:rPr lang="en-US" sz="2700" i="1" dirty="0"/>
              <a:t>and norms circulate between global and local </a:t>
            </a:r>
            <a:r>
              <a:rPr lang="en-US" sz="2700" i="1" dirty="0" smtClean="0"/>
              <a:t>levels</a:t>
            </a:r>
            <a:endParaRPr lang="en-US" sz="2700" dirty="0"/>
          </a:p>
          <a:p>
            <a:pPr lvl="0">
              <a:spcBef>
                <a:spcPts val="0"/>
              </a:spcBef>
            </a:pPr>
            <a:r>
              <a:rPr lang="en-US" sz="2700" i="1" dirty="0" smtClean="0"/>
              <a:t>Mutual learning among, rather than clash of, civilizations</a:t>
            </a:r>
            <a:endParaRPr lang="en-US" sz="2700" dirty="0"/>
          </a:p>
          <a:p>
            <a:endParaRPr lang="en-US" sz="2600" dirty="0"/>
          </a:p>
        </p:txBody>
      </p:sp>
      <p:sp>
        <p:nvSpPr>
          <p:cNvPr id="5" name="AutoShape 2" descr="https://encrypted-tbn2.gstatic.com/images?q=tbn:ANd9GcQEzyXgWEr4DoHbqW9rx9fwH_-M_dbrBOllYiXJ9dckJ_zQFw3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4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IR: Not </a:t>
            </a:r>
            <a:r>
              <a:rPr lang="en-US" dirty="0"/>
              <a:t>O</a:t>
            </a:r>
            <a:r>
              <a:rPr lang="en-US" dirty="0" smtClean="0"/>
              <a:t>nly ‘Safe’ for Diversity but Enriched </a:t>
            </a:r>
            <a:r>
              <a:rPr lang="en-US" dirty="0"/>
              <a:t>B</a:t>
            </a:r>
            <a:r>
              <a:rPr lang="en-US" dirty="0" smtClean="0"/>
              <a:t>y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5257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“If </a:t>
            </a:r>
            <a:r>
              <a:rPr lang="en-US" dirty="0"/>
              <a:t>we cannot end now our differences, at least we can help make the world safe for diversity.” </a:t>
            </a:r>
            <a:endParaRPr lang="en-US" dirty="0" smtClean="0"/>
          </a:p>
          <a:p>
            <a:pPr marL="0" indent="0">
              <a:buNone/>
            </a:pPr>
            <a:r>
              <a:rPr lang="en-US" sz="2600" i="1" dirty="0" smtClean="0"/>
              <a:t>John F. Kennedy </a:t>
            </a:r>
          </a:p>
          <a:p>
            <a:pPr marL="0" indent="0">
              <a:buNone/>
            </a:pPr>
            <a:r>
              <a:rPr lang="en-US" sz="2600" i="1" dirty="0" smtClean="0"/>
              <a:t>American University </a:t>
            </a:r>
          </a:p>
          <a:p>
            <a:pPr marL="0" indent="0">
              <a:buNone/>
            </a:pPr>
            <a:r>
              <a:rPr lang="en-US" sz="2600" i="1" dirty="0" smtClean="0"/>
              <a:t>Commencement Speech, 1963</a:t>
            </a:r>
          </a:p>
          <a:p>
            <a:pPr marL="0" indent="0">
              <a:buNone/>
            </a:pPr>
            <a:endParaRPr lang="en-US" sz="2600" i="1" dirty="0" smtClean="0"/>
          </a:p>
          <a:p>
            <a:pPr marL="0" indent="0">
              <a:buNone/>
            </a:pPr>
            <a:r>
              <a:rPr lang="en-US" dirty="0" smtClean="0"/>
              <a:t>“To </a:t>
            </a:r>
            <a:r>
              <a:rPr lang="en-US" dirty="0"/>
              <a:t>promote institutions and forces that, through democratic means, seek to make the world safe for diversity</a:t>
            </a:r>
            <a:r>
              <a:rPr lang="en-US" dirty="0" smtClean="0"/>
              <a:t>.” </a:t>
            </a:r>
          </a:p>
          <a:p>
            <a:pPr marL="0" indent="0">
              <a:buNone/>
            </a:pPr>
            <a:r>
              <a:rPr lang="en-US" sz="2600" i="1" dirty="0" smtClean="0"/>
              <a:t>Nelson Mandela</a:t>
            </a:r>
          </a:p>
          <a:p>
            <a:pPr marL="0" indent="0">
              <a:buNone/>
            </a:pPr>
            <a:r>
              <a:rPr lang="en-US" sz="2600" i="1" dirty="0" smtClean="0"/>
              <a:t>Foreign Affair article 1993</a:t>
            </a:r>
            <a:endParaRPr lang="en-US" sz="2600" i="1" dirty="0"/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QTEhUUExQUFhQXFxwYFxgYFx0cHBwdHRocHBwdHRwcHSggHBolHBwfITEhJSksLi4uHB8zODMsNygtLisBCgoKDg0OGhAQGiwkICQsLCwsLCwsLCwsLCwsLCwsLCwsLCwsLCwsLCwsLCwsLCwsLCwsLCwsLCwsLCwsLCwsLP/AABEIAL4BCgMBIgACEQEDEQH/xAAcAAAABwEBAAAAAAAAAAAAAAABAgMEBQYHAAj/xABNEAACAQIEAwUEBQYNAgQHAAABAgMAEQQFEiEGMUETIlFhcQcygZEUI0Kh0VKTsbLB0hUkM0NTcnOCg5LC4vBi4RdEVKI0Y2WUs8PT/8QAGAEAAwEBAAAAAAAAAAAAAAAAAAECAwT/xAAjEQEBAAICAgIDAAMAAAAAAAAAAQIREiExQQNREyJhMnGB/9oADAMBAAIRAxEAPwDWa6jCutXJtkLQihoaDBXWo1dRsC2rqGuo2AUNcaGkHWrrUNdQBdNBpodNAR8KeydpoGAo2morizWMJMYyQ4XUCOdgQTbztenCQ/GHGkWDBSxaawIXpY+JqO4M4+XEyGKYBHYjstud/skjr51BY7JYkMQn+snntoDsWfflq8B+FQqzIZIpY1ZOylUnu2FlYXtbrat+M0UrcaNRLg7jryowNc6g1xoRXUAQ0IriK6jYcK6uvQXpk40FqG9dRsAtXEUNdQBCaEUNcRQAV29DXaqewUoRXUIqVArqGupB1dQV1AdQ11dQHUNBXXoAaCurhQAUFHrqZExSWIiLKyglSRsfA04tVezfjbBYe4edWYfZj75+Y2B9TVSUjfiCJAUdzaVAdDIF7QHSeRY2A5m55Vm+Wo+IcQhXb6znsxsT3idOwAvVkOdPmRkxODj0TYWwVTYs6NquSCLXFth5nyplkGW4tO0zHFu8MaIzFR3Wk6gWHJS1ufPatpdQuLUIlsAvQC3ypt2PZqzDURtdQbXsAtxbfVYDa9qx7hr2j4lZAs7rJGeZkJGn0ZAT8LGrLjuKZZmkjgdGUd1mALKC693Sygk9QNum9qjhTssWzKs1WeUIrylbCVLoyXUGxFyBrW5Xced79bFVE4Mw80c7fSJC7aBGgKm6hdwQeS3AN1B3sDvcVeQazynYc1EvQsaITS0NhJrr0UtRdVPRbKXrr0nqoymnobKA11FFGpG41xrq61ABXXoaDSPKgDihvXCjUGCgoxoLUAFDQ11qACuobUYLQBK6lAKzXOeI5I8ViFLy6Q5ChWsAB0q8MOSbdNDaS225PgOf/YeZpsolXewe7MSL7gcwATsbG46c/Ksuk4sN/emP+IaYYniVufe8LFyfvrT8P9Llfpsy4pdr3UnaxFje17HpRZ8aiC7Ou3nc/IVQcjyGWZNeIvGhFwunVIw8bdB8CfKpf+BcAgOtEvZSO0lKsb36EixFqjjiN1GcZ8SmaFoYUk7w06zKiDpuV1XI6b7b1k7ZNOx5L+cT96tjxXA2GlAMLNExGxB7RL+B5/prO+JcLicFJokA3PdcDZh4g/srXHirG30sHsyj+hjEHEMq9oEC6Wudi191vbY0+4saJ4kjwspUlz2kj6yezN7q1x3xc9fDnVITNZCQA3Ty/wCc6DFY+Ubazeq4Tym8rSOaZGbM5MKjmCoZbeR2AI8+dMOEc+bB4lJe8UVruga2oWI9Li5IqXwWqWSBZDqRpEDL0ILAEHyqI4wwKw4uVYwFTW2lR9mzEW9KWUaYX1W68MmQ9u0twzsrqn5KMt1Hhe9wbdRU/eqpw/j3bEBXPv4GCUDoDchrf5qtlc9QKTSbNRnNJtQTiaKTQNRaZFCaUU0jSq0jKihpMGjA0jKCuoBQ0jcaChrqZDA0NROXcQQTAaXAJHunn5j1p5gcekpbQb6DY+tFlh7Oia69cRXGkAiuvXCutvQA3oQaLQigDqaxPiWb+N4n+2f7jatsFYNxPL/GMT/bSb/3zW/wpyQby963hvVy9neSCeVpnXUkRGlbDvP8SLhRvaqLYaja17jatVyJDHl8enRdlZyWB1BnbQjKw+0PDqAavJWXRrxbxWUbQl2kfZQCQxubHcG4S+wGxay7sBcs8Pw3jXGuXFRYVj3hGDpIOq4uF5b23JJ2FVfDZyv8Jl2VTGXMWki4VPcXT7umwtYgC25rYOH8wWaMuim6XD6wQxcAbm1gb+PM+VRehf1Z9JNjcsdZJGEsJNu1jIJsvd3tzAuBZ9rhRcVa8VEmZYMxnQX0XVgL/WHvKy330sNzcX33taqj7S85dmeBVIuwD2HvBQHsBzChjfztfyD/ANleIY4cqbaQzp3iwW2zgd3nuz92/wBom3WnZoeZtRIHI2bZlJUjwI2I+dGxMl3A8KdcbgRZliACNLMH2/61DG3iLmmc1tQPW/T0/CtJej17SOVMBPB/aJb/ADD9FQfFbfx3EX/pn/WNPpmaOMSLs6HWDzsQbj5WphmF5byNu57zHxJ3O3rSyh4edthw02rMsKRYD+D9QA8+npV0LVSckUHFYNuoy9L+h/Aj76urVz1FEdqSZ6NK21NtVORFKF6IXokhpuW51Wi2exSUqr0wifallktSsPZ6GpRTTRZKVR6mxWzkGhBpNTSgqTDXWrq6gMX/AIZkH1hDFUFtCkqvWwtsVYeR6VZMi4iw+FQAGUk98oy6WuRud/eHTn0quwZDLI7oMIR2Vu0kBa9jbvqGIudNyAOdHw+Hw8RftBreO5VyW1uo3FlPdWwHW9vOuqyZdJ8L+ONIe3WIghXA0yEixvy2O4HmbeljVijnVgCG2PI+PpWC5viYysbmcs7XDqEAZVBsDqBsxKnYeXSrHwpmMiOogczgI0mlpCoVRbdlF9wNtIJ6eFZZfHPS+9NcoruBa5AubC+2/QetRWU55HJBHK8ka6wbb25XuADubWNRuacQ4ZxoLF1IDdxW2turA2tzF73tWcxotWoCjWprgMassayIbq3I2t5cvWnN6kyiCvPfEko7bE/2sn65r0JHXm/iKT66fzlf9Y1t8XsSbqFRrH762vhOVp8uiWM+4jqyC3voQyedzb76w+Rt6uvs24mTDymGY2ilI735DDkbnkDyNXkvObhjisFHFi5o3bSkl2R7bFSdS9eo25ncc60ngXMWTDsgL4jS2zRKSASO6hY23IFybaRfc0lxbwsmIL2FrDtFIAuoYm5BvpcMysdJII1A3t3agMs4azLCs64WZVV9ja4va4vpZLg+Yqbdxn1SceIbBifGzoDiJnkigjYXCEMe1b0BOnz3q1eznJlhwqdqp1Sktsp21FbAlRddgDvYbmo7IeAhGRLjJO0bULJuVDtY94nqWI5i3K9waW484oXCxFEYfSJBZAAVaKMix1943PPT5kml5H8jLeOsYJsdiJFsVMhC28F7o+4UwwmKPXoKas1GRtga0jbXWk/mM6/R2A32O9JRRDSo8VA+6o7E4i8ZHW29/hXQ4zltyH7LVVrOY9NgyZCcXgmBsFy8XHiL6bfMg/Cru9Ufhp7zYM//AE4f/kAq6yGue+UUm4pFqMxNJ3pyI2Tam7ijTSfOk2q5EhDUs0gA3NNBfe3w/wC9V3GY7GtpVYUAa5Y7kqALm+9r8xtf76rQPMy4vjQsI92jILeBFwCNuu9XCFwQCOR3/bXnsZs4k7X3SxOoAbG++4vyrdchxDSYeF3TQzIpK+G23PyqMo0uPFLoaVFN46cAVlRBhQ2oooaDYTmudYqOXs/pDvpsAdZOoXJGu3PnaxvsaPxRglkKzLiI3nkDSSRqNKoAAdi1hvvtsTfYVToZ2F+t+Y51LYHEQKy9vE7aSboDYGw2BPP3vA8hXSvjoE0aIIyNDMoBPvWbfVZgfC+na1wPjS2DziaF2nhURatSMVXud7cqAbgbW28BWh8GcOxYxBiMTGnZsOyjjQFbaTuzEb32tz3pxm/ADxdoMEEeKRe/HKwJBv8AZJHh1uDz3qOU3ob67IcH57qwCsY1klWR0UCO9u4CNgRzBO/r41H5higsaR6WjNwrd2wAPNgoJsPwNReAwWNy+UO8EyRcnKhrAG9yCjAFgL8zVZzvHapWKlit9mN9RHndmPjtc1WOom4br0HkMsDQouHdHRVABUg8vHwPrUmBXmbJs3fCydpGBq0so1X21CxIsRvvtWt+zXiOOVRE+IxDT6fcmYFT46Da59Cb1hljpVx00GPnXmbPJPrZb/0jfrGvTC1gXtOyxIMbIqXs1nsbbFxqPwvyq/jGPlTSw9aTLUdkpTDYVm5KSPIVo0Wnhnj2fDIIntNCCLI5PdsbjSw3A8jcVdML7WsOi2OHlHPbWpHMnnYePhWWrkk3PRYeZFKSZFMOaem438/Slw2i8Vxzv2qyPqGHiSHUAC5Ot9uVttII8bE1nmLxbO7O7FmY3JY3JJ8TTjF5e6e8jAfP9FMWTrRrSsZPRJmrtXKjCKj9l0pqAZb923OnmMy6WE2kRl9RsfjTSNTe63BG96v+WcUyaAmKhSZDzZbBvivun4WoRlbPCXy3NuxGCk06j/B8m17e45f/AE2+NWzh/jDC4ywVtEn9G9gfgeTfD5VQsxdDHE0QIUYTEhAQbgXk/wCfGu9mXD+GxMcrTAtIjiyhiAFIuDt5369Ki4xn1ZtrMgApjM9LLGFUKt7AWFySbepN6RKURlTdqKRS7rR4MP1PSqI3jUja1zVJ48hlSRmLaY+zshJIFyRqFx19elTHtDLYaATQtIsjSBdpHtbSx929ulUrCcYYyQdjIiSo5Au8ZfTc2uLnp509rxwvlH8KYDtcVFqXVEh1OSO7pG+9+hNbfluYwTErFLG7LzVWBI+ArJON+HcTh2SMOZkdb/Vx6VuDaxVNjsQbmpD2TQTxYyzRSLG8bBiykDaxB3HO4t8ajLVjSzc215BS6LRUFQeN4nZH0xYPFTDe7CMqPhqG/rt8az8pNuL+M4cEdAHaS/kg2C35ajvYnwH3VSz7WMT0ght09/8AeqFzLh7MJ3eRsNNqdyxNvHfx86TXgTG2/wDh3/58a0ki5J7Oo/Zbjh0iH+IKcj2V4xramhHTeRj/AKaZSe1THeMQ9Ix+2kj7TseR/KIP8NPwo/ZX7NG4X4dxWFwxhJhb6xmB1tsCFtbu7G4J+NXKFtKgFrkDmSN6xLIuPMdLiYUeUsrSqCiol2BYXGy+FbY+AjJ90H4n8ai/VZ2WdofOMI8sgZZlVVGy3PPxOkj5b1Tc59nxnfWcTEGPvHSTfw68/OpP2q45cJhkEQ0SyPsykggL72/ncD51kj8T4rriJf8AOf2VrN6LHG+YvX/hUOuMX80f36Xwvs8SJ1ZcfpZSGUiLkR19+s1biLEnnPN+cb8aRfNJibmWQ/3z+NLTTWf29Az5rCkgeXFi4G66bKeW4G9t1v15nxqsZ/gMvx+IaT6TKXYAaI4y3IWFtuZqlcD4OTFu0J7wPVr87H7V+nO1aBkax4GaWGQPHEwATEMhSzAXK697A/P50tSeGfcqvYXgWIjEMvaa4V1LHKveO19wLDex8elTePy1kwcZw2HhkRoDJJPI1tJsDZd9m8B5etQ03EE2LxTnBLMsjqUchwVsDYFTpGlbDmd6lMt9nUjIFxE5A6xx7j4k7X+Bp2/0avsbG8R4I4D6OZbP2KuulSQJPetcdb7G/jT+HjjAlGW9jDFaEsh710sVG2xuLb89qc4b2fYFRvGznxZ2/ZYUtJwBgWH8jb+q7/jUbh9M94Awy4vEKkp2UFmUn3gOnnv+g09x3BySyxdjH3pBJKInJXTEpsmpveBbwO+/lU1jPZiqnVhZ2RhyD+Pky2I+RqDwmZ43LMT/ABtWdHZdchu7MoBGlXJtbe9ue1Xy2NfSKnny+IDtMvk9e2e339L9aIme5UP/ACB+MjH9tWafs8w7bFyt2WBgQxQgAaifEj16dbgeNZ1xJw9LhiNa6Syh7f8AS3I7fIjpan0c76qzx8RZXyTADUfNqcrxNhfs5evyNUPh+BXmAf3bX528Ooq4PgIk3SUEfkuf9Q/aPjV4xOepdJx8Uq6G+jRhXhksDYhLo8gAHgw5+tMMm41WM6Y8LHEXI91dIO22+w67etLoxZ8EllAk7Tkb7RxtHbwIYGon2rSukscW4VQWC9L30g29BSshYzd0v30zHsLrh47dD2i/vUj2mZcuxhHq4/Gqr7M+N9B+jYlu4f5N7X0n8kgdD+n1pzxbx65ZosPdFDfynIkAb+gv4eVTNi4Xej/N4cyCPI5hVUUs3f5AD0qO4YzzFYxjHE0Ksq3s4IuB1uFI8OtJcH42GOR5cfOLtsqNqe5B3LAAgAcgD13rR8IMHFH9JQQxpIL9oFCXB3F9htRctDUnpUs5xuOwqgzT4RdWyqWIJ8SLr0vVdf2iSRMV7j+cZBX9HOj+2HMYZ2w5hkD6VYNYGwuQQbkWN9+XhWbWp7Xj8cs3W45ljcbAmHl7WJkxDog2I0doLgsSOX4VM/wXmOq30mLTYnV2Zvfba3xO9zyqnZasuIyJopG1yhwYFPv6FdVFhzIHeA8q1PDjSFQsNSqPXYWv42vWdyqeMiEjyXG9cav5n/dVYzziHFYNFaVyXJHcMenYre4fdWHS3MX3ArS1NUX2x5b2mDWYc4X3/qvYH77UscuxMZaqY9q0o/m9/wCsP3aep7SpiAdKbi/vf7ay/wCjkjULAetTWHgj0rc72H6K10u4YxXFahsbf8vSV9+frSzTqLhRe4td+nmAOR9b02i5+zvOcJg2kxE+pplAWGML+V7zauQIG3oTzp5nvtNxWIjdAEjVre4GDCxB97V5VV+HXwhUpPFNJIW7pWUIgUDfV3WPO526U4zXG4IG0GHJ/wCp5HIPoAwNTMfabraPzTO55womleQICF1sTa/PnUYz/Kplc6iX/wAlhj6mY/8A7aa5pm4mVUEGHhCkkGJCGN+hYsSRTV/wwB+dPMowDzyrEguzG3p51Hht61T2VcNpJG8juUdrFNNtWkG1/S4/RSpZXUW3AcNQ4bBLr/i8sZLCYkXDDcHY2II+z/2qAhjxWbzqXbRho7E6RZb9bA83PnyB+afEWIlxmJiwUOIEy/akW4BF72cX0toAve197VpGW4KLDQrGtljQWuTa56knxJrO3TL+hy7K4sOmiFAi+XMnxJ5k+dBisRIG0olyVJDHkDY2vtbnbr9ryNBDE7kPINBUkBefLz6evUW5U8qCNI1k13Y9y3u3vvYdLW2IJuDvfltXPDLeUrIBqA7PwUgC9xbfff4/GnZFRuaY4RzYZST32YWHW4AF/wC8RThFsTizGyKykqQdUnJVt1PQD40d0jxEdmCyROORFwfwNOnUHY2I6iofEYYwMrxACPYOPIWCgX2AA67eZ6U4GecS8LfQZ45lDSYMyqzJfkQb6T47cifSpzMMGuZI0yxpDG3KaY3dyvdChQbRx6tjc/DrV3mijnjZWs8bgg2NwR5HxHj5Vl82AeOVsvlm7KHWXEtjq0lTstiBZxsQbi4q8bs97UQZcYcUFcFe8QR4EHdfnVpkwMb7gdQDv4gXp5x3wzFh1iki7W2soxkJJZ7B1cX6EXXbqKgsux+3Xcr+mtsKWe72nssAD4Ecgn0n7u9/z0o/txy064MQPdKmNvIgkj5gn5U3wcyERvICQqYwi23JVJvuLi2ofEVGcVcftiE7LTG8bDc6SD6d64Ug/aHzqbOzw3uKICRuKtmV4TtBHJswNyygMSSg1EHa25va56VTi1W3gXOxCShUuxYNGvQtpZbMei3IYnwU0pWucuumpcI8G4Ts45JIxJiCiyS6ySA0g1W0e6OfK1TfF8TGDs49He7rI1gGUjTYbjkSD8KecPZaMNAELanJLyN1Z25/AbAeQFMOIINQ+kMH04dHfRt3za467WtWeN7Y5VknGOW4jLwsUkokWVG0i7Hs7MB3TcWYfLc7VX8kzrELNEBiJVGtVvqvYEgHY3B+NaL7XQJ8DgsUBz5/30DW+amskw7WYHwIP31e2uM3G1cSTY4wSQuBMAbaowFcEbq1h89rVCcEY2b6VHr16Y7rI0hYtci5Ftzew2HgK0LNmCMknRgAfjyP7PiKXgSGZTrC96wN+Ztyuedx0p+mHL0k8PMDax289jv5Gql7VM7WLBdkLFp7KPEKLFjb1sPiaacY8WfQAkeHELMVYkkXKEEAeW9+flWR5znkuJcyTOXci1z08gOQHpUTDtphjb2lODI4dc0spj1Rws0KyWIaU+7se6bbkA7E2rUcPnmT6Fu0V9IveAX5dbR2vWCK5Bv8qdjM5Pyj91XqLywtMLGh/ZW2n2OYb/1E/wDlWu/8IML/AE8/yX8KnnFc4xWNrGuN62oeyXC9Z5/kv7tFb2UYIfz+I/8AZ+7Ryhc4xZqTN62o+yzA/wBPiPmn7tIyezTLhzxGI+afuUbH5MWQYPDl3VBzZgB8TatbfKcRhiGCvHoHddbWUAADcE+Wx8aNguCsFFKjYaSWWdWDIjldJsd9VlG1vOnnH2d4gYcxS4Xsi7gCQSAq2k6rADcE2p70zzvK9HfswyZlE2Kl3kkcqCfC92Pxb9WrzPArrZhcc/lTXIYdGGhUixEa39SLn7zT+sLd0C2orCjkUBFInVScyxDYvExtHdYoSSshFwWBB33GxIAA/wCCf4txPZYWQ796ybcxqNj91/uqlYLArKD9aY41OnS733FifcAFrkfI1rhOtptaBgcXrurAB15gG4I6EHw/RTl1B2I25G9UrL0EciOk+2pF0aGCkE6TuzEiw39beNXW1TlNU4SwuGWNQiCyjl+JPiaqntFwxVYcUnvwuAT5E3HyYD/Mat5FRvFGF7TB4hbX+rYj1Uah94p43slLzjhFpsNK0mKmke7S4cE2RiY+0YBd9z3hsdtNVTIVV4FYkb8/UVLYeTDy4aJcTmMsIUsRGqnujcbMBfcE7edU7Kc6SBmjOpotRKMAL87Am46jetsLqquNuKwYhwEZRz04zl4GG/7KzpxWkYHEQSLrIYxnt7i9jbsSWFxtuA3nvTeN8kPOKUDzlP71PLyeGXGeGd2qc4Tzb6LP2nZRyEroGvkpJHe+W3oTVxtkdv5NvzrfvU8y4ZMxKR4d3Zh7oZ3O29wAbiwvuOl6jSrnLPFafw5my4rDRzgadYJtzsQSD94qF9p2Ydjl8tj3pLRD+9u3/tBphlfEmHgi7LDYecpGbWVGOkm53O5BPPeofiPirCYjTFjI37h1aDqQgkc7bHl41MwrOXvwTxBGI4bUjdoWF/LTIR+o1ZKFrYMBxNlUUD4dFIhkvrTUxvcAHcm42HSm2GlyE/zSD1d/3qeqvHPXpb8XMsmBw0p3vGtz6oP9QFQOMzZAl1cbjcX60+PE2X/R+yUF4UUDSuohQDtc3uN/E12XZ3lgX6uFLf2YP3mrxysnhjcdsh4ixXayEjl41Dla3DGY7JnbVLFBq9Av3AiiI2Rn+bw3xP8Auqbb9N8c5Jpi0eFZgxVWIUXYgE6RcC58BcgUS3/LV6Jy0ZesLGGGHsZO4xAXSw6qSTuL9Kjn/gYEgxYQEGxHd/Glyv0f5IybPsVi8PM8M0r60NmHaEgbA8wbcjUQ2aSnnI5/vH8aPnmYtPPLNIwZ3ckkCwO/TwHhUYTVLkPP4QkP84/+Y0VsY9/eb502dLbEEHzBFBagyzYpvyifjQNiD4mm964tSDQPZC4OLcsHa0LWCX1HdfdsQb1McfZ3BiXi7F8Qe8daPcKpsFGlTyPO9V72R41Ysfqa+ns35eVj8afcX8byYr6oxxxxxyFlsCG2uBfcjkdxS12zs/Zr+KzF1k7NUIRdOuQg2AsD6DbrTbLMz1rqdrMTtaRQbCwB0vtYm/KoXPcUXKNqurxRuN9t1HIfCpQ5QGRTqI1I7ML23aJVA572tq3pcZqMd3Z1NmDmdIkYkFSxvov1t3gCLbeFPOxlI70wuOijSDzsCdz4fhUE+TqzOFa2nug/1+zAPPmAOnjRjljFWZJmUkt9on+dJAA1eC6PiaWoNg4yTEPhwncK31O+q2yi4BFud+o22GwvVayrHysE06mUMQ0cSqh0oqnVqW25uRc+dWqDK5LLqxBJ7t+ouLb29b/IUthcs+rAIIIDPdZWFza/uqAove3/AC9VLJNEqrwYkxkiJ2Qps3ave1gbBdVybC2w+0avmWYlWjQBrsFXUD7wNvtX3vVPfOYVKzhy02gJ2N2dbsRqZCSdwL9OlqeJmsLESQzxdotwNRbSQbaho0g9AQR1+VGU2IuAFI5kfqJb/wBE/wCqahZOJNCFpIXBGx0kHkGJYA27tlvv0I87R+a8UiTC4iyMimKysxG+tuz2A+PyqZjT2rHDEmXgwLiI5e3Mi6Wt3L6xp62t47eNZ5xlGq43EhbWE0lrcvfPKtL4eweAli7yvPiEQu0FyNQBvZb2BsOgNZFmmIDyOyrpUsxCjoCSQPgNvhWl8tPjWrhiS+HRdzqeaO3S74eYA+t7C3nVKJq58J3GGRx9jH4fp+UHFVtMt1pIyvGGR9IjJszDfdb7EC29Oqx6tG4fwKzzrG7MiEEsyoXK2BN9K7kXsPjVqyvJo8PP2qYyVezAZHGFl356lIPIWA35EN5VFezWW2PiA+0HXbwKE7ee1aVm2HHYS2Nroy7je+kgem9PHHaPkzsulJ4c4+fDR4u4LTT2KNtpVhcXIPPY/cKq7PNiZWPflla7GwLMbC5PjsBT/DcLzS4dZohrLaz2Y98IhVS4HUamtYb7Gp/2bQiFp55dSjQYkNj7xILehAA6damTdXbMZbFVyfKzOW3ICi5269BTnizh18FKI33DKGU+XIg+YP7K0fIcCJZNdtiwJ9Ab/ppD20YdDDE5ZRIrWC37zK3Ow8AQDV5YyRnj8tuSteyjMIlxTQTgGPEp2RvyueQPkeXkSKjONsiOCxcsFyVHeQ33KHcX8+nwovB/DUmKE0yvEiYcB3aRmA6kAaRf7J8Kg8djXldpJGZmY3JYkn5nc1m2nl0y6TpPkfuv+2hgVnYKoLMxAAA3JPIACjZnINYI6qn6i0ngYmkkRFZVZmABZgqg+JY7AedUfo/7Ex9vFMjLIg2U3BVgwBBHxpTsMP8A+qb/AO3P79RE5IZgTcgkE3vextz6jzpK9IaPGZNB569Qt4abb/G9vlRMHGXdEAJLMB63NrU8zXKzCImYjVIrEp9pADYageWobjypPI8d2OIilsG0OGsRcfLqadH+lo9pOGVmTEBrl3kita3dhCAG3PmW+AFUdmq6e0SQfxdAuIUKjfy0ZTUbjvKCd79eXSqVJyFPLyn4/wDGOaiUYtRoIWY91WPoCalax4OBcLJhpBIGZyddjsFYADbnyY39Kt3GGXLIMPiGWJEdGTRHsx0G2ptgL9PhVMxeFc4JJGkW6OUEZDdpbxuRbT5Xq+8K4b6VG2H+qZW7OV57WKCwuouL31Ej5+NPcYZb8pjI4+3wkRXdoD2bDfeMnUpJANrC4v5GrLhAZYyyBBE97a30tYIYnNwCOQBHxqnYeT6BjXiOtIZV031AsoP2iV2Dqe9p8DVlweXy9jEmgkquIQkEW+sBCEXO6nncVFQJmPaQHVpjk7STSERmLAkK4W9uR0jpTDBZ9Ee0SYdgRvc6mOsSFzsALd4k2+FWJcrlMiOdACyrJa5JNoljtysNxe9V/OODnaR5e0ADOWIVGYjU1zsOdqJZ7GlhyvAE/Wxy3LIpQum1r6gbar77+HOkMI0sLIsyFmZyl4x9XbTZCWO6nob+NSGVyCOJI1WV9KhblCt7C329NOWmmPuxovm73+5R/qqN0aZ3hk+j4du0Cs8JJVLENtMgvqtyvuCOYNO8onEpdJFw8DLpCK4GokqGU/ILuAedWzMMmOIUrO4sRY6ECm1wbamLG1wOVqJBwph1dZNLNItrOzsT3RYdbbAWq+cGkfncskiGCWPs5XJWM3Lq3dNrMse3PrawBNUPjKeWLTBLpDk9o2ki2kFtI28Wdz8q1PHfR8JG07gDQPeO7H/pBJvc8rXrHcQJsyxZsoMkhJAJsAB0v4BbCqwok73TA5XiOwXFLdFLFUcNuGtY7g3F9xVKkO9X3i/M441MeHWSJB3REzXs4ursBfba+/iaz5jTybYbrTeAUVsucEbjHwN/l737D86zV3uSfHf51pHs4TVgcRv7swe39WJj+ms4C7Uhj5qS4WxPZ4uB/CRfLmbftrV8XidDWZQLEj3qynL8JeCaQFAYmjYAtZjcsO6Lb22J3HLrWqyZU0yhu2w4uAbdrY7gG38ntV4Vl807DwjxPDh2TDFVBM3ZIRsezYl1Ym26gtp9aumb5akqkFQfO3Wsh4xyYoizdtBriVVKLJqc98lWA0jlqHyruIuNscgWIYlCCgJeG29yftaQQbeFTerscOU6TOeZ+cG30XDANiGOkk2shPIeGr9HWs34gMoncTOXkB3Ykm9xcG56WNOOHEMuMhDMAWkF2Zredy2/zqX9puWpDNHpkjdmTvBH1Wse6SdIG4P3U7dza8Zxy0Q4IwWIxK4nDwShFZA8iEfygVtgDbYgn766LIxBj0wsul27fDgm21m3Yb9O8AfG1L+yjHRx4xu109m0MgZmJAUCzatuZ7tgPOoriPNFxeNaRboruoBJ3Ciy6j523pRXfKz0PiMnViT2qLbbvAgDSbczz5dKYYvAxxjadXbwRT+sTa1DxLhOwxMsAcSLE5RXHUDl93Sp3KssjOHTETTph1Q9mBHAZmYldYZrvpDlfT3eQo3D7ntWsLiGj1aWCl1MbArfunmNwbXt03FOEy9CAe1TceP+2nuLy3CvcYbEyNJ4YiNYw/8AVcOwDeT2v41GnLZv6Gb8034UQz6ZY5H1SYu58WjlY7cuYvSseXYQEN9OsQQbfRZTy8771AXox5XpHpb+PuKXxrgGWKRFA0sIWjI2NwNV2AJO+9j3fCqjGimwZwo6mxNvkKK+xpMmmJNHrYSPpiEP+HJ+5Vq4Ozw4HtOxxeGHaadWuGY+7e1vq/M1SDQ3pUrNtSzjix8VA8EuNwWhwL/UTg7EEEHRsbio3DZycO8DLicJL2MXZRgJIbaSSpIdANV3O9+g8Kz8MaHXSLhGyYrLmkwk2NxuNMzxr3EicaEZraVIt7xuNgBbxp/whxLJhVSHGK6xMLxuykaQenLdP0elZpw9neoxwYgu+G7RWkRTYttpBvsdQ269K0rOUGMml1Sy9hhMN2jDSmppCD7vOykLcgnnypWTxWdljSI3DKCpBB3BG4PofCk8VNoRnIvpUttzNheskwmcYrLpFj1q6sqvouStmF9r2Kt6ffV44f4zjxR7MxOr23GzL89j91RcLCTRzD61o9JNgeV7khVaw2t9rle/lbeklze8BlCA6TYgMSNuZBC9ORuBYg3O16kBhUDl9I1Ec/hb52AF/IUnNh4xHpZAUH2bC3ypdEcCkMwx8cEZklYKg6nr5AcyfIVTM69owTUsERLC4LSbAeiqd/mKq2U5g+Ox8ceLZnDXsBso7pIFvsrtuRvVzD7Gkq+aDNsSyyakw8KPII195tI5+bm/wHzqrYyFYYYcRqcGZHMVmKGNkcC5/KAHhbnUzi5YU+i4qOJoHlWdbRSEaXjbSrAt033HWs+4uzeeec/SJDIyd0GwAA57AAAVpOp/FYzdRWY4syNfoNhTO9GY0Wk3aZ7L7oHRrEO4NgwYWKstjYmx3rQIcRlB5fQt/BV/Csc4PzZoA5AuBLA/n3ZRcfEbVGZ1CYcRNGD7kroLeAYgfdRYx4byr0Agyw2GnCH+4v4U+ifBi2kQ+VlH4V5nXGuOTsPiaVXNZRykkA8nb8aND8V+3pObFYIbv2O/O6D92s+4++hyY7AsphMWrTPZbDSGU94AbjTcVma59iBynmH+I341zcQYk855vzjfjRqCfHZWjcQJlsGKjxeFfD6IY2Jw4Vh2j2YJ9m1jq3vy01l+bY9p5Xke2pjchRYDyAHIAbU5PEWJ/wDUTfnG/Gk24gxPLt5f85oXJYaxlzpjA95thYXubLzte3lyocdCEPcdXUnYjY7W5jpzrp8wkdlZ3divIsSbel6CFfqpD17oHldt/wBFNSSyybCFAMQspcXF1ksLXJAACG3Oi4KTCgMJFkaxGnTJpBFuo0Gxv+moW9dRsuKwiXAf0c/53/ZT4Y3BDYHEWH/zj/8Azqo3oL0bLh/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599"/>
            <a:ext cx="3143250" cy="224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421" y="4423121"/>
            <a:ext cx="3086430" cy="205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3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4" y="23046"/>
            <a:ext cx="8305800" cy="6866446"/>
          </a:xfrm>
        </p:spPr>
      </p:pic>
      <p:sp>
        <p:nvSpPr>
          <p:cNvPr id="3" name="Rectangle 2"/>
          <p:cNvSpPr/>
          <p:nvPr/>
        </p:nvSpPr>
        <p:spPr>
          <a:xfrm>
            <a:off x="685800" y="-31845"/>
            <a:ext cx="8229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Pristina" panose="03060402040406080204" pitchFamily="66" charset="0"/>
                <a:ea typeface="Batang" panose="02030600000101010101" pitchFamily="18" charset="-127"/>
              </a:rPr>
              <a:t>Beyond Sahibs and </a:t>
            </a:r>
            <a:r>
              <a:rPr lang="en-US" sz="4000" b="1" dirty="0" err="1" smtClean="0">
                <a:solidFill>
                  <a:srgbClr val="C00000"/>
                </a:solidFill>
                <a:latin typeface="Pristina" panose="03060402040406080204" pitchFamily="66" charset="0"/>
                <a:ea typeface="Batang" panose="02030600000101010101" pitchFamily="18" charset="-127"/>
              </a:rPr>
              <a:t>Munshis</a:t>
            </a:r>
            <a:r>
              <a:rPr lang="en-US" sz="4000" b="1" dirty="0" smtClean="0">
                <a:solidFill>
                  <a:srgbClr val="C00000"/>
                </a:solidFill>
                <a:latin typeface="Pristina" panose="03060402040406080204" pitchFamily="66" charset="0"/>
                <a:ea typeface="Batang" panose="02030600000101010101" pitchFamily="18" charset="-127"/>
              </a:rPr>
              <a:t> (and Pundits too)</a:t>
            </a:r>
            <a:endParaRPr lang="en-US" sz="4000" dirty="0">
              <a:solidFill>
                <a:srgbClr val="C00000"/>
              </a:solidFill>
              <a:latin typeface="Pristina" panose="03060402040406080204" pitchFamily="66" charset="0"/>
              <a:ea typeface="Batang" panose="02030600000101010101" pitchFamily="18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6104" y="2057400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 smtClean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pPr algn="ctr"/>
            <a:endParaRPr lang="en-US" sz="2800" b="1" dirty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pPr algn="ctr"/>
            <a:endParaRPr lang="en-US" sz="2800" b="1" dirty="0" smtClean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pPr algn="ctr"/>
            <a:endParaRPr lang="en-US" sz="2800" b="1" dirty="0">
              <a:solidFill>
                <a:srgbClr val="C00000"/>
              </a:solidFill>
              <a:latin typeface="Brush Script MT" panose="03060802040406070304" pitchFamily="66" charset="0"/>
            </a:endParaRPr>
          </a:p>
          <a:p>
            <a:pPr algn="ctr"/>
            <a:endParaRPr lang="en-US" sz="2800" dirty="0" smtClean="0">
              <a:solidFill>
                <a:srgbClr val="C00000"/>
              </a:solidFill>
              <a:latin typeface="Pristina" panose="0306040204040608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2800" dirty="0">
              <a:solidFill>
                <a:srgbClr val="C00000"/>
              </a:solidFill>
              <a:latin typeface="Pristina" panose="0306040204040608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2800" dirty="0" smtClean="0">
              <a:solidFill>
                <a:srgbClr val="C00000"/>
              </a:solidFill>
              <a:latin typeface="Pristina" panose="0306040204040608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Pristina" panose="03060402040406080204" pitchFamily="66" charset="0"/>
                <a:ea typeface="Arial Unicode MS" panose="020B0604020202020204" pitchFamily="34" charset="-128"/>
                <a:cs typeface="Vijaya" panose="020B0604020202020204" pitchFamily="34" charset="0"/>
              </a:rPr>
              <a:t>Amitav</a:t>
            </a:r>
            <a:r>
              <a:rPr lang="en-US" sz="2800" b="1" dirty="0" smtClean="0">
                <a:solidFill>
                  <a:srgbClr val="C00000"/>
                </a:solidFill>
                <a:latin typeface="Pristina" panose="03060402040406080204" pitchFamily="66" charset="0"/>
                <a:ea typeface="Arial Unicode MS" panose="020B0604020202020204" pitchFamily="34" charset="-128"/>
                <a:cs typeface="Vijaya" panose="020B0604020202020204" pitchFamily="34" charset="0"/>
              </a:rPr>
              <a:t> Acharya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Pristina" panose="03060402040406080204" pitchFamily="66" charset="0"/>
                <a:ea typeface="Arial Unicode MS" panose="020B0604020202020204" pitchFamily="34" charset="-128"/>
                <a:cs typeface="Vijaya" panose="020B0604020202020204" pitchFamily="34" charset="0"/>
              </a:rPr>
              <a:t>UNESCO Chair in Transnational Challenges and Governance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Pristina" panose="03060402040406080204" pitchFamily="66" charset="0"/>
                <a:ea typeface="Arial Unicode MS" panose="020B0604020202020204" pitchFamily="34" charset="-128"/>
                <a:cs typeface="Vijaya" panose="020B0604020202020204" pitchFamily="34" charset="0"/>
              </a:rPr>
              <a:t>School of International Service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Pristina" panose="03060402040406080204" pitchFamily="66" charset="0"/>
                <a:ea typeface="Arial Unicode MS" panose="020B0604020202020204" pitchFamily="34" charset="-128"/>
                <a:cs typeface="Vijaya" panose="020B0604020202020204" pitchFamily="34" charset="0"/>
              </a:rPr>
              <a:t>American University</a:t>
            </a:r>
            <a:endParaRPr lang="en-US" sz="2800" b="1" dirty="0">
              <a:solidFill>
                <a:srgbClr val="C00000"/>
              </a:solidFill>
              <a:latin typeface="Pristina" panose="03060402040406080204" pitchFamily="66" charset="0"/>
              <a:ea typeface="Arial Unicode MS" panose="020B0604020202020204" pitchFamily="34" charset="-128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9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30271</TotalTime>
  <Words>309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Reintroducing IR at Yangon University</vt:lpstr>
      <vt:lpstr>IR Students from Muhammadiyah University on Site Visit to Jakarta</vt:lpstr>
      <vt:lpstr>Global IR: Six Dimensions</vt:lpstr>
      <vt:lpstr>What is a Global IR Research Agenda</vt:lpstr>
      <vt:lpstr>Global IR: Not Only ‘Safe’ for Diversity but Enriched By It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 Presidential Speech</dc:title>
  <dc:creator>Owner</dc:creator>
  <cp:lastModifiedBy>Owner</cp:lastModifiedBy>
  <cp:revision>187</cp:revision>
  <dcterms:created xsi:type="dcterms:W3CDTF">2014-03-04T15:27:50Z</dcterms:created>
  <dcterms:modified xsi:type="dcterms:W3CDTF">2014-04-01T17:10:50Z</dcterms:modified>
</cp:coreProperties>
</file>