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FPA%20Tableau%20synth&#233;tique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FPA%20Tableau%20synth&#233;tique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FPA%20Tableau%20synth&#233;tique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FPA%20Tableau%20synth&#233;tique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FPA%20Tableau%20synth&#233;tique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FPA%20Tableau%20synth&#233;tique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FPA%20Tableau%20synth&#233;tique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FPA%20Tableau%20synth&#233;tique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FPA%20Tableau%20synth&#233;tique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000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Feuil3!$I$4:$I$5</c:f>
              <c:strCache>
                <c:ptCount val="2"/>
                <c:pt idx="0">
                  <c:v>Etats-Unis</c:v>
                </c:pt>
                <c:pt idx="1">
                  <c:v>Autre pays</c:v>
                </c:pt>
              </c:strCache>
            </c:strRef>
          </c:cat>
          <c:val>
            <c:numRef>
              <c:f>Feuil3!$J$4:$J$5</c:f>
              <c:numCache>
                <c:formatCode>General</c:formatCode>
                <c:ptCount val="2"/>
                <c:pt idx="0">
                  <c:v>119.0</c:v>
                </c:pt>
                <c:pt idx="1">
                  <c:v>38.0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egendEntry>
        <c:idx val="0"/>
        <c:txPr>
          <a:bodyPr/>
          <a:lstStyle/>
          <a:p>
            <a:pPr>
              <a:defRPr sz="2200"/>
            </a:pPr>
            <a:endParaRPr lang="it-IT"/>
          </a:p>
        </c:txPr>
      </c:legendEntry>
      <c:legendEntry>
        <c:idx val="1"/>
        <c:txPr>
          <a:bodyPr/>
          <a:lstStyle/>
          <a:p>
            <a:pPr>
              <a:defRPr sz="2200"/>
            </a:pPr>
            <a:endParaRPr lang="it-IT"/>
          </a:p>
        </c:txPr>
      </c:legendEntry>
      <c:layout>
        <c:manualLayout>
          <c:xMode val="edge"/>
          <c:yMode val="edge"/>
          <c:x val="0.207072419518989"/>
          <c:y val="0.0196078431372549"/>
          <c:w val="0.57565107932937"/>
          <c:h val="0.17433096598219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Feuil3!$D$5:$D$17</c:f>
              <c:strCache>
                <c:ptCount val="13"/>
                <c:pt idx="0">
                  <c:v>Royaume-Uni</c:v>
                </c:pt>
                <c:pt idx="1">
                  <c:v>Canada</c:v>
                </c:pt>
                <c:pt idx="2">
                  <c:v>Allemagne</c:v>
                </c:pt>
                <c:pt idx="3">
                  <c:v>Israël</c:v>
                </c:pt>
                <c:pt idx="4">
                  <c:v>Turquie</c:v>
                </c:pt>
                <c:pt idx="5">
                  <c:v>Norvège</c:v>
                </c:pt>
                <c:pt idx="6">
                  <c:v>Suède</c:v>
                </c:pt>
                <c:pt idx="7">
                  <c:v>Danemark</c:v>
                </c:pt>
                <c:pt idx="8">
                  <c:v>Pays-Bas</c:v>
                </c:pt>
                <c:pt idx="9">
                  <c:v>Taïwan</c:v>
                </c:pt>
                <c:pt idx="10">
                  <c:v>Venezuela</c:v>
                </c:pt>
                <c:pt idx="11">
                  <c:v>Corée du Sud</c:v>
                </c:pt>
                <c:pt idx="12">
                  <c:v>Suisse</c:v>
                </c:pt>
              </c:strCache>
            </c:strRef>
          </c:cat>
          <c:val>
            <c:numRef>
              <c:f>Feuil3!$E$5:$E$17</c:f>
              <c:numCache>
                <c:formatCode>General</c:formatCode>
                <c:ptCount val="13"/>
                <c:pt idx="0">
                  <c:v>12.0</c:v>
                </c:pt>
                <c:pt idx="1">
                  <c:v>5.5</c:v>
                </c:pt>
                <c:pt idx="2">
                  <c:v>4.5</c:v>
                </c:pt>
                <c:pt idx="3">
                  <c:v>3.5</c:v>
                </c:pt>
                <c:pt idx="4">
                  <c:v>3.5</c:v>
                </c:pt>
                <c:pt idx="5">
                  <c:v>2.0</c:v>
                </c:pt>
                <c:pt idx="6">
                  <c:v>2.0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0.5</c:v>
                </c:pt>
                <c:pt idx="12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Feuil3!$L$21:$L$29</c:f>
              <c:strCache>
                <c:ptCount val="9"/>
                <c:pt idx="0">
                  <c:v>Engagement conflit militaire</c:v>
                </c:pt>
                <c:pt idx="1">
                  <c:v>Politique d'aide</c:v>
                </c:pt>
                <c:pt idx="2">
                  <c:v>Sanctions</c:v>
                </c:pt>
                <c:pt idx="3">
                  <c:v>Comportement des Etats</c:v>
                </c:pt>
                <c:pt idx="4">
                  <c:v>Changement pol. étrangère</c:v>
                </c:pt>
                <c:pt idx="5">
                  <c:v>Puissance</c:v>
                </c:pt>
                <c:pt idx="6">
                  <c:v>Parlement</c:v>
                </c:pt>
                <c:pt idx="7">
                  <c:v>Groupes ethniques</c:v>
                </c:pt>
                <c:pt idx="8">
                  <c:v>Autres </c:v>
                </c:pt>
              </c:strCache>
            </c:strRef>
          </c:cat>
          <c:val>
            <c:numRef>
              <c:f>Feuil3!$M$21:$M$29</c:f>
              <c:numCache>
                <c:formatCode>General</c:formatCode>
                <c:ptCount val="9"/>
                <c:pt idx="0">
                  <c:v>23.0</c:v>
                </c:pt>
                <c:pt idx="1">
                  <c:v>8.0</c:v>
                </c:pt>
                <c:pt idx="2">
                  <c:v>6.0</c:v>
                </c:pt>
                <c:pt idx="3">
                  <c:v>13.0</c:v>
                </c:pt>
                <c:pt idx="4">
                  <c:v>4.0</c:v>
                </c:pt>
                <c:pt idx="5">
                  <c:v>6.0</c:v>
                </c:pt>
                <c:pt idx="6">
                  <c:v>7.0</c:v>
                </c:pt>
                <c:pt idx="7">
                  <c:v>4.0</c:v>
                </c:pt>
                <c:pt idx="8">
                  <c:v>85.0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08053530345744"/>
          <c:y val="0.175281385281385"/>
          <c:w val="0.391946423210241"/>
          <c:h val="0.824718516172632"/>
        </c:manualLayout>
      </c:layout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Feuil5!$L$38:$L$48</c:f>
              <c:strCache>
                <c:ptCount val="11"/>
                <c:pt idx="0">
                  <c:v>Behavioralisste</c:v>
                </c:pt>
                <c:pt idx="1">
                  <c:v>Constructiviste</c:v>
                </c:pt>
                <c:pt idx="2">
                  <c:v>Choix rationnel</c:v>
                </c:pt>
                <c:pt idx="3">
                  <c:v>Libérale</c:v>
                </c:pt>
                <c:pt idx="4">
                  <c:v>Institutionnaliste</c:v>
                </c:pt>
                <c:pt idx="5">
                  <c:v>Réaliste</c:v>
                </c:pt>
                <c:pt idx="6">
                  <c:v>Psychologique</c:v>
                </c:pt>
                <c:pt idx="7">
                  <c:v>Polyheuristique</c:v>
                </c:pt>
                <c:pt idx="8">
                  <c:v>Historique</c:v>
                </c:pt>
                <c:pt idx="9">
                  <c:v>Multiple</c:v>
                </c:pt>
                <c:pt idx="10">
                  <c:v>Autres</c:v>
                </c:pt>
              </c:strCache>
            </c:strRef>
          </c:cat>
          <c:val>
            <c:numRef>
              <c:f>Feuil5!$M$38:$M$48</c:f>
              <c:numCache>
                <c:formatCode>General</c:formatCode>
                <c:ptCount val="11"/>
                <c:pt idx="0">
                  <c:v>38.0</c:v>
                </c:pt>
                <c:pt idx="1">
                  <c:v>36.0</c:v>
                </c:pt>
                <c:pt idx="2">
                  <c:v>17.0</c:v>
                </c:pt>
                <c:pt idx="3">
                  <c:v>14.0</c:v>
                </c:pt>
                <c:pt idx="4">
                  <c:v>8.0</c:v>
                </c:pt>
                <c:pt idx="5">
                  <c:v>7.0</c:v>
                </c:pt>
                <c:pt idx="6">
                  <c:v>7.0</c:v>
                </c:pt>
                <c:pt idx="7">
                  <c:v>3.0</c:v>
                </c:pt>
                <c:pt idx="8">
                  <c:v>6.0</c:v>
                </c:pt>
                <c:pt idx="9">
                  <c:v>10.0</c:v>
                </c:pt>
                <c:pt idx="10">
                  <c:v>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72244915050992"/>
          <c:y val="0.0894488818981127"/>
          <c:w val="0.280192949991988"/>
          <c:h val="0.861043935731279"/>
        </c:manualLayout>
      </c:layout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Feuil3!$L$8:$L$15</c:f>
              <c:strCache>
                <c:ptCount val="8"/>
                <c:pt idx="0">
                  <c:v>Etats-Unis</c:v>
                </c:pt>
                <c:pt idx="1">
                  <c:v>Multiple</c:v>
                </c:pt>
                <c:pt idx="2">
                  <c:v>Allemagne</c:v>
                </c:pt>
                <c:pt idx="3">
                  <c:v>Chine</c:v>
                </c:pt>
                <c:pt idx="4">
                  <c:v>Turquie </c:v>
                </c:pt>
                <c:pt idx="5">
                  <c:v>Europe </c:v>
                </c:pt>
                <c:pt idx="6">
                  <c:v>NP</c:v>
                </c:pt>
                <c:pt idx="7">
                  <c:v>Autres</c:v>
                </c:pt>
              </c:strCache>
            </c:strRef>
          </c:cat>
          <c:val>
            <c:numRef>
              <c:f>Feuil3!$M$8:$M$15</c:f>
              <c:numCache>
                <c:formatCode>General</c:formatCode>
                <c:ptCount val="8"/>
                <c:pt idx="0">
                  <c:v>67.0</c:v>
                </c:pt>
                <c:pt idx="1">
                  <c:v>22.0</c:v>
                </c:pt>
                <c:pt idx="2">
                  <c:v>8.0</c:v>
                </c:pt>
                <c:pt idx="3">
                  <c:v>5.0</c:v>
                </c:pt>
                <c:pt idx="4">
                  <c:v>5.0</c:v>
                </c:pt>
                <c:pt idx="5">
                  <c:v>4.0</c:v>
                </c:pt>
                <c:pt idx="6">
                  <c:v>8.0</c:v>
                </c:pt>
                <c:pt idx="7">
                  <c:v>37.0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Feuil1!$F$12:$F$18</c:f>
              <c:strCache>
                <c:ptCount val="7"/>
                <c:pt idx="0">
                  <c:v>Individu</c:v>
                </c:pt>
                <c:pt idx="1">
                  <c:v>Etat</c:v>
                </c:pt>
                <c:pt idx="2">
                  <c:v>Multiple</c:v>
                </c:pt>
                <c:pt idx="3">
                  <c:v>Institution</c:v>
                </c:pt>
                <c:pt idx="4">
                  <c:v>Agent indiv et coll</c:v>
                </c:pt>
                <c:pt idx="5">
                  <c:v>NP</c:v>
                </c:pt>
                <c:pt idx="6">
                  <c:v>Système international</c:v>
                </c:pt>
              </c:strCache>
            </c:strRef>
          </c:cat>
          <c:val>
            <c:numRef>
              <c:f>Feuil1!$G$12:$G$18</c:f>
              <c:numCache>
                <c:formatCode>General</c:formatCode>
                <c:ptCount val="7"/>
                <c:pt idx="0">
                  <c:v>61.0</c:v>
                </c:pt>
                <c:pt idx="1">
                  <c:v>56.0</c:v>
                </c:pt>
                <c:pt idx="2">
                  <c:v>18.0</c:v>
                </c:pt>
                <c:pt idx="3">
                  <c:v>13.0</c:v>
                </c:pt>
                <c:pt idx="4">
                  <c:v>9.0</c:v>
                </c:pt>
                <c:pt idx="5">
                  <c:v>5.0</c:v>
                </c:pt>
                <c:pt idx="6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4733065653112"/>
          <c:y val="0.137199897179181"/>
          <c:w val="0.320362487110196"/>
          <c:h val="0.801681076830243"/>
        </c:manualLayout>
      </c:layout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Feuil2!$G$40:$G$47</c:f>
              <c:strCache>
                <c:ptCount val="8"/>
                <c:pt idx="0">
                  <c:v>Analyses statistiques multivariées </c:v>
                </c:pt>
                <c:pt idx="1">
                  <c:v>Case study method</c:v>
                </c:pt>
                <c:pt idx="2">
                  <c:v>Comparaison</c:v>
                </c:pt>
                <c:pt idx="3">
                  <c:v>Content analysis</c:v>
                </c:pt>
                <c:pt idx="4">
                  <c:v>Revue de la littérature</c:v>
                </c:pt>
                <c:pt idx="5">
                  <c:v>Analyses statistiques temporelles</c:v>
                </c:pt>
                <c:pt idx="6">
                  <c:v>Modèle de théorie des jeux</c:v>
                </c:pt>
                <c:pt idx="7">
                  <c:v>Autres</c:v>
                </c:pt>
              </c:strCache>
            </c:strRef>
          </c:cat>
          <c:val>
            <c:numRef>
              <c:f>Feuil2!$H$40:$H$47</c:f>
              <c:numCache>
                <c:formatCode>General</c:formatCode>
                <c:ptCount val="8"/>
                <c:pt idx="0">
                  <c:v>47.0</c:v>
                </c:pt>
                <c:pt idx="1">
                  <c:v>46.0</c:v>
                </c:pt>
                <c:pt idx="2">
                  <c:v>19.0</c:v>
                </c:pt>
                <c:pt idx="3">
                  <c:v>10.0</c:v>
                </c:pt>
                <c:pt idx="4">
                  <c:v>9.0</c:v>
                </c:pt>
                <c:pt idx="5">
                  <c:v>6.0</c:v>
                </c:pt>
                <c:pt idx="6">
                  <c:v>5.0</c:v>
                </c:pt>
                <c:pt idx="7">
                  <c:v>15.0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13134203623885"/>
          <c:y val="0.163781154040622"/>
          <c:w val="0.356656224697678"/>
          <c:h val="0.800555438262987"/>
        </c:manualLayout>
      </c:layout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Feuil4!$F$11:$F$18</c:f>
              <c:strCache>
                <c:ptCount val="8"/>
                <c:pt idx="0">
                  <c:v>Données secondaires</c:v>
                </c:pt>
                <c:pt idx="1">
                  <c:v>Base de données</c:v>
                </c:pt>
                <c:pt idx="2">
                  <c:v>Construction d'une base de données</c:v>
                </c:pt>
                <c:pt idx="3">
                  <c:v>Déclarations publiques </c:v>
                </c:pt>
                <c:pt idx="4">
                  <c:v>Sources primaires variées</c:v>
                </c:pt>
                <c:pt idx="5">
                  <c:v>Entretiens</c:v>
                </c:pt>
                <c:pt idx="6">
                  <c:v>Littérature</c:v>
                </c:pt>
                <c:pt idx="7">
                  <c:v>Archives</c:v>
                </c:pt>
              </c:strCache>
            </c:strRef>
          </c:cat>
          <c:val>
            <c:numRef>
              <c:f>Feuil4!$G$11:$G$18</c:f>
              <c:numCache>
                <c:formatCode>General</c:formatCode>
                <c:ptCount val="8"/>
                <c:pt idx="0">
                  <c:v>44.0</c:v>
                </c:pt>
                <c:pt idx="1">
                  <c:v>44.0</c:v>
                </c:pt>
                <c:pt idx="2">
                  <c:v>12.0</c:v>
                </c:pt>
                <c:pt idx="3">
                  <c:v>14.0</c:v>
                </c:pt>
                <c:pt idx="4">
                  <c:v>13.0</c:v>
                </c:pt>
                <c:pt idx="5">
                  <c:v>11.0</c:v>
                </c:pt>
                <c:pt idx="6">
                  <c:v>10.0</c:v>
                </c:pt>
                <c:pt idx="7">
                  <c:v>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04806633548589"/>
          <c:y val="0.127373067237619"/>
          <c:w val="0.37788632407505"/>
          <c:h val="0.865570776750099"/>
        </c:manualLayout>
      </c:layout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5186ED-28F8-4FCF-B1E0-6E8AAF21C5A9}" type="datetimeFigureOut">
              <a:rPr lang="fr-FR" smtClean="0"/>
              <a:t>08/10/13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1CF9A-32B9-4CE0-B633-2B44200BF678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1165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1CF9A-32B9-4CE0-B633-2B44200BF678}" type="slidenum">
              <a:rPr lang="fr-FR" smtClean="0"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1CF9A-32B9-4CE0-B633-2B44200BF678}" type="slidenum">
              <a:rPr lang="fr-FR" smtClean="0"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7352C-5C08-4885-8D00-998D834A21D0}" type="datetimeFigureOut">
              <a:rPr lang="fr-FR" smtClean="0"/>
              <a:pPr/>
              <a:t>08/10/13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8D25018-379B-40EB-9451-160E3DFA9962}" type="slidenum">
              <a:rPr lang="fr-FR" smtClean="0"/>
              <a:pPr/>
              <a:t>‹n.›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7352C-5C08-4885-8D00-998D834A21D0}" type="datetimeFigureOut">
              <a:rPr lang="fr-FR" smtClean="0"/>
              <a:pPr/>
              <a:t>08/10/13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25018-379B-40EB-9451-160E3DFA9962}" type="slidenum">
              <a:rPr lang="fr-FR" smtClean="0"/>
              <a:pPr/>
              <a:t>‹n.›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7352C-5C08-4885-8D00-998D834A21D0}" type="datetimeFigureOut">
              <a:rPr lang="fr-FR" smtClean="0"/>
              <a:pPr/>
              <a:t>08/10/13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25018-379B-40EB-9451-160E3DFA9962}" type="slidenum">
              <a:rPr lang="fr-FR" smtClean="0"/>
              <a:pPr/>
              <a:t>‹n.›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7352C-5C08-4885-8D00-998D834A21D0}" type="datetimeFigureOut">
              <a:rPr lang="fr-FR" smtClean="0"/>
              <a:pPr/>
              <a:t>08/10/13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25018-379B-40EB-9451-160E3DFA9962}" type="slidenum">
              <a:rPr lang="fr-FR" smtClean="0"/>
              <a:pPr/>
              <a:t>‹n.›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7352C-5C08-4885-8D00-998D834A21D0}" type="datetimeFigureOut">
              <a:rPr lang="fr-FR" smtClean="0"/>
              <a:pPr/>
              <a:t>08/10/13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8D25018-379B-40EB-9451-160E3DFA9962}" type="slidenum">
              <a:rPr lang="fr-FR" smtClean="0"/>
              <a:pPr/>
              <a:t>‹n.›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7352C-5C08-4885-8D00-998D834A21D0}" type="datetimeFigureOut">
              <a:rPr lang="fr-FR" smtClean="0"/>
              <a:pPr/>
              <a:t>08/10/13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25018-379B-40EB-9451-160E3DFA9962}" type="slidenum">
              <a:rPr lang="fr-FR" smtClean="0"/>
              <a:pPr/>
              <a:t>‹n.›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7352C-5C08-4885-8D00-998D834A21D0}" type="datetimeFigureOut">
              <a:rPr lang="fr-FR" smtClean="0"/>
              <a:pPr/>
              <a:t>08/10/13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25018-379B-40EB-9451-160E3DFA9962}" type="slidenum">
              <a:rPr lang="fr-FR" smtClean="0"/>
              <a:pPr/>
              <a:t>‹n.›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7352C-5C08-4885-8D00-998D834A21D0}" type="datetimeFigureOut">
              <a:rPr lang="fr-FR" smtClean="0"/>
              <a:pPr/>
              <a:t>08/10/13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25018-379B-40EB-9451-160E3DFA9962}" type="slidenum">
              <a:rPr lang="fr-FR" smtClean="0"/>
              <a:pPr/>
              <a:t>‹n.›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7352C-5C08-4885-8D00-998D834A21D0}" type="datetimeFigureOut">
              <a:rPr lang="fr-FR" smtClean="0"/>
              <a:pPr/>
              <a:t>08/10/13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25018-379B-40EB-9451-160E3DFA9962}" type="slidenum">
              <a:rPr lang="fr-FR" smtClean="0"/>
              <a:pPr/>
              <a:t>‹n.›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7352C-5C08-4885-8D00-998D834A21D0}" type="datetimeFigureOut">
              <a:rPr lang="fr-FR" smtClean="0"/>
              <a:pPr/>
              <a:t>08/10/13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25018-379B-40EB-9451-160E3DFA9962}" type="slidenum">
              <a:rPr lang="fr-FR" smtClean="0"/>
              <a:pPr/>
              <a:t>‹n.›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7352C-5C08-4885-8D00-998D834A21D0}" type="datetimeFigureOut">
              <a:rPr lang="fr-FR" smtClean="0"/>
              <a:pPr/>
              <a:t>08/10/13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8D25018-379B-40EB-9451-160E3DFA9962}" type="slidenum">
              <a:rPr lang="fr-FR" smtClean="0"/>
              <a:pPr/>
              <a:t>‹n.›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057352C-5C08-4885-8D00-998D834A21D0}" type="datetimeFigureOut">
              <a:rPr lang="fr-FR" smtClean="0"/>
              <a:pPr/>
              <a:t>08/10/13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8D25018-379B-40EB-9451-160E3DFA9962}" type="slidenum">
              <a:rPr lang="fr-FR" smtClean="0"/>
              <a:pPr/>
              <a:t>‹n.›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gif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4" Type="http://schemas.openxmlformats.org/officeDocument/2006/relationships/chart" Target="../charts/chart7.xml"/><Relationship Id="rId1" Type="http://schemas.openxmlformats.org/officeDocument/2006/relationships/slideLayout" Target="../slideLayouts/slideLayout5.xml"/><Relationship Id="rId2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4" Type="http://schemas.openxmlformats.org/officeDocument/2006/relationships/chart" Target="../charts/chart9.xml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3000" b="1" dirty="0" smtClean="0"/>
              <a:t>Un état des lieux à partir de la revue </a:t>
            </a:r>
            <a:r>
              <a:rPr lang="fr-FR" sz="3000" b="1" i="1" dirty="0" err="1" smtClean="0"/>
              <a:t>Foreign</a:t>
            </a:r>
            <a:r>
              <a:rPr lang="fr-FR" sz="3000" b="1" i="1" dirty="0" smtClean="0"/>
              <a:t> Policy </a:t>
            </a:r>
            <a:r>
              <a:rPr lang="fr-FR" sz="3000" b="1" i="1" dirty="0" err="1" smtClean="0"/>
              <a:t>Analysis</a:t>
            </a:r>
            <a:r>
              <a:rPr lang="fr-FR" sz="3000" b="1" i="1" dirty="0" smtClean="0"/>
              <a:t> </a:t>
            </a:r>
            <a:r>
              <a:rPr lang="fr-FR" sz="3000" b="1" dirty="0" smtClean="0"/>
              <a:t>(2005-2013)</a:t>
            </a:r>
            <a:endParaRPr lang="fr-FR" sz="3000" b="1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L’étude de la politique étrangère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915816" y="6021288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Gilles Riaux, IRSEM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Foreign</a:t>
            </a:r>
            <a:r>
              <a:rPr lang="fr-FR" dirty="0" smtClean="0"/>
              <a:t> Policy </a:t>
            </a:r>
            <a:r>
              <a:rPr lang="fr-FR" dirty="0" err="1" smtClean="0"/>
              <a:t>Analysis</a:t>
            </a:r>
            <a:r>
              <a:rPr lang="fr-FR" dirty="0" smtClean="0"/>
              <a:t> : une nouvelle revue de Relations internationales </a:t>
            </a:r>
            <a:endParaRPr lang="fr-FR" dirty="0"/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"/>
          </p:nvPr>
        </p:nvSpPr>
        <p:spPr>
          <a:xfrm>
            <a:off x="755576" y="1447800"/>
            <a:ext cx="3907864" cy="4572000"/>
          </a:xfrm>
        </p:spPr>
        <p:txBody>
          <a:bodyPr/>
          <a:lstStyle/>
          <a:p>
            <a:r>
              <a:rPr lang="fr-FR" dirty="0" smtClean="0"/>
              <a:t>Une revue trimestrielle de Relations internationales lancée en 2005</a:t>
            </a:r>
          </a:p>
          <a:p>
            <a:r>
              <a:rPr lang="fr-FR" dirty="0" smtClean="0"/>
              <a:t>Relancer les travaux sur la politique étrangère</a:t>
            </a:r>
          </a:p>
          <a:p>
            <a:r>
              <a:rPr lang="fr-FR" dirty="0" smtClean="0"/>
              <a:t>Une « revue comparative et multidisciplinaire »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u="sng" dirty="0" smtClean="0"/>
          </a:p>
          <a:p>
            <a:endParaRPr lang="fr-FR" dirty="0" smtClean="0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fr-FR" dirty="0" smtClean="0"/>
              <a:t>Rendre compte de la production scientifique </a:t>
            </a:r>
          </a:p>
          <a:p>
            <a:r>
              <a:rPr lang="fr-FR" dirty="0" smtClean="0"/>
              <a:t>157 articles publiés en 2005 et 2012</a:t>
            </a:r>
          </a:p>
          <a:p>
            <a:r>
              <a:rPr lang="fr-FR" dirty="0" smtClean="0"/>
              <a:t>Auteurs, objets, courants théoriques, méthodes, données, résultats</a:t>
            </a:r>
          </a:p>
          <a:p>
            <a:pPr>
              <a:buNone/>
            </a:pPr>
            <a:endParaRPr lang="fr-FR" dirty="0"/>
          </a:p>
        </p:txBody>
      </p:sp>
      <p:pic>
        <p:nvPicPr>
          <p:cNvPr id="14" name="Image 13" descr="cover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4149080"/>
            <a:ext cx="1636982" cy="2376264"/>
          </a:xfrm>
          <a:prstGeom prst="rect">
            <a:avLst/>
          </a:prstGeom>
        </p:spPr>
      </p:pic>
      <p:pic>
        <p:nvPicPr>
          <p:cNvPr id="15" name="Image 14" descr="untitled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4941168"/>
            <a:ext cx="2448272" cy="1564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FPA : définir un nouvel agenda de recherche sur la politique étrangère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Article séminal de </a:t>
            </a:r>
            <a:r>
              <a:rPr lang="fr-FR" dirty="0" err="1" smtClean="0"/>
              <a:t>Valerie</a:t>
            </a:r>
            <a:r>
              <a:rPr lang="fr-FR" dirty="0" smtClean="0"/>
              <a:t> M. Hudson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fr-FR" dirty="0" smtClean="0"/>
              <a:t>Les pistes de recherche novatrices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>
          <a:xfrm>
            <a:off x="683568" y="2247900"/>
            <a:ext cx="3964632" cy="3886200"/>
          </a:xfrm>
        </p:spPr>
        <p:txBody>
          <a:bodyPr>
            <a:normAutofit/>
          </a:bodyPr>
          <a:lstStyle/>
          <a:p>
            <a:r>
              <a:rPr lang="fr-FR" dirty="0" err="1" smtClean="0"/>
              <a:t>Actor</a:t>
            </a:r>
            <a:r>
              <a:rPr lang="fr-FR" dirty="0" smtClean="0"/>
              <a:t>-</a:t>
            </a:r>
            <a:r>
              <a:rPr lang="fr-FR" dirty="0" err="1" smtClean="0"/>
              <a:t>specific</a:t>
            </a:r>
            <a:r>
              <a:rPr lang="fr-FR" dirty="0" smtClean="0"/>
              <a:t> </a:t>
            </a:r>
            <a:r>
              <a:rPr lang="fr-FR" dirty="0" err="1" smtClean="0"/>
              <a:t>theory</a:t>
            </a:r>
            <a:endParaRPr lang="fr-FR" dirty="0" smtClean="0"/>
          </a:p>
          <a:p>
            <a:r>
              <a:rPr lang="fr-FR" dirty="0" smtClean="0"/>
              <a:t>Le champ d’études le plus empiriquement fondé dans les Relations internationales</a:t>
            </a:r>
          </a:p>
          <a:p>
            <a:r>
              <a:rPr lang="fr-FR" dirty="0" smtClean="0"/>
              <a:t>La FPA est multifactoriel et </a:t>
            </a:r>
            <a:r>
              <a:rPr lang="fr-FR" dirty="0" err="1" smtClean="0"/>
              <a:t>multiniveau</a:t>
            </a:r>
            <a:endParaRPr lang="fr-FR" dirty="0" smtClean="0"/>
          </a:p>
          <a:p>
            <a:r>
              <a:rPr lang="fr-FR" dirty="0" smtClean="0"/>
              <a:t>De nouvelles méthodes d’enquête en rupture avec la FPA classique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r>
              <a:rPr lang="fr-FR" dirty="0" smtClean="0"/>
              <a:t>Construction du sens et effets de cadrage</a:t>
            </a:r>
          </a:p>
          <a:p>
            <a:r>
              <a:rPr lang="fr-FR" dirty="0" smtClean="0"/>
              <a:t>Les caractéristiques du leadership</a:t>
            </a:r>
          </a:p>
          <a:p>
            <a:r>
              <a:rPr lang="fr-FR" dirty="0" smtClean="0"/>
              <a:t>Le rôle de la culture et des groupes sociétaux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L’origine des auteurs de FPA (1)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>
          <a:xfrm>
            <a:off x="395536" y="1412776"/>
            <a:ext cx="4248472" cy="762000"/>
          </a:xfrm>
        </p:spPr>
        <p:txBody>
          <a:bodyPr/>
          <a:lstStyle/>
          <a:p>
            <a:r>
              <a:rPr lang="fr-FR" dirty="0" smtClean="0"/>
              <a:t>Un objet d’études dominé par les Etats-Unis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3"/>
          </p:nvPr>
        </p:nvSpPr>
        <p:spPr>
          <a:xfrm>
            <a:off x="4932040" y="1447800"/>
            <a:ext cx="4032448" cy="762000"/>
          </a:xfrm>
        </p:spPr>
        <p:txBody>
          <a:bodyPr/>
          <a:lstStyle/>
          <a:p>
            <a:r>
              <a:rPr lang="fr-FR" dirty="0" smtClean="0"/>
              <a:t>Le rôle secondaire des alliés des Etats-Unis</a:t>
            </a:r>
          </a:p>
        </p:txBody>
      </p:sp>
      <p:graphicFrame>
        <p:nvGraphicFramePr>
          <p:cNvPr id="13" name="Espace réservé du contenu 12"/>
          <p:cNvGraphicFramePr>
            <a:graphicFrameLocks noGrp="1"/>
          </p:cNvGraphicFramePr>
          <p:nvPr>
            <p:ph sz="half" idx="2"/>
          </p:nvPr>
        </p:nvGraphicFramePr>
        <p:xfrm>
          <a:off x="0" y="2204864"/>
          <a:ext cx="3733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Espace réservé du contenu 17"/>
          <p:cNvGraphicFramePr>
            <a:graphicFrameLocks noGrp="1"/>
          </p:cNvGraphicFramePr>
          <p:nvPr>
            <p:ph sz="half" idx="4"/>
          </p:nvPr>
        </p:nvGraphicFramePr>
        <p:xfrm>
          <a:off x="3851920" y="2204864"/>
          <a:ext cx="529208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L’origine des auteurs de FPA (2)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000" dirty="0" smtClean="0"/>
              <a:t>Des universités américaines de second rang</a:t>
            </a:r>
            <a:endParaRPr lang="fr-FR" sz="2000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fr-FR" sz="2000" dirty="0" smtClean="0"/>
              <a:t>Des universités européennes peu présentes </a:t>
            </a:r>
            <a:endParaRPr lang="fr-FR" sz="2000" dirty="0"/>
          </a:p>
        </p:txBody>
      </p:sp>
      <p:graphicFrame>
        <p:nvGraphicFramePr>
          <p:cNvPr id="15" name="Espace réservé du contenu 14"/>
          <p:cNvGraphicFramePr>
            <a:graphicFrameLocks noGrp="1"/>
          </p:cNvGraphicFramePr>
          <p:nvPr>
            <p:ph sz="half" idx="4"/>
          </p:nvPr>
        </p:nvGraphicFramePr>
        <p:xfrm>
          <a:off x="4932040" y="2564904"/>
          <a:ext cx="3939480" cy="2351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0164"/>
                <a:gridCol w="1909316"/>
              </a:tblGrid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Universités européennes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Nombre d'auteurs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Aberystwyth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University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Bilkent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University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Uppsala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University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latin typeface="AdvBasBT-I"/>
                        </a:rPr>
                        <a:t>University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dvBasBT-I"/>
                        </a:rPr>
                        <a:t> of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latin typeface="AdvBasBT-I"/>
                        </a:rPr>
                        <a:t>Haifa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AdvBasBT-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University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of Plymouth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3" name="Espace réservé du contenu 12"/>
          <p:cNvGraphicFramePr>
            <a:graphicFrameLocks noGrp="1"/>
          </p:cNvGraphicFramePr>
          <p:nvPr>
            <p:ph sz="half" idx="2"/>
          </p:nvPr>
        </p:nvGraphicFramePr>
        <p:xfrm>
          <a:off x="539552" y="2540791"/>
          <a:ext cx="4032448" cy="273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3732"/>
                <a:gridCol w="1948716"/>
              </a:tblGrid>
              <a:tr h="48436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Universités américaines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Nombre d'auteurs</a:t>
                      </a:r>
                    </a:p>
                  </a:txBody>
                  <a:tcPr marL="9525" marR="9525" marT="9525" marB="0" anchor="ctr"/>
                </a:tc>
              </a:tr>
              <a:tr h="36126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Ohio State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University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42497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Pennsylvania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State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University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36126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Texas Tech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University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36126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University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of Alabama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36126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University of Missouri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36126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University of North Texas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La diversité apparente des objets étudiés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Des objets d’études diversifiés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fr-FR" dirty="0" smtClean="0"/>
              <a:t>Un certain classicisme dans l’étude de la PE</a:t>
            </a:r>
            <a:endParaRPr lang="fr-FR" dirty="0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sz="half" idx="2"/>
          </p:nvPr>
        </p:nvGraphicFramePr>
        <p:xfrm>
          <a:off x="-180528" y="1556792"/>
          <a:ext cx="489654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Espace réservé du contenu 6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r>
              <a:rPr lang="fr-FR" dirty="0" smtClean="0"/>
              <a:t>Explication des décisions de politique étrangère</a:t>
            </a:r>
          </a:p>
          <a:p>
            <a:r>
              <a:rPr lang="fr-FR" dirty="0" smtClean="0"/>
              <a:t>Caractérisation du comportement international récurrent d’un Etat</a:t>
            </a:r>
          </a:p>
          <a:p>
            <a:r>
              <a:rPr lang="fr-FR" dirty="0" smtClean="0"/>
              <a:t>Les acteurs de la politique étrangère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Perspectives théoriques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2"/>
          </p:nvPr>
        </p:nvSpPr>
        <p:spPr>
          <a:xfrm>
            <a:off x="5148064" y="1484784"/>
            <a:ext cx="3749040" cy="4572000"/>
          </a:xfrm>
        </p:spPr>
        <p:txBody>
          <a:bodyPr>
            <a:normAutofit/>
          </a:bodyPr>
          <a:lstStyle/>
          <a:p>
            <a:endParaRPr lang="fr-FR" sz="2000" dirty="0" smtClean="0"/>
          </a:p>
          <a:p>
            <a:r>
              <a:rPr lang="fr-FR" sz="2000" dirty="0" smtClean="0"/>
              <a:t>Classement APSA et une grande diversité des approches théoriques </a:t>
            </a:r>
          </a:p>
          <a:p>
            <a:r>
              <a:rPr lang="fr-FR" sz="2000" dirty="0" smtClean="0"/>
              <a:t>L’approche </a:t>
            </a:r>
            <a:r>
              <a:rPr lang="fr-FR" sz="2000" dirty="0" err="1" smtClean="0"/>
              <a:t>behavioraliste</a:t>
            </a:r>
            <a:r>
              <a:rPr lang="fr-FR" sz="2000" dirty="0" smtClean="0"/>
              <a:t> reste dominante avec apport plus récent du choix rationnel</a:t>
            </a:r>
          </a:p>
          <a:p>
            <a:r>
              <a:rPr lang="fr-FR" sz="2000" dirty="0" smtClean="0"/>
              <a:t>Une forte présence des approches constructivistes qui renouvelle les travaux de FPA</a:t>
            </a:r>
          </a:p>
          <a:p>
            <a:r>
              <a:rPr lang="fr-FR" sz="2000" dirty="0" smtClean="0"/>
              <a:t>Une attention aux acteurs internes qui s’inscrit dans diverses perspectives théoriques</a:t>
            </a:r>
            <a:endParaRPr lang="fr-FR" sz="2000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10" name="Graphique 9"/>
          <p:cNvGraphicFramePr/>
          <p:nvPr/>
        </p:nvGraphicFramePr>
        <p:xfrm>
          <a:off x="-252536" y="1772816"/>
          <a:ext cx="5779114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Niveaux d’analyse et </a:t>
            </a:r>
            <a:br>
              <a:rPr lang="fr-FR" dirty="0" smtClean="0"/>
            </a:br>
            <a:r>
              <a:rPr lang="fr-FR" dirty="0" smtClean="0"/>
              <a:t>terrains d’enquête 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Niveau d’analyse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Terrain d’enquête</a:t>
            </a:r>
          </a:p>
        </p:txBody>
      </p:sp>
      <p:graphicFrame>
        <p:nvGraphicFramePr>
          <p:cNvPr id="7" name="Espace réservé du contenu 10"/>
          <p:cNvGraphicFramePr>
            <a:graphicFrameLocks noGrp="1"/>
          </p:cNvGraphicFramePr>
          <p:nvPr>
            <p:ph sz="half" idx="2"/>
          </p:nvPr>
        </p:nvGraphicFramePr>
        <p:xfrm>
          <a:off x="827584" y="2276872"/>
          <a:ext cx="3733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Espace réservé du contenu 10"/>
          <p:cNvGraphicFramePr>
            <a:graphicFrameLocks noGrp="1"/>
          </p:cNvGraphicFramePr>
          <p:nvPr>
            <p:ph sz="half" idx="4"/>
          </p:nvPr>
        </p:nvGraphicFramePr>
        <p:xfrm>
          <a:off x="4953000" y="2247900"/>
          <a:ext cx="4191000" cy="4421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phique 8"/>
          <p:cNvGraphicFramePr/>
          <p:nvPr/>
        </p:nvGraphicFramePr>
        <p:xfrm>
          <a:off x="-180528" y="2636912"/>
          <a:ext cx="511256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Méthodes et données mobilisées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Méthodes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fr-FR" dirty="0" smtClean="0"/>
              <a:t>Données</a:t>
            </a:r>
            <a:endParaRPr lang="fr-FR" dirty="0"/>
          </a:p>
        </p:txBody>
      </p:sp>
      <p:graphicFrame>
        <p:nvGraphicFramePr>
          <p:cNvPr id="9" name="Espace réservé du contenu 8"/>
          <p:cNvGraphicFramePr>
            <a:graphicFrameLocks noGrp="1"/>
          </p:cNvGraphicFramePr>
          <p:nvPr>
            <p:ph sz="half" idx="2"/>
          </p:nvPr>
        </p:nvGraphicFramePr>
        <p:xfrm>
          <a:off x="-252536" y="1772816"/>
          <a:ext cx="5044752" cy="4865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Espace réservé du contenu 9"/>
          <p:cNvGraphicFramePr>
            <a:graphicFrameLocks noGrp="1"/>
          </p:cNvGraphicFramePr>
          <p:nvPr>
            <p:ph sz="half" idx="4"/>
          </p:nvPr>
        </p:nvGraphicFramePr>
        <p:xfrm>
          <a:off x="3995936" y="1673424"/>
          <a:ext cx="514806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1402</TotalTime>
  <Words>347</Words>
  <Application>Microsoft Macintosh PowerPoint</Application>
  <PresentationFormat>Presentazione su schermo (4:3)</PresentationFormat>
  <Paragraphs>75</Paragraphs>
  <Slides>10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Capitaux</vt:lpstr>
      <vt:lpstr>L’étude de la politique étrangère</vt:lpstr>
      <vt:lpstr>Foreign Policy Analysis : une nouvelle revue de Relations internationales </vt:lpstr>
      <vt:lpstr>FPA : définir un nouvel agenda de recherche sur la politique étrangère</vt:lpstr>
      <vt:lpstr>L’origine des auteurs de FPA (1)</vt:lpstr>
      <vt:lpstr>L’origine des auteurs de FPA (2)</vt:lpstr>
      <vt:lpstr>La diversité apparente des objets étudiés</vt:lpstr>
      <vt:lpstr>Perspectives théoriques</vt:lpstr>
      <vt:lpstr>Niveaux d’analyse et  terrains d’enquête </vt:lpstr>
      <vt:lpstr>Méthodes et données mobilisées</vt:lpstr>
      <vt:lpstr>Conclusion</vt:lpstr>
    </vt:vector>
  </TitlesOfParts>
  <Company>ema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L’étude de la politique étrangère</dc:title>
  <dc:creator>riaux</dc:creator>
  <cp:lastModifiedBy>Bert W. Meijer</cp:lastModifiedBy>
  <cp:revision>125</cp:revision>
  <dcterms:created xsi:type="dcterms:W3CDTF">2013-09-19T15:03:56Z</dcterms:created>
  <dcterms:modified xsi:type="dcterms:W3CDTF">2013-10-08T17:10:06Z</dcterms:modified>
</cp:coreProperties>
</file>