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91" d="100"/>
          <a:sy n="91" d="100"/>
        </p:scale>
        <p:origin x="208" y="6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B6504E-58C2-FC42-9463-88DD5C66FB98}" type="datetimeFigureOut">
              <a:rPr lang="fr-FR" smtClean="0"/>
              <a:t>15/12/2021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F09707-5C96-9048-ABBC-CFB7D1138DED}" type="slidenum">
              <a:rPr lang="fr-FR" smtClean="0"/>
              <a:t>‹N°›</a:t>
            </a:fld>
            <a:endParaRPr lang="fr-FR"/>
          </a:p>
        </p:txBody>
      </p:sp>
    </p:spTree>
    <p:extLst>
      <p:ext uri="{BB962C8B-B14F-4D97-AF65-F5344CB8AC3E}">
        <p14:creationId xmlns:p14="http://schemas.microsoft.com/office/powerpoint/2010/main" val="23256873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431E152-942C-4094-B410-C23FEF02F48D}"/>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endParaRPr lang="en-US"/>
          </a:p>
        </p:txBody>
      </p:sp>
      <p:sp>
        <p:nvSpPr>
          <p:cNvPr id="3" name="Podtytuł 2">
            <a:extLst>
              <a:ext uri="{FF2B5EF4-FFF2-40B4-BE49-F238E27FC236}">
                <a16:creationId xmlns:a16="http://schemas.microsoft.com/office/drawing/2014/main" id="{08C2714B-0559-45A4-B36B-7FC37754ABB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a:p>
        </p:txBody>
      </p:sp>
      <p:sp>
        <p:nvSpPr>
          <p:cNvPr id="4" name="Symbol zastępczy daty 3">
            <a:extLst>
              <a:ext uri="{FF2B5EF4-FFF2-40B4-BE49-F238E27FC236}">
                <a16:creationId xmlns:a16="http://schemas.microsoft.com/office/drawing/2014/main" id="{84A00172-8B70-45CE-B065-CC2CEDDF838F}"/>
              </a:ext>
            </a:extLst>
          </p:cNvPr>
          <p:cNvSpPr>
            <a:spLocks noGrp="1"/>
          </p:cNvSpPr>
          <p:nvPr>
            <p:ph type="dt" sz="half" idx="10"/>
          </p:nvPr>
        </p:nvSpPr>
        <p:spPr/>
        <p:txBody>
          <a:bodyPr/>
          <a:lstStyle/>
          <a:p>
            <a:fld id="{130F7EFC-12F5-A34C-BC5B-C9024AF741CA}" type="datetime1">
              <a:rPr lang="fr-FR" smtClean="0"/>
              <a:t>15/12/2021</a:t>
            </a:fld>
            <a:endParaRPr lang="en-US"/>
          </a:p>
        </p:txBody>
      </p:sp>
      <p:sp>
        <p:nvSpPr>
          <p:cNvPr id="5" name="Symbol zastępczy stopki 4">
            <a:extLst>
              <a:ext uri="{FF2B5EF4-FFF2-40B4-BE49-F238E27FC236}">
                <a16:creationId xmlns:a16="http://schemas.microsoft.com/office/drawing/2014/main" id="{F27CC92A-3FCD-4D35-B3A1-14F2317ABA17}"/>
              </a:ext>
            </a:extLst>
          </p:cNvPr>
          <p:cNvSpPr>
            <a:spLocks noGrp="1"/>
          </p:cNvSpPr>
          <p:nvPr>
            <p:ph type="ftr" sz="quarter" idx="11"/>
          </p:nvPr>
        </p:nvSpPr>
        <p:spPr/>
        <p:txBody>
          <a:bodyPr/>
          <a:lstStyle/>
          <a:p>
            <a:r>
              <a:rPr lang="en-US"/>
              <a:t>Andrzej Leder PAN / CERI séminaire Psychanalyse et sciences sociales</a:t>
            </a:r>
          </a:p>
        </p:txBody>
      </p:sp>
      <p:sp>
        <p:nvSpPr>
          <p:cNvPr id="6" name="Symbol zastępczy numeru slajdu 5">
            <a:extLst>
              <a:ext uri="{FF2B5EF4-FFF2-40B4-BE49-F238E27FC236}">
                <a16:creationId xmlns:a16="http://schemas.microsoft.com/office/drawing/2014/main" id="{624A79B2-B5BA-4F19-8679-538F7135C7D7}"/>
              </a:ext>
            </a:extLst>
          </p:cNvPr>
          <p:cNvSpPr>
            <a:spLocks noGrp="1"/>
          </p:cNvSpPr>
          <p:nvPr>
            <p:ph type="sldNum" sz="quarter" idx="12"/>
          </p:nvPr>
        </p:nvSpPr>
        <p:spPr/>
        <p:txBody>
          <a:bodyPr/>
          <a:lstStyle/>
          <a:p>
            <a:fld id="{3FE4A8C5-1AD5-4C16-834B-ACD1434DE1B3}" type="slidenum">
              <a:rPr lang="en-US" smtClean="0"/>
              <a:t>‹N°›</a:t>
            </a:fld>
            <a:endParaRPr lang="en-US"/>
          </a:p>
        </p:txBody>
      </p:sp>
    </p:spTree>
    <p:extLst>
      <p:ext uri="{BB962C8B-B14F-4D97-AF65-F5344CB8AC3E}">
        <p14:creationId xmlns:p14="http://schemas.microsoft.com/office/powerpoint/2010/main" val="3570064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337DB90-1A35-4884-80A8-799A5A58860C}"/>
              </a:ext>
            </a:extLst>
          </p:cNvPr>
          <p:cNvSpPr>
            <a:spLocks noGrp="1"/>
          </p:cNvSpPr>
          <p:nvPr>
            <p:ph type="title"/>
          </p:nvPr>
        </p:nvSpPr>
        <p:spPr/>
        <p:txBody>
          <a:bodyPr/>
          <a:lstStyle/>
          <a:p>
            <a:r>
              <a:rPr lang="pl-PL"/>
              <a:t>Kliknij, aby edytować styl</a:t>
            </a:r>
            <a:endParaRPr lang="en-US"/>
          </a:p>
        </p:txBody>
      </p:sp>
      <p:sp>
        <p:nvSpPr>
          <p:cNvPr id="3" name="Symbol zastępczy tytułu pionowego 2">
            <a:extLst>
              <a:ext uri="{FF2B5EF4-FFF2-40B4-BE49-F238E27FC236}">
                <a16:creationId xmlns:a16="http://schemas.microsoft.com/office/drawing/2014/main" id="{9B2D7FDB-DC9F-487F-8F43-7235E2D80487}"/>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Symbol zastępczy daty 3">
            <a:extLst>
              <a:ext uri="{FF2B5EF4-FFF2-40B4-BE49-F238E27FC236}">
                <a16:creationId xmlns:a16="http://schemas.microsoft.com/office/drawing/2014/main" id="{64456406-7A6D-4287-A0DF-3597DDB31F2E}"/>
              </a:ext>
            </a:extLst>
          </p:cNvPr>
          <p:cNvSpPr>
            <a:spLocks noGrp="1"/>
          </p:cNvSpPr>
          <p:nvPr>
            <p:ph type="dt" sz="half" idx="10"/>
          </p:nvPr>
        </p:nvSpPr>
        <p:spPr/>
        <p:txBody>
          <a:bodyPr/>
          <a:lstStyle/>
          <a:p>
            <a:fld id="{A198E0EE-9AB7-3046-BE40-931F8D2FF9A3}" type="datetime1">
              <a:rPr lang="fr-FR" smtClean="0"/>
              <a:t>15/12/2021</a:t>
            </a:fld>
            <a:endParaRPr lang="en-US"/>
          </a:p>
        </p:txBody>
      </p:sp>
      <p:sp>
        <p:nvSpPr>
          <p:cNvPr id="5" name="Symbol zastępczy stopki 4">
            <a:extLst>
              <a:ext uri="{FF2B5EF4-FFF2-40B4-BE49-F238E27FC236}">
                <a16:creationId xmlns:a16="http://schemas.microsoft.com/office/drawing/2014/main" id="{2B42EB4F-863E-4387-B11D-AE7289BC0F12}"/>
              </a:ext>
            </a:extLst>
          </p:cNvPr>
          <p:cNvSpPr>
            <a:spLocks noGrp="1"/>
          </p:cNvSpPr>
          <p:nvPr>
            <p:ph type="ftr" sz="quarter" idx="11"/>
          </p:nvPr>
        </p:nvSpPr>
        <p:spPr/>
        <p:txBody>
          <a:bodyPr/>
          <a:lstStyle/>
          <a:p>
            <a:r>
              <a:rPr lang="en-US"/>
              <a:t>Andrzej Leder PAN / CERI séminaire Psychanalyse et sciences sociales</a:t>
            </a:r>
          </a:p>
        </p:txBody>
      </p:sp>
      <p:sp>
        <p:nvSpPr>
          <p:cNvPr id="6" name="Symbol zastępczy numeru slajdu 5">
            <a:extLst>
              <a:ext uri="{FF2B5EF4-FFF2-40B4-BE49-F238E27FC236}">
                <a16:creationId xmlns:a16="http://schemas.microsoft.com/office/drawing/2014/main" id="{6D53F524-CA27-452F-BC81-9F4E12D9CC95}"/>
              </a:ext>
            </a:extLst>
          </p:cNvPr>
          <p:cNvSpPr>
            <a:spLocks noGrp="1"/>
          </p:cNvSpPr>
          <p:nvPr>
            <p:ph type="sldNum" sz="quarter" idx="12"/>
          </p:nvPr>
        </p:nvSpPr>
        <p:spPr/>
        <p:txBody>
          <a:bodyPr/>
          <a:lstStyle/>
          <a:p>
            <a:fld id="{3FE4A8C5-1AD5-4C16-834B-ACD1434DE1B3}" type="slidenum">
              <a:rPr lang="en-US" smtClean="0"/>
              <a:t>‹N°›</a:t>
            </a:fld>
            <a:endParaRPr lang="en-US"/>
          </a:p>
        </p:txBody>
      </p:sp>
    </p:spTree>
    <p:extLst>
      <p:ext uri="{BB962C8B-B14F-4D97-AF65-F5344CB8AC3E}">
        <p14:creationId xmlns:p14="http://schemas.microsoft.com/office/powerpoint/2010/main" val="34540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AB7C4975-21D6-4A11-8FD7-5575DD00C0A1}"/>
              </a:ext>
            </a:extLst>
          </p:cNvPr>
          <p:cNvSpPr>
            <a:spLocks noGrp="1"/>
          </p:cNvSpPr>
          <p:nvPr>
            <p:ph type="title" orient="vert"/>
          </p:nvPr>
        </p:nvSpPr>
        <p:spPr>
          <a:xfrm>
            <a:off x="8724900" y="365125"/>
            <a:ext cx="2628900" cy="5811838"/>
          </a:xfrm>
        </p:spPr>
        <p:txBody>
          <a:bodyPr vert="eaVert"/>
          <a:lstStyle/>
          <a:p>
            <a:r>
              <a:rPr lang="pl-PL"/>
              <a:t>Kliknij, aby edytować styl</a:t>
            </a:r>
            <a:endParaRPr lang="en-US"/>
          </a:p>
        </p:txBody>
      </p:sp>
      <p:sp>
        <p:nvSpPr>
          <p:cNvPr id="3" name="Symbol zastępczy tytułu pionowego 2">
            <a:extLst>
              <a:ext uri="{FF2B5EF4-FFF2-40B4-BE49-F238E27FC236}">
                <a16:creationId xmlns:a16="http://schemas.microsoft.com/office/drawing/2014/main" id="{14E792FC-8EB2-4788-A3E2-88AD98AB4E5F}"/>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Symbol zastępczy daty 3">
            <a:extLst>
              <a:ext uri="{FF2B5EF4-FFF2-40B4-BE49-F238E27FC236}">
                <a16:creationId xmlns:a16="http://schemas.microsoft.com/office/drawing/2014/main" id="{8C37C58B-BBE0-4C57-95D1-5215343D0FE5}"/>
              </a:ext>
            </a:extLst>
          </p:cNvPr>
          <p:cNvSpPr>
            <a:spLocks noGrp="1"/>
          </p:cNvSpPr>
          <p:nvPr>
            <p:ph type="dt" sz="half" idx="10"/>
          </p:nvPr>
        </p:nvSpPr>
        <p:spPr/>
        <p:txBody>
          <a:bodyPr/>
          <a:lstStyle/>
          <a:p>
            <a:fld id="{FFF4682C-8A90-4444-B670-C60841C9E79E}" type="datetime1">
              <a:rPr lang="fr-FR" smtClean="0"/>
              <a:t>15/12/2021</a:t>
            </a:fld>
            <a:endParaRPr lang="en-US"/>
          </a:p>
        </p:txBody>
      </p:sp>
      <p:sp>
        <p:nvSpPr>
          <p:cNvPr id="5" name="Symbol zastępczy stopki 4">
            <a:extLst>
              <a:ext uri="{FF2B5EF4-FFF2-40B4-BE49-F238E27FC236}">
                <a16:creationId xmlns:a16="http://schemas.microsoft.com/office/drawing/2014/main" id="{778FCF9A-8D1F-4A47-B91E-9FD930D0CF42}"/>
              </a:ext>
            </a:extLst>
          </p:cNvPr>
          <p:cNvSpPr>
            <a:spLocks noGrp="1"/>
          </p:cNvSpPr>
          <p:nvPr>
            <p:ph type="ftr" sz="quarter" idx="11"/>
          </p:nvPr>
        </p:nvSpPr>
        <p:spPr/>
        <p:txBody>
          <a:bodyPr/>
          <a:lstStyle/>
          <a:p>
            <a:r>
              <a:rPr lang="en-US"/>
              <a:t>Andrzej Leder PAN / CERI séminaire Psychanalyse et sciences sociales</a:t>
            </a:r>
          </a:p>
        </p:txBody>
      </p:sp>
      <p:sp>
        <p:nvSpPr>
          <p:cNvPr id="6" name="Symbol zastępczy numeru slajdu 5">
            <a:extLst>
              <a:ext uri="{FF2B5EF4-FFF2-40B4-BE49-F238E27FC236}">
                <a16:creationId xmlns:a16="http://schemas.microsoft.com/office/drawing/2014/main" id="{65A1C7CE-8EC1-4795-83A7-2FCC3BA880F8}"/>
              </a:ext>
            </a:extLst>
          </p:cNvPr>
          <p:cNvSpPr>
            <a:spLocks noGrp="1"/>
          </p:cNvSpPr>
          <p:nvPr>
            <p:ph type="sldNum" sz="quarter" idx="12"/>
          </p:nvPr>
        </p:nvSpPr>
        <p:spPr/>
        <p:txBody>
          <a:bodyPr/>
          <a:lstStyle/>
          <a:p>
            <a:fld id="{3FE4A8C5-1AD5-4C16-834B-ACD1434DE1B3}" type="slidenum">
              <a:rPr lang="en-US" smtClean="0"/>
              <a:t>‹N°›</a:t>
            </a:fld>
            <a:endParaRPr lang="en-US"/>
          </a:p>
        </p:txBody>
      </p:sp>
    </p:spTree>
    <p:extLst>
      <p:ext uri="{BB962C8B-B14F-4D97-AF65-F5344CB8AC3E}">
        <p14:creationId xmlns:p14="http://schemas.microsoft.com/office/powerpoint/2010/main" val="1267427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AEA1BE9-601F-4DB1-B7C9-F469B4BBBD89}"/>
              </a:ext>
            </a:extLst>
          </p:cNvPr>
          <p:cNvSpPr>
            <a:spLocks noGrp="1"/>
          </p:cNvSpPr>
          <p:nvPr>
            <p:ph type="title"/>
          </p:nvPr>
        </p:nvSpPr>
        <p:spPr/>
        <p:txBody>
          <a:bodyPr/>
          <a:lstStyle/>
          <a:p>
            <a:r>
              <a:rPr lang="pl-PL"/>
              <a:t>Kliknij, aby edytować styl</a:t>
            </a:r>
            <a:endParaRPr lang="en-US"/>
          </a:p>
        </p:txBody>
      </p:sp>
      <p:sp>
        <p:nvSpPr>
          <p:cNvPr id="3" name="Symbol zastępczy zawartości 2">
            <a:extLst>
              <a:ext uri="{FF2B5EF4-FFF2-40B4-BE49-F238E27FC236}">
                <a16:creationId xmlns:a16="http://schemas.microsoft.com/office/drawing/2014/main" id="{C394CBD4-1A4C-4254-B4CC-0CBD0402F1BF}"/>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Symbol zastępczy daty 3">
            <a:extLst>
              <a:ext uri="{FF2B5EF4-FFF2-40B4-BE49-F238E27FC236}">
                <a16:creationId xmlns:a16="http://schemas.microsoft.com/office/drawing/2014/main" id="{07255583-4A89-47AA-A1DF-6BA8F54B69A4}"/>
              </a:ext>
            </a:extLst>
          </p:cNvPr>
          <p:cNvSpPr>
            <a:spLocks noGrp="1"/>
          </p:cNvSpPr>
          <p:nvPr>
            <p:ph type="dt" sz="half" idx="10"/>
          </p:nvPr>
        </p:nvSpPr>
        <p:spPr/>
        <p:txBody>
          <a:bodyPr/>
          <a:lstStyle/>
          <a:p>
            <a:fld id="{BD1EC3F9-EFF6-8E48-8886-789080B9EB12}" type="datetime1">
              <a:rPr lang="fr-FR" smtClean="0"/>
              <a:t>15/12/2021</a:t>
            </a:fld>
            <a:endParaRPr lang="en-US"/>
          </a:p>
        </p:txBody>
      </p:sp>
      <p:sp>
        <p:nvSpPr>
          <p:cNvPr id="5" name="Symbol zastępczy stopki 4">
            <a:extLst>
              <a:ext uri="{FF2B5EF4-FFF2-40B4-BE49-F238E27FC236}">
                <a16:creationId xmlns:a16="http://schemas.microsoft.com/office/drawing/2014/main" id="{1CE84225-8785-49B0-A4C0-8E6E107243A9}"/>
              </a:ext>
            </a:extLst>
          </p:cNvPr>
          <p:cNvSpPr>
            <a:spLocks noGrp="1"/>
          </p:cNvSpPr>
          <p:nvPr>
            <p:ph type="ftr" sz="quarter" idx="11"/>
          </p:nvPr>
        </p:nvSpPr>
        <p:spPr/>
        <p:txBody>
          <a:bodyPr/>
          <a:lstStyle/>
          <a:p>
            <a:r>
              <a:rPr lang="en-US"/>
              <a:t>Andrzej Leder PAN / CERI séminaire Psychanalyse et sciences sociales</a:t>
            </a:r>
          </a:p>
        </p:txBody>
      </p:sp>
      <p:sp>
        <p:nvSpPr>
          <p:cNvPr id="6" name="Symbol zastępczy numeru slajdu 5">
            <a:extLst>
              <a:ext uri="{FF2B5EF4-FFF2-40B4-BE49-F238E27FC236}">
                <a16:creationId xmlns:a16="http://schemas.microsoft.com/office/drawing/2014/main" id="{D3759841-E392-4CA1-BA04-117D3F01AB31}"/>
              </a:ext>
            </a:extLst>
          </p:cNvPr>
          <p:cNvSpPr>
            <a:spLocks noGrp="1"/>
          </p:cNvSpPr>
          <p:nvPr>
            <p:ph type="sldNum" sz="quarter" idx="12"/>
          </p:nvPr>
        </p:nvSpPr>
        <p:spPr/>
        <p:txBody>
          <a:bodyPr/>
          <a:lstStyle/>
          <a:p>
            <a:fld id="{3FE4A8C5-1AD5-4C16-834B-ACD1434DE1B3}" type="slidenum">
              <a:rPr lang="en-US" smtClean="0"/>
              <a:t>‹N°›</a:t>
            </a:fld>
            <a:endParaRPr lang="en-US"/>
          </a:p>
        </p:txBody>
      </p:sp>
    </p:spTree>
    <p:extLst>
      <p:ext uri="{BB962C8B-B14F-4D97-AF65-F5344CB8AC3E}">
        <p14:creationId xmlns:p14="http://schemas.microsoft.com/office/powerpoint/2010/main" val="1733331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51BEF84-B6B7-4459-8C51-FFBEB8CD520E}"/>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endParaRPr lang="en-US"/>
          </a:p>
        </p:txBody>
      </p:sp>
      <p:sp>
        <p:nvSpPr>
          <p:cNvPr id="3" name="Symbol zastępczy tekstu 2">
            <a:extLst>
              <a:ext uri="{FF2B5EF4-FFF2-40B4-BE49-F238E27FC236}">
                <a16:creationId xmlns:a16="http://schemas.microsoft.com/office/drawing/2014/main" id="{0C97C733-27EB-4224-9153-F9D577807B6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48D9E422-F7D6-46BB-81F0-CE9142B66736}"/>
              </a:ext>
            </a:extLst>
          </p:cNvPr>
          <p:cNvSpPr>
            <a:spLocks noGrp="1"/>
          </p:cNvSpPr>
          <p:nvPr>
            <p:ph type="dt" sz="half" idx="10"/>
          </p:nvPr>
        </p:nvSpPr>
        <p:spPr/>
        <p:txBody>
          <a:bodyPr/>
          <a:lstStyle/>
          <a:p>
            <a:fld id="{649B605F-91BD-2143-8B90-9037D24D3C2E}" type="datetime1">
              <a:rPr lang="fr-FR" smtClean="0"/>
              <a:t>15/12/2021</a:t>
            </a:fld>
            <a:endParaRPr lang="en-US"/>
          </a:p>
        </p:txBody>
      </p:sp>
      <p:sp>
        <p:nvSpPr>
          <p:cNvPr id="5" name="Symbol zastępczy stopki 4">
            <a:extLst>
              <a:ext uri="{FF2B5EF4-FFF2-40B4-BE49-F238E27FC236}">
                <a16:creationId xmlns:a16="http://schemas.microsoft.com/office/drawing/2014/main" id="{54B49F65-AD41-4EA3-93D3-CEF97C20F66A}"/>
              </a:ext>
            </a:extLst>
          </p:cNvPr>
          <p:cNvSpPr>
            <a:spLocks noGrp="1"/>
          </p:cNvSpPr>
          <p:nvPr>
            <p:ph type="ftr" sz="quarter" idx="11"/>
          </p:nvPr>
        </p:nvSpPr>
        <p:spPr/>
        <p:txBody>
          <a:bodyPr/>
          <a:lstStyle/>
          <a:p>
            <a:r>
              <a:rPr lang="en-US"/>
              <a:t>Andrzej Leder PAN / CERI séminaire Psychanalyse et sciences sociales</a:t>
            </a:r>
          </a:p>
        </p:txBody>
      </p:sp>
      <p:sp>
        <p:nvSpPr>
          <p:cNvPr id="6" name="Symbol zastępczy numeru slajdu 5">
            <a:extLst>
              <a:ext uri="{FF2B5EF4-FFF2-40B4-BE49-F238E27FC236}">
                <a16:creationId xmlns:a16="http://schemas.microsoft.com/office/drawing/2014/main" id="{FCCADC17-36EF-464A-A007-84ADCF1A1D1A}"/>
              </a:ext>
            </a:extLst>
          </p:cNvPr>
          <p:cNvSpPr>
            <a:spLocks noGrp="1"/>
          </p:cNvSpPr>
          <p:nvPr>
            <p:ph type="sldNum" sz="quarter" idx="12"/>
          </p:nvPr>
        </p:nvSpPr>
        <p:spPr/>
        <p:txBody>
          <a:bodyPr/>
          <a:lstStyle/>
          <a:p>
            <a:fld id="{3FE4A8C5-1AD5-4C16-834B-ACD1434DE1B3}" type="slidenum">
              <a:rPr lang="en-US" smtClean="0"/>
              <a:t>‹N°›</a:t>
            </a:fld>
            <a:endParaRPr lang="en-US"/>
          </a:p>
        </p:txBody>
      </p:sp>
    </p:spTree>
    <p:extLst>
      <p:ext uri="{BB962C8B-B14F-4D97-AF65-F5344CB8AC3E}">
        <p14:creationId xmlns:p14="http://schemas.microsoft.com/office/powerpoint/2010/main" val="4099877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3995379-03EE-4039-8A2F-C95B6D959C57}"/>
              </a:ext>
            </a:extLst>
          </p:cNvPr>
          <p:cNvSpPr>
            <a:spLocks noGrp="1"/>
          </p:cNvSpPr>
          <p:nvPr>
            <p:ph type="title"/>
          </p:nvPr>
        </p:nvSpPr>
        <p:spPr/>
        <p:txBody>
          <a:bodyPr/>
          <a:lstStyle/>
          <a:p>
            <a:r>
              <a:rPr lang="pl-PL"/>
              <a:t>Kliknij, aby edytować styl</a:t>
            </a:r>
            <a:endParaRPr lang="en-US"/>
          </a:p>
        </p:txBody>
      </p:sp>
      <p:sp>
        <p:nvSpPr>
          <p:cNvPr id="3" name="Symbol zastępczy zawartości 2">
            <a:extLst>
              <a:ext uri="{FF2B5EF4-FFF2-40B4-BE49-F238E27FC236}">
                <a16:creationId xmlns:a16="http://schemas.microsoft.com/office/drawing/2014/main" id="{6EF17EB8-3CF9-438A-A7B4-8FF454D696D8}"/>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Symbol zastępczy zawartości 3">
            <a:extLst>
              <a:ext uri="{FF2B5EF4-FFF2-40B4-BE49-F238E27FC236}">
                <a16:creationId xmlns:a16="http://schemas.microsoft.com/office/drawing/2014/main" id="{8AE6284B-48DE-461C-A628-AE677098340B}"/>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5" name="Symbol zastępczy daty 4">
            <a:extLst>
              <a:ext uri="{FF2B5EF4-FFF2-40B4-BE49-F238E27FC236}">
                <a16:creationId xmlns:a16="http://schemas.microsoft.com/office/drawing/2014/main" id="{FFAEE2E8-CFCB-4912-99CA-A4AADC25B648}"/>
              </a:ext>
            </a:extLst>
          </p:cNvPr>
          <p:cNvSpPr>
            <a:spLocks noGrp="1"/>
          </p:cNvSpPr>
          <p:nvPr>
            <p:ph type="dt" sz="half" idx="10"/>
          </p:nvPr>
        </p:nvSpPr>
        <p:spPr/>
        <p:txBody>
          <a:bodyPr/>
          <a:lstStyle/>
          <a:p>
            <a:fld id="{222E8D40-A112-4B48-B292-001D25E491C7}" type="datetime1">
              <a:rPr lang="fr-FR" smtClean="0"/>
              <a:t>15/12/2021</a:t>
            </a:fld>
            <a:endParaRPr lang="en-US"/>
          </a:p>
        </p:txBody>
      </p:sp>
      <p:sp>
        <p:nvSpPr>
          <p:cNvPr id="6" name="Symbol zastępczy stopki 5">
            <a:extLst>
              <a:ext uri="{FF2B5EF4-FFF2-40B4-BE49-F238E27FC236}">
                <a16:creationId xmlns:a16="http://schemas.microsoft.com/office/drawing/2014/main" id="{9D5F717E-7C7A-4777-A886-92905185C673}"/>
              </a:ext>
            </a:extLst>
          </p:cNvPr>
          <p:cNvSpPr>
            <a:spLocks noGrp="1"/>
          </p:cNvSpPr>
          <p:nvPr>
            <p:ph type="ftr" sz="quarter" idx="11"/>
          </p:nvPr>
        </p:nvSpPr>
        <p:spPr/>
        <p:txBody>
          <a:bodyPr/>
          <a:lstStyle/>
          <a:p>
            <a:r>
              <a:rPr lang="en-US"/>
              <a:t>Andrzej Leder PAN / CERI séminaire Psychanalyse et sciences sociales</a:t>
            </a:r>
          </a:p>
        </p:txBody>
      </p:sp>
      <p:sp>
        <p:nvSpPr>
          <p:cNvPr id="7" name="Symbol zastępczy numeru slajdu 6">
            <a:extLst>
              <a:ext uri="{FF2B5EF4-FFF2-40B4-BE49-F238E27FC236}">
                <a16:creationId xmlns:a16="http://schemas.microsoft.com/office/drawing/2014/main" id="{C8CE8ABE-C90A-4EE2-AE14-4E1EBCD7CA30}"/>
              </a:ext>
            </a:extLst>
          </p:cNvPr>
          <p:cNvSpPr>
            <a:spLocks noGrp="1"/>
          </p:cNvSpPr>
          <p:nvPr>
            <p:ph type="sldNum" sz="quarter" idx="12"/>
          </p:nvPr>
        </p:nvSpPr>
        <p:spPr/>
        <p:txBody>
          <a:bodyPr/>
          <a:lstStyle/>
          <a:p>
            <a:fld id="{3FE4A8C5-1AD5-4C16-834B-ACD1434DE1B3}" type="slidenum">
              <a:rPr lang="en-US" smtClean="0"/>
              <a:t>‹N°›</a:t>
            </a:fld>
            <a:endParaRPr lang="en-US"/>
          </a:p>
        </p:txBody>
      </p:sp>
    </p:spTree>
    <p:extLst>
      <p:ext uri="{BB962C8B-B14F-4D97-AF65-F5344CB8AC3E}">
        <p14:creationId xmlns:p14="http://schemas.microsoft.com/office/powerpoint/2010/main" val="2598052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0C0AD6-A127-4B8D-90F9-AC4C4709ED38}"/>
              </a:ext>
            </a:extLst>
          </p:cNvPr>
          <p:cNvSpPr>
            <a:spLocks noGrp="1"/>
          </p:cNvSpPr>
          <p:nvPr>
            <p:ph type="title"/>
          </p:nvPr>
        </p:nvSpPr>
        <p:spPr>
          <a:xfrm>
            <a:off x="839788" y="365125"/>
            <a:ext cx="10515600" cy="1325563"/>
          </a:xfrm>
        </p:spPr>
        <p:txBody>
          <a:bodyPr/>
          <a:lstStyle/>
          <a:p>
            <a:r>
              <a:rPr lang="pl-PL"/>
              <a:t>Kliknij, aby edytować styl</a:t>
            </a:r>
            <a:endParaRPr lang="en-US"/>
          </a:p>
        </p:txBody>
      </p:sp>
      <p:sp>
        <p:nvSpPr>
          <p:cNvPr id="3" name="Symbol zastępczy tekstu 2">
            <a:extLst>
              <a:ext uri="{FF2B5EF4-FFF2-40B4-BE49-F238E27FC236}">
                <a16:creationId xmlns:a16="http://schemas.microsoft.com/office/drawing/2014/main" id="{4E4D6364-65BC-428E-A7D4-158FAABCEC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1F61C96F-03D2-42BF-A109-E83859F9DCB5}"/>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5" name="Symbol zastępczy tekstu 4">
            <a:extLst>
              <a:ext uri="{FF2B5EF4-FFF2-40B4-BE49-F238E27FC236}">
                <a16:creationId xmlns:a16="http://schemas.microsoft.com/office/drawing/2014/main" id="{40BA85A4-2B47-4970-BD3E-37A9A85D512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4B661C3F-EB6B-4487-A7E2-2A7533FD8421}"/>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7" name="Symbol zastępczy daty 6">
            <a:extLst>
              <a:ext uri="{FF2B5EF4-FFF2-40B4-BE49-F238E27FC236}">
                <a16:creationId xmlns:a16="http://schemas.microsoft.com/office/drawing/2014/main" id="{19815FD3-0E41-415B-B58C-168511F6809B}"/>
              </a:ext>
            </a:extLst>
          </p:cNvPr>
          <p:cNvSpPr>
            <a:spLocks noGrp="1"/>
          </p:cNvSpPr>
          <p:nvPr>
            <p:ph type="dt" sz="half" idx="10"/>
          </p:nvPr>
        </p:nvSpPr>
        <p:spPr/>
        <p:txBody>
          <a:bodyPr/>
          <a:lstStyle/>
          <a:p>
            <a:fld id="{2F84567B-2D90-FA4C-9926-CBAD76273DD4}" type="datetime1">
              <a:rPr lang="fr-FR" smtClean="0"/>
              <a:t>15/12/2021</a:t>
            </a:fld>
            <a:endParaRPr lang="en-US"/>
          </a:p>
        </p:txBody>
      </p:sp>
      <p:sp>
        <p:nvSpPr>
          <p:cNvPr id="8" name="Symbol zastępczy stopki 7">
            <a:extLst>
              <a:ext uri="{FF2B5EF4-FFF2-40B4-BE49-F238E27FC236}">
                <a16:creationId xmlns:a16="http://schemas.microsoft.com/office/drawing/2014/main" id="{7A6AAC71-EAF3-4BD5-830E-C2CCCE5ABA25}"/>
              </a:ext>
            </a:extLst>
          </p:cNvPr>
          <p:cNvSpPr>
            <a:spLocks noGrp="1"/>
          </p:cNvSpPr>
          <p:nvPr>
            <p:ph type="ftr" sz="quarter" idx="11"/>
          </p:nvPr>
        </p:nvSpPr>
        <p:spPr/>
        <p:txBody>
          <a:bodyPr/>
          <a:lstStyle/>
          <a:p>
            <a:r>
              <a:rPr lang="en-US"/>
              <a:t>Andrzej Leder PAN / CERI séminaire Psychanalyse et sciences sociales</a:t>
            </a:r>
          </a:p>
        </p:txBody>
      </p:sp>
      <p:sp>
        <p:nvSpPr>
          <p:cNvPr id="9" name="Symbol zastępczy numeru slajdu 8">
            <a:extLst>
              <a:ext uri="{FF2B5EF4-FFF2-40B4-BE49-F238E27FC236}">
                <a16:creationId xmlns:a16="http://schemas.microsoft.com/office/drawing/2014/main" id="{312A32E8-BE51-49F4-89CA-18ADB58A41C1}"/>
              </a:ext>
            </a:extLst>
          </p:cNvPr>
          <p:cNvSpPr>
            <a:spLocks noGrp="1"/>
          </p:cNvSpPr>
          <p:nvPr>
            <p:ph type="sldNum" sz="quarter" idx="12"/>
          </p:nvPr>
        </p:nvSpPr>
        <p:spPr/>
        <p:txBody>
          <a:bodyPr/>
          <a:lstStyle/>
          <a:p>
            <a:fld id="{3FE4A8C5-1AD5-4C16-834B-ACD1434DE1B3}" type="slidenum">
              <a:rPr lang="en-US" smtClean="0"/>
              <a:t>‹N°›</a:t>
            </a:fld>
            <a:endParaRPr lang="en-US"/>
          </a:p>
        </p:txBody>
      </p:sp>
    </p:spTree>
    <p:extLst>
      <p:ext uri="{BB962C8B-B14F-4D97-AF65-F5344CB8AC3E}">
        <p14:creationId xmlns:p14="http://schemas.microsoft.com/office/powerpoint/2010/main" val="2610452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B2D5F09-5AB7-4C4A-8E50-327C2A0A46CF}"/>
              </a:ext>
            </a:extLst>
          </p:cNvPr>
          <p:cNvSpPr>
            <a:spLocks noGrp="1"/>
          </p:cNvSpPr>
          <p:nvPr>
            <p:ph type="title"/>
          </p:nvPr>
        </p:nvSpPr>
        <p:spPr/>
        <p:txBody>
          <a:bodyPr/>
          <a:lstStyle/>
          <a:p>
            <a:r>
              <a:rPr lang="pl-PL"/>
              <a:t>Kliknij, aby edytować styl</a:t>
            </a:r>
            <a:endParaRPr lang="en-US"/>
          </a:p>
        </p:txBody>
      </p:sp>
      <p:sp>
        <p:nvSpPr>
          <p:cNvPr id="3" name="Symbol zastępczy daty 2">
            <a:extLst>
              <a:ext uri="{FF2B5EF4-FFF2-40B4-BE49-F238E27FC236}">
                <a16:creationId xmlns:a16="http://schemas.microsoft.com/office/drawing/2014/main" id="{B43009B4-F2EB-4C73-A630-A362DF417B62}"/>
              </a:ext>
            </a:extLst>
          </p:cNvPr>
          <p:cNvSpPr>
            <a:spLocks noGrp="1"/>
          </p:cNvSpPr>
          <p:nvPr>
            <p:ph type="dt" sz="half" idx="10"/>
          </p:nvPr>
        </p:nvSpPr>
        <p:spPr/>
        <p:txBody>
          <a:bodyPr/>
          <a:lstStyle/>
          <a:p>
            <a:fld id="{213FDA5B-0B8C-EF41-AF23-EA4F1F954233}" type="datetime1">
              <a:rPr lang="fr-FR" smtClean="0"/>
              <a:t>15/12/2021</a:t>
            </a:fld>
            <a:endParaRPr lang="en-US"/>
          </a:p>
        </p:txBody>
      </p:sp>
      <p:sp>
        <p:nvSpPr>
          <p:cNvPr id="4" name="Symbol zastępczy stopki 3">
            <a:extLst>
              <a:ext uri="{FF2B5EF4-FFF2-40B4-BE49-F238E27FC236}">
                <a16:creationId xmlns:a16="http://schemas.microsoft.com/office/drawing/2014/main" id="{F948DD1D-6D72-4974-9B78-A141BBEC37EC}"/>
              </a:ext>
            </a:extLst>
          </p:cNvPr>
          <p:cNvSpPr>
            <a:spLocks noGrp="1"/>
          </p:cNvSpPr>
          <p:nvPr>
            <p:ph type="ftr" sz="quarter" idx="11"/>
          </p:nvPr>
        </p:nvSpPr>
        <p:spPr/>
        <p:txBody>
          <a:bodyPr/>
          <a:lstStyle/>
          <a:p>
            <a:r>
              <a:rPr lang="en-US"/>
              <a:t>Andrzej Leder PAN / CERI séminaire Psychanalyse et sciences sociales</a:t>
            </a:r>
          </a:p>
        </p:txBody>
      </p:sp>
      <p:sp>
        <p:nvSpPr>
          <p:cNvPr id="5" name="Symbol zastępczy numeru slajdu 4">
            <a:extLst>
              <a:ext uri="{FF2B5EF4-FFF2-40B4-BE49-F238E27FC236}">
                <a16:creationId xmlns:a16="http://schemas.microsoft.com/office/drawing/2014/main" id="{2E6CEB8F-09C2-4322-A182-676A3CC71366}"/>
              </a:ext>
            </a:extLst>
          </p:cNvPr>
          <p:cNvSpPr>
            <a:spLocks noGrp="1"/>
          </p:cNvSpPr>
          <p:nvPr>
            <p:ph type="sldNum" sz="quarter" idx="12"/>
          </p:nvPr>
        </p:nvSpPr>
        <p:spPr/>
        <p:txBody>
          <a:bodyPr/>
          <a:lstStyle/>
          <a:p>
            <a:fld id="{3FE4A8C5-1AD5-4C16-834B-ACD1434DE1B3}" type="slidenum">
              <a:rPr lang="en-US" smtClean="0"/>
              <a:t>‹N°›</a:t>
            </a:fld>
            <a:endParaRPr lang="en-US"/>
          </a:p>
        </p:txBody>
      </p:sp>
    </p:spTree>
    <p:extLst>
      <p:ext uri="{BB962C8B-B14F-4D97-AF65-F5344CB8AC3E}">
        <p14:creationId xmlns:p14="http://schemas.microsoft.com/office/powerpoint/2010/main" val="893809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2F6F928E-4918-4B73-A908-A80AF3A86766}"/>
              </a:ext>
            </a:extLst>
          </p:cNvPr>
          <p:cNvSpPr>
            <a:spLocks noGrp="1"/>
          </p:cNvSpPr>
          <p:nvPr>
            <p:ph type="dt" sz="half" idx="10"/>
          </p:nvPr>
        </p:nvSpPr>
        <p:spPr/>
        <p:txBody>
          <a:bodyPr/>
          <a:lstStyle/>
          <a:p>
            <a:fld id="{D2CB29F3-B4B3-B243-B421-3CA27A721CB6}" type="datetime1">
              <a:rPr lang="fr-FR" smtClean="0"/>
              <a:t>15/12/2021</a:t>
            </a:fld>
            <a:endParaRPr lang="en-US"/>
          </a:p>
        </p:txBody>
      </p:sp>
      <p:sp>
        <p:nvSpPr>
          <p:cNvPr id="3" name="Symbol zastępczy stopki 2">
            <a:extLst>
              <a:ext uri="{FF2B5EF4-FFF2-40B4-BE49-F238E27FC236}">
                <a16:creationId xmlns:a16="http://schemas.microsoft.com/office/drawing/2014/main" id="{13BEC128-E1DE-404E-855B-4FF3B798D461}"/>
              </a:ext>
            </a:extLst>
          </p:cNvPr>
          <p:cNvSpPr>
            <a:spLocks noGrp="1"/>
          </p:cNvSpPr>
          <p:nvPr>
            <p:ph type="ftr" sz="quarter" idx="11"/>
          </p:nvPr>
        </p:nvSpPr>
        <p:spPr/>
        <p:txBody>
          <a:bodyPr/>
          <a:lstStyle/>
          <a:p>
            <a:r>
              <a:rPr lang="en-US"/>
              <a:t>Andrzej Leder PAN / CERI séminaire Psychanalyse et sciences sociales</a:t>
            </a:r>
          </a:p>
        </p:txBody>
      </p:sp>
      <p:sp>
        <p:nvSpPr>
          <p:cNvPr id="4" name="Symbol zastępczy numeru slajdu 3">
            <a:extLst>
              <a:ext uri="{FF2B5EF4-FFF2-40B4-BE49-F238E27FC236}">
                <a16:creationId xmlns:a16="http://schemas.microsoft.com/office/drawing/2014/main" id="{D53B7837-581B-44F7-8469-AB616F482443}"/>
              </a:ext>
            </a:extLst>
          </p:cNvPr>
          <p:cNvSpPr>
            <a:spLocks noGrp="1"/>
          </p:cNvSpPr>
          <p:nvPr>
            <p:ph type="sldNum" sz="quarter" idx="12"/>
          </p:nvPr>
        </p:nvSpPr>
        <p:spPr/>
        <p:txBody>
          <a:bodyPr/>
          <a:lstStyle/>
          <a:p>
            <a:fld id="{3FE4A8C5-1AD5-4C16-834B-ACD1434DE1B3}" type="slidenum">
              <a:rPr lang="en-US" smtClean="0"/>
              <a:t>‹N°›</a:t>
            </a:fld>
            <a:endParaRPr lang="en-US"/>
          </a:p>
        </p:txBody>
      </p:sp>
    </p:spTree>
    <p:extLst>
      <p:ext uri="{BB962C8B-B14F-4D97-AF65-F5344CB8AC3E}">
        <p14:creationId xmlns:p14="http://schemas.microsoft.com/office/powerpoint/2010/main" val="22831499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A58775-C05D-42C5-8E06-B98570602E23}"/>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US"/>
          </a:p>
        </p:txBody>
      </p:sp>
      <p:sp>
        <p:nvSpPr>
          <p:cNvPr id="3" name="Symbol zastępczy zawartości 2">
            <a:extLst>
              <a:ext uri="{FF2B5EF4-FFF2-40B4-BE49-F238E27FC236}">
                <a16:creationId xmlns:a16="http://schemas.microsoft.com/office/drawing/2014/main" id="{0CCFC727-65C5-4B46-A302-A62729EB139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Symbol zastępczy tekstu 3">
            <a:extLst>
              <a:ext uri="{FF2B5EF4-FFF2-40B4-BE49-F238E27FC236}">
                <a16:creationId xmlns:a16="http://schemas.microsoft.com/office/drawing/2014/main" id="{9D2FEFD7-62AB-4A29-927C-0ABEA34843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34F9DDC3-4801-45F9-BF34-E9303549D5CA}"/>
              </a:ext>
            </a:extLst>
          </p:cNvPr>
          <p:cNvSpPr>
            <a:spLocks noGrp="1"/>
          </p:cNvSpPr>
          <p:nvPr>
            <p:ph type="dt" sz="half" idx="10"/>
          </p:nvPr>
        </p:nvSpPr>
        <p:spPr/>
        <p:txBody>
          <a:bodyPr/>
          <a:lstStyle/>
          <a:p>
            <a:fld id="{4C4DB7BA-8FD5-AB44-A29C-3B619EC034E4}" type="datetime1">
              <a:rPr lang="fr-FR" smtClean="0"/>
              <a:t>15/12/2021</a:t>
            </a:fld>
            <a:endParaRPr lang="en-US"/>
          </a:p>
        </p:txBody>
      </p:sp>
      <p:sp>
        <p:nvSpPr>
          <p:cNvPr id="6" name="Symbol zastępczy stopki 5">
            <a:extLst>
              <a:ext uri="{FF2B5EF4-FFF2-40B4-BE49-F238E27FC236}">
                <a16:creationId xmlns:a16="http://schemas.microsoft.com/office/drawing/2014/main" id="{5FAA708F-2A06-45B5-83D7-05C3130D4D31}"/>
              </a:ext>
            </a:extLst>
          </p:cNvPr>
          <p:cNvSpPr>
            <a:spLocks noGrp="1"/>
          </p:cNvSpPr>
          <p:nvPr>
            <p:ph type="ftr" sz="quarter" idx="11"/>
          </p:nvPr>
        </p:nvSpPr>
        <p:spPr/>
        <p:txBody>
          <a:bodyPr/>
          <a:lstStyle/>
          <a:p>
            <a:r>
              <a:rPr lang="en-US"/>
              <a:t>Andrzej Leder PAN / CERI séminaire Psychanalyse et sciences sociales</a:t>
            </a:r>
          </a:p>
        </p:txBody>
      </p:sp>
      <p:sp>
        <p:nvSpPr>
          <p:cNvPr id="7" name="Symbol zastępczy numeru slajdu 6">
            <a:extLst>
              <a:ext uri="{FF2B5EF4-FFF2-40B4-BE49-F238E27FC236}">
                <a16:creationId xmlns:a16="http://schemas.microsoft.com/office/drawing/2014/main" id="{E08FCB4F-CB2B-4FA5-9D57-6A60CFA05E89}"/>
              </a:ext>
            </a:extLst>
          </p:cNvPr>
          <p:cNvSpPr>
            <a:spLocks noGrp="1"/>
          </p:cNvSpPr>
          <p:nvPr>
            <p:ph type="sldNum" sz="quarter" idx="12"/>
          </p:nvPr>
        </p:nvSpPr>
        <p:spPr/>
        <p:txBody>
          <a:bodyPr/>
          <a:lstStyle/>
          <a:p>
            <a:fld id="{3FE4A8C5-1AD5-4C16-834B-ACD1434DE1B3}" type="slidenum">
              <a:rPr lang="en-US" smtClean="0"/>
              <a:t>‹N°›</a:t>
            </a:fld>
            <a:endParaRPr lang="en-US"/>
          </a:p>
        </p:txBody>
      </p:sp>
    </p:spTree>
    <p:extLst>
      <p:ext uri="{BB962C8B-B14F-4D97-AF65-F5344CB8AC3E}">
        <p14:creationId xmlns:p14="http://schemas.microsoft.com/office/powerpoint/2010/main" val="1788414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FBF78DA-9478-45BD-85D8-3417368C306B}"/>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US"/>
          </a:p>
        </p:txBody>
      </p:sp>
      <p:sp>
        <p:nvSpPr>
          <p:cNvPr id="3" name="Symbol zastępczy obrazu 2">
            <a:extLst>
              <a:ext uri="{FF2B5EF4-FFF2-40B4-BE49-F238E27FC236}">
                <a16:creationId xmlns:a16="http://schemas.microsoft.com/office/drawing/2014/main" id="{DA8D00D7-D370-48DA-85D3-DA47F6215CD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ymbol zastępczy tekstu 3">
            <a:extLst>
              <a:ext uri="{FF2B5EF4-FFF2-40B4-BE49-F238E27FC236}">
                <a16:creationId xmlns:a16="http://schemas.microsoft.com/office/drawing/2014/main" id="{526CC4F4-67E6-45BC-94E4-FC52133F57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9A163C95-1479-4A4C-B003-E096818D4382}"/>
              </a:ext>
            </a:extLst>
          </p:cNvPr>
          <p:cNvSpPr>
            <a:spLocks noGrp="1"/>
          </p:cNvSpPr>
          <p:nvPr>
            <p:ph type="dt" sz="half" idx="10"/>
          </p:nvPr>
        </p:nvSpPr>
        <p:spPr/>
        <p:txBody>
          <a:bodyPr/>
          <a:lstStyle/>
          <a:p>
            <a:fld id="{AC9C8CBE-FF0C-094F-B16D-2E058609F472}" type="datetime1">
              <a:rPr lang="fr-FR" smtClean="0"/>
              <a:t>15/12/2021</a:t>
            </a:fld>
            <a:endParaRPr lang="en-US"/>
          </a:p>
        </p:txBody>
      </p:sp>
      <p:sp>
        <p:nvSpPr>
          <p:cNvPr id="6" name="Symbol zastępczy stopki 5">
            <a:extLst>
              <a:ext uri="{FF2B5EF4-FFF2-40B4-BE49-F238E27FC236}">
                <a16:creationId xmlns:a16="http://schemas.microsoft.com/office/drawing/2014/main" id="{A7FBD4BD-BA2D-4196-B05B-32FE0F9ADBDF}"/>
              </a:ext>
            </a:extLst>
          </p:cNvPr>
          <p:cNvSpPr>
            <a:spLocks noGrp="1"/>
          </p:cNvSpPr>
          <p:nvPr>
            <p:ph type="ftr" sz="quarter" idx="11"/>
          </p:nvPr>
        </p:nvSpPr>
        <p:spPr/>
        <p:txBody>
          <a:bodyPr/>
          <a:lstStyle/>
          <a:p>
            <a:r>
              <a:rPr lang="en-US"/>
              <a:t>Andrzej Leder PAN / CERI séminaire Psychanalyse et sciences sociales</a:t>
            </a:r>
          </a:p>
        </p:txBody>
      </p:sp>
      <p:sp>
        <p:nvSpPr>
          <p:cNvPr id="7" name="Symbol zastępczy numeru slajdu 6">
            <a:extLst>
              <a:ext uri="{FF2B5EF4-FFF2-40B4-BE49-F238E27FC236}">
                <a16:creationId xmlns:a16="http://schemas.microsoft.com/office/drawing/2014/main" id="{DE44B408-C393-4990-ABCE-CF12FB0EF2C1}"/>
              </a:ext>
            </a:extLst>
          </p:cNvPr>
          <p:cNvSpPr>
            <a:spLocks noGrp="1"/>
          </p:cNvSpPr>
          <p:nvPr>
            <p:ph type="sldNum" sz="quarter" idx="12"/>
          </p:nvPr>
        </p:nvSpPr>
        <p:spPr/>
        <p:txBody>
          <a:bodyPr/>
          <a:lstStyle/>
          <a:p>
            <a:fld id="{3FE4A8C5-1AD5-4C16-834B-ACD1434DE1B3}" type="slidenum">
              <a:rPr lang="en-US" smtClean="0"/>
              <a:t>‹N°›</a:t>
            </a:fld>
            <a:endParaRPr lang="en-US"/>
          </a:p>
        </p:txBody>
      </p:sp>
    </p:spTree>
    <p:extLst>
      <p:ext uri="{BB962C8B-B14F-4D97-AF65-F5344CB8AC3E}">
        <p14:creationId xmlns:p14="http://schemas.microsoft.com/office/powerpoint/2010/main" val="1189041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F479DA72-5CEF-4ADD-9BB3-250960F923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endParaRPr lang="en-US"/>
          </a:p>
        </p:txBody>
      </p:sp>
      <p:sp>
        <p:nvSpPr>
          <p:cNvPr id="3" name="Symbol zastępczy tekstu 2">
            <a:extLst>
              <a:ext uri="{FF2B5EF4-FFF2-40B4-BE49-F238E27FC236}">
                <a16:creationId xmlns:a16="http://schemas.microsoft.com/office/drawing/2014/main" id="{D954462A-EF9B-4E00-8678-72B8896910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Symbol zastępczy daty 3">
            <a:extLst>
              <a:ext uri="{FF2B5EF4-FFF2-40B4-BE49-F238E27FC236}">
                <a16:creationId xmlns:a16="http://schemas.microsoft.com/office/drawing/2014/main" id="{7F64E4FC-CC68-45BE-893B-CFBD206B801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CA6912-42E8-5745-AF9B-BAF618D40059}" type="datetime1">
              <a:rPr lang="fr-FR" smtClean="0"/>
              <a:t>15/12/2021</a:t>
            </a:fld>
            <a:endParaRPr lang="en-US"/>
          </a:p>
        </p:txBody>
      </p:sp>
      <p:sp>
        <p:nvSpPr>
          <p:cNvPr id="5" name="Symbol zastępczy stopki 4">
            <a:extLst>
              <a:ext uri="{FF2B5EF4-FFF2-40B4-BE49-F238E27FC236}">
                <a16:creationId xmlns:a16="http://schemas.microsoft.com/office/drawing/2014/main" id="{A5BAD657-D79D-4883-B7B6-4A148D0FA0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Andrzej Leder PAN / CERI séminaire Psychanalyse et sciences sociales</a:t>
            </a:r>
          </a:p>
        </p:txBody>
      </p:sp>
      <p:sp>
        <p:nvSpPr>
          <p:cNvPr id="6" name="Symbol zastępczy numeru slajdu 5">
            <a:extLst>
              <a:ext uri="{FF2B5EF4-FFF2-40B4-BE49-F238E27FC236}">
                <a16:creationId xmlns:a16="http://schemas.microsoft.com/office/drawing/2014/main" id="{A4FC644E-B4CB-4FFE-B20C-03ED66768E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E4A8C5-1AD5-4C16-834B-ACD1434DE1B3}" type="slidenum">
              <a:rPr lang="en-US" smtClean="0"/>
              <a:t>‹N°›</a:t>
            </a:fld>
            <a:endParaRPr lang="en-US"/>
          </a:p>
        </p:txBody>
      </p:sp>
    </p:spTree>
    <p:extLst>
      <p:ext uri="{BB962C8B-B14F-4D97-AF65-F5344CB8AC3E}">
        <p14:creationId xmlns:p14="http://schemas.microsoft.com/office/powerpoint/2010/main" val="1931257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DB02115-3D8C-4400-816C-9A886EEB1DCE}"/>
              </a:ext>
            </a:extLst>
          </p:cNvPr>
          <p:cNvSpPr>
            <a:spLocks noGrp="1"/>
          </p:cNvSpPr>
          <p:nvPr>
            <p:ph type="ctrTitle"/>
          </p:nvPr>
        </p:nvSpPr>
        <p:spPr>
          <a:xfrm>
            <a:off x="1524000" y="638786"/>
            <a:ext cx="9144000" cy="2387600"/>
          </a:xfrm>
        </p:spPr>
        <p:txBody>
          <a:bodyPr/>
          <a:lstStyle/>
          <a:p>
            <a:r>
              <a:rPr lang="en-US" dirty="0"/>
              <a:t>Questions sur le </a:t>
            </a:r>
            <a:r>
              <a:rPr lang="en-US" dirty="0" err="1"/>
              <a:t>déni</a:t>
            </a:r>
            <a:r>
              <a:rPr lang="en-US" dirty="0"/>
              <a:t>.</a:t>
            </a:r>
          </a:p>
        </p:txBody>
      </p:sp>
      <p:sp>
        <p:nvSpPr>
          <p:cNvPr id="3" name="Podtytuł 2">
            <a:extLst>
              <a:ext uri="{FF2B5EF4-FFF2-40B4-BE49-F238E27FC236}">
                <a16:creationId xmlns:a16="http://schemas.microsoft.com/office/drawing/2014/main" id="{B1D9B946-9659-410B-81DE-C69C1CF160F1}"/>
              </a:ext>
            </a:extLst>
          </p:cNvPr>
          <p:cNvSpPr>
            <a:spLocks noGrp="1"/>
          </p:cNvSpPr>
          <p:nvPr>
            <p:ph type="subTitle" idx="1"/>
          </p:nvPr>
        </p:nvSpPr>
        <p:spPr/>
        <p:txBody>
          <a:bodyPr/>
          <a:lstStyle/>
          <a:p>
            <a:r>
              <a:rPr lang="fr-FR" dirty="0"/>
              <a:t>Andrzej Leder</a:t>
            </a:r>
          </a:p>
          <a:p>
            <a:r>
              <a:rPr lang="fr-FR" dirty="0"/>
              <a:t>Institut de la Philosophie et Sociologie de la PAN</a:t>
            </a:r>
          </a:p>
          <a:p>
            <a:endParaRPr lang="en-US" dirty="0"/>
          </a:p>
        </p:txBody>
      </p:sp>
      <p:sp>
        <p:nvSpPr>
          <p:cNvPr id="4" name="Espace réservé du pied de page 3">
            <a:extLst>
              <a:ext uri="{FF2B5EF4-FFF2-40B4-BE49-F238E27FC236}">
                <a16:creationId xmlns:a16="http://schemas.microsoft.com/office/drawing/2014/main" id="{FAA7EEC9-1788-3246-830E-55411716E863}"/>
              </a:ext>
            </a:extLst>
          </p:cNvPr>
          <p:cNvSpPr>
            <a:spLocks noGrp="1"/>
          </p:cNvSpPr>
          <p:nvPr>
            <p:ph type="ftr" sz="quarter" idx="11"/>
          </p:nvPr>
        </p:nvSpPr>
        <p:spPr/>
        <p:txBody>
          <a:bodyPr/>
          <a:lstStyle/>
          <a:p>
            <a:r>
              <a:rPr lang="en-US"/>
              <a:t>Andrzej Leder PAN / CERI séminaire Psychanalyse et sciences sociales</a:t>
            </a:r>
          </a:p>
        </p:txBody>
      </p:sp>
      <p:sp>
        <p:nvSpPr>
          <p:cNvPr id="5" name="Espace réservé du numéro de diapositive 4">
            <a:extLst>
              <a:ext uri="{FF2B5EF4-FFF2-40B4-BE49-F238E27FC236}">
                <a16:creationId xmlns:a16="http://schemas.microsoft.com/office/drawing/2014/main" id="{3128ADA6-7A53-A54A-92F4-24CA86D76D51}"/>
              </a:ext>
            </a:extLst>
          </p:cNvPr>
          <p:cNvSpPr>
            <a:spLocks noGrp="1"/>
          </p:cNvSpPr>
          <p:nvPr>
            <p:ph type="sldNum" sz="quarter" idx="12"/>
          </p:nvPr>
        </p:nvSpPr>
        <p:spPr/>
        <p:txBody>
          <a:bodyPr/>
          <a:lstStyle/>
          <a:p>
            <a:fld id="{3FE4A8C5-1AD5-4C16-834B-ACD1434DE1B3}" type="slidenum">
              <a:rPr lang="en-US" smtClean="0"/>
              <a:t>1</a:t>
            </a:fld>
            <a:endParaRPr lang="en-US"/>
          </a:p>
        </p:txBody>
      </p:sp>
    </p:spTree>
    <p:extLst>
      <p:ext uri="{BB962C8B-B14F-4D97-AF65-F5344CB8AC3E}">
        <p14:creationId xmlns:p14="http://schemas.microsoft.com/office/powerpoint/2010/main" val="42595673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B5F73AF-5511-4E18-BEF3-F782A368176E}"/>
              </a:ext>
            </a:extLst>
          </p:cNvPr>
          <p:cNvSpPr>
            <a:spLocks noGrp="1"/>
          </p:cNvSpPr>
          <p:nvPr>
            <p:ph type="title"/>
          </p:nvPr>
        </p:nvSpPr>
        <p:spPr/>
        <p:txBody>
          <a:bodyPr/>
          <a:lstStyle/>
          <a:p>
            <a:r>
              <a:rPr lang="fr-FR" dirty="0"/>
              <a:t> </a:t>
            </a:r>
            <a:r>
              <a:rPr lang="pl-PL" dirty="0"/>
              <a:t>F</a:t>
            </a:r>
            <a:r>
              <a:rPr lang="fr-FR" dirty="0"/>
              <a:t>étichis</a:t>
            </a:r>
            <a:r>
              <a:rPr lang="pl-PL" dirty="0"/>
              <a:t>me </a:t>
            </a:r>
            <a:r>
              <a:rPr lang="pl-PL" dirty="0" err="1"/>
              <a:t>narratif</a:t>
            </a:r>
            <a:endParaRPr lang="en-US" dirty="0"/>
          </a:p>
        </p:txBody>
      </p:sp>
      <p:sp>
        <p:nvSpPr>
          <p:cNvPr id="3" name="Symbol zastępczy zawartości 2">
            <a:extLst>
              <a:ext uri="{FF2B5EF4-FFF2-40B4-BE49-F238E27FC236}">
                <a16:creationId xmlns:a16="http://schemas.microsoft.com/office/drawing/2014/main" id="{2F9D2A4B-9FB0-42F2-A611-796801BAD0F9}"/>
              </a:ext>
            </a:extLst>
          </p:cNvPr>
          <p:cNvSpPr>
            <a:spLocks noGrp="1"/>
          </p:cNvSpPr>
          <p:nvPr>
            <p:ph idx="1"/>
          </p:nvPr>
        </p:nvSpPr>
        <p:spPr/>
        <p:txBody>
          <a:bodyPr/>
          <a:lstStyle/>
          <a:p>
            <a:pPr>
              <a:lnSpc>
                <a:spcPct val="100000"/>
              </a:lnSpc>
              <a:spcBef>
                <a:spcPts val="0"/>
              </a:spcBef>
            </a:pPr>
            <a:r>
              <a:rPr lang="fr-FR" dirty="0"/>
              <a:t>Dans son texte fondamental </a:t>
            </a:r>
            <a:r>
              <a:rPr lang="fr-FR" i="1" dirty="0"/>
              <a:t>History Beyond the Pleasure Principle: Some Thoughts on the Representation of Trauma</a:t>
            </a:r>
            <a:r>
              <a:rPr lang="fr-FR" dirty="0"/>
              <a:t>, publié en 1992, Eric Santner offre une telle définition: </a:t>
            </a:r>
          </a:p>
          <a:p>
            <a:pPr>
              <a:lnSpc>
                <a:spcPct val="100000"/>
              </a:lnSpc>
              <a:spcBef>
                <a:spcPts val="0"/>
              </a:spcBef>
            </a:pPr>
            <a:endParaRPr lang="pl-PL" dirty="0"/>
          </a:p>
          <a:p>
            <a:pPr>
              <a:lnSpc>
                <a:spcPct val="100000"/>
              </a:lnSpc>
              <a:spcBef>
                <a:spcPts val="0"/>
              </a:spcBef>
            </a:pPr>
            <a:r>
              <a:rPr lang="fr-FR" dirty="0"/>
              <a:t>"Par l</a:t>
            </a:r>
            <a:r>
              <a:rPr lang="pl-PL" dirty="0"/>
              <a:t>e</a:t>
            </a:r>
            <a:r>
              <a:rPr lang="fr-FR" dirty="0"/>
              <a:t> fétichis</a:t>
            </a:r>
            <a:r>
              <a:rPr lang="pl-PL" dirty="0"/>
              <a:t>me </a:t>
            </a:r>
            <a:r>
              <a:rPr lang="pl-PL" dirty="0" err="1"/>
              <a:t>narratif</a:t>
            </a:r>
            <a:r>
              <a:rPr lang="fr-FR" dirty="0"/>
              <a:t> je comprends la construction et développement d'une narration consciemment ou inconsciemment destinée à effacer les traces du traumatisme ou perte</a:t>
            </a:r>
            <a:r>
              <a:rPr lang="pl-PL" dirty="0"/>
              <a:t>,</a:t>
            </a:r>
            <a:r>
              <a:rPr lang="fr-FR" dirty="0"/>
              <a:t> qui se sont trouvées à la source de cette même narration</a:t>
            </a:r>
            <a:r>
              <a:rPr lang="pl-PL" dirty="0"/>
              <a:t>,</a:t>
            </a:r>
            <a:r>
              <a:rPr lang="fr-FR" dirty="0"/>
              <a:t> à sa naissance" (Santner, 1992</a:t>
            </a:r>
            <a:r>
              <a:rPr lang="pl-PL" dirty="0"/>
              <a:t> </a:t>
            </a:r>
            <a:r>
              <a:rPr lang="fr-FR" dirty="0"/>
              <a:t>:</a:t>
            </a:r>
            <a:r>
              <a:rPr lang="pl-PL" dirty="0"/>
              <a:t> </a:t>
            </a:r>
            <a:r>
              <a:rPr lang="fr-FR" dirty="0"/>
              <a:t>147)</a:t>
            </a:r>
            <a:endParaRPr lang="en-US" dirty="0"/>
          </a:p>
        </p:txBody>
      </p:sp>
      <p:sp>
        <p:nvSpPr>
          <p:cNvPr id="4" name="Espace réservé du pied de page 3">
            <a:extLst>
              <a:ext uri="{FF2B5EF4-FFF2-40B4-BE49-F238E27FC236}">
                <a16:creationId xmlns:a16="http://schemas.microsoft.com/office/drawing/2014/main" id="{1D197F16-0DE8-3D45-B37F-A8CFA0BD64BA}"/>
              </a:ext>
            </a:extLst>
          </p:cNvPr>
          <p:cNvSpPr>
            <a:spLocks noGrp="1"/>
          </p:cNvSpPr>
          <p:nvPr>
            <p:ph type="ftr" sz="quarter" idx="11"/>
          </p:nvPr>
        </p:nvSpPr>
        <p:spPr/>
        <p:txBody>
          <a:bodyPr/>
          <a:lstStyle/>
          <a:p>
            <a:r>
              <a:rPr lang="en-US"/>
              <a:t>Andrzej Leder PAN / CERI séminaire Psychanalyse et sciences sociales</a:t>
            </a:r>
          </a:p>
        </p:txBody>
      </p:sp>
      <p:sp>
        <p:nvSpPr>
          <p:cNvPr id="5" name="Espace réservé du numéro de diapositive 4">
            <a:extLst>
              <a:ext uri="{FF2B5EF4-FFF2-40B4-BE49-F238E27FC236}">
                <a16:creationId xmlns:a16="http://schemas.microsoft.com/office/drawing/2014/main" id="{9EC6B081-D5F9-D346-A779-B1A6684D3391}"/>
              </a:ext>
            </a:extLst>
          </p:cNvPr>
          <p:cNvSpPr>
            <a:spLocks noGrp="1"/>
          </p:cNvSpPr>
          <p:nvPr>
            <p:ph type="sldNum" sz="quarter" idx="12"/>
          </p:nvPr>
        </p:nvSpPr>
        <p:spPr/>
        <p:txBody>
          <a:bodyPr/>
          <a:lstStyle/>
          <a:p>
            <a:fld id="{3FE4A8C5-1AD5-4C16-834B-ACD1434DE1B3}" type="slidenum">
              <a:rPr lang="en-US" smtClean="0"/>
              <a:t>10</a:t>
            </a:fld>
            <a:endParaRPr lang="en-US"/>
          </a:p>
        </p:txBody>
      </p:sp>
    </p:spTree>
    <p:extLst>
      <p:ext uri="{BB962C8B-B14F-4D97-AF65-F5344CB8AC3E}">
        <p14:creationId xmlns:p14="http://schemas.microsoft.com/office/powerpoint/2010/main" val="33159708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3280AD8-71B5-432B-A48B-D77648F8EE02}"/>
              </a:ext>
            </a:extLst>
          </p:cNvPr>
          <p:cNvSpPr>
            <a:spLocks noGrp="1"/>
          </p:cNvSpPr>
          <p:nvPr>
            <p:ph type="title"/>
          </p:nvPr>
        </p:nvSpPr>
        <p:spPr/>
        <p:txBody>
          <a:bodyPr/>
          <a:lstStyle/>
          <a:p>
            <a:r>
              <a:rPr lang="fr-FR" dirty="0"/>
              <a:t> </a:t>
            </a:r>
            <a:r>
              <a:rPr lang="pl-PL" dirty="0"/>
              <a:t>F</a:t>
            </a:r>
            <a:r>
              <a:rPr lang="fr-FR" dirty="0"/>
              <a:t>étichis</a:t>
            </a:r>
            <a:r>
              <a:rPr lang="pl-PL" dirty="0"/>
              <a:t>me </a:t>
            </a:r>
            <a:r>
              <a:rPr lang="pl-PL" dirty="0" err="1"/>
              <a:t>narratif</a:t>
            </a:r>
            <a:endParaRPr lang="en-US" dirty="0"/>
          </a:p>
        </p:txBody>
      </p:sp>
      <p:sp>
        <p:nvSpPr>
          <p:cNvPr id="3" name="Symbol zastępczy zawartości 2">
            <a:extLst>
              <a:ext uri="{FF2B5EF4-FFF2-40B4-BE49-F238E27FC236}">
                <a16:creationId xmlns:a16="http://schemas.microsoft.com/office/drawing/2014/main" id="{AF50BCC9-6DD1-49D2-9FC1-781F4F9EFF25}"/>
              </a:ext>
            </a:extLst>
          </p:cNvPr>
          <p:cNvSpPr>
            <a:spLocks noGrp="1"/>
          </p:cNvSpPr>
          <p:nvPr>
            <p:ph idx="1"/>
          </p:nvPr>
        </p:nvSpPr>
        <p:spPr/>
        <p:txBody>
          <a:bodyPr/>
          <a:lstStyle/>
          <a:p>
            <a:pPr>
              <a:lnSpc>
                <a:spcPct val="100000"/>
              </a:lnSpc>
              <a:spcBef>
                <a:spcPts val="0"/>
              </a:spcBef>
            </a:pPr>
            <a:r>
              <a:rPr lang="fr-FR" dirty="0"/>
              <a:t>L'enjeu ici, c'est la capacité de passer par un deuil après un événement traumatique:</a:t>
            </a:r>
          </a:p>
          <a:p>
            <a:pPr>
              <a:lnSpc>
                <a:spcPct val="100000"/>
              </a:lnSpc>
              <a:spcBef>
                <a:spcPts val="0"/>
              </a:spcBef>
            </a:pPr>
            <a:endParaRPr lang="pl-PL" dirty="0"/>
          </a:p>
          <a:p>
            <a:pPr>
              <a:lnSpc>
                <a:spcPct val="100000"/>
              </a:lnSpc>
              <a:spcBef>
                <a:spcPts val="0"/>
              </a:spcBef>
            </a:pPr>
            <a:r>
              <a:rPr lang="fr-FR" dirty="0"/>
              <a:t>"Tant le deuil que l</a:t>
            </a:r>
            <a:r>
              <a:rPr lang="pl-PL" dirty="0"/>
              <a:t>e f</a:t>
            </a:r>
            <a:r>
              <a:rPr lang="fr-FR" dirty="0"/>
              <a:t>étichis</a:t>
            </a:r>
            <a:r>
              <a:rPr lang="pl-PL" dirty="0"/>
              <a:t>me </a:t>
            </a:r>
            <a:r>
              <a:rPr lang="pl-PL" dirty="0" err="1"/>
              <a:t>narratif</a:t>
            </a:r>
            <a:r>
              <a:rPr lang="fr-FR" dirty="0"/>
              <a:t>, dans le sens que j'accorde a ces termes, sont des stratégies qui permettent aux groupes et aux individus de regagner leur vitalité et l'identité après un traumatisme. La différence cruciale entre ces deux modes de réparation est la volonté ou la capacité à inclure l'événement traumatique dans l'effort de reformuler et reconstituer l'identité."  (Santner, 1992 : 150) </a:t>
            </a:r>
            <a:endParaRPr lang="en-US" dirty="0"/>
          </a:p>
        </p:txBody>
      </p:sp>
      <p:sp>
        <p:nvSpPr>
          <p:cNvPr id="4" name="Espace réservé du pied de page 3">
            <a:extLst>
              <a:ext uri="{FF2B5EF4-FFF2-40B4-BE49-F238E27FC236}">
                <a16:creationId xmlns:a16="http://schemas.microsoft.com/office/drawing/2014/main" id="{279B71F7-2843-D345-A3EC-58FA1E46B9DC}"/>
              </a:ext>
            </a:extLst>
          </p:cNvPr>
          <p:cNvSpPr>
            <a:spLocks noGrp="1"/>
          </p:cNvSpPr>
          <p:nvPr>
            <p:ph type="ftr" sz="quarter" idx="11"/>
          </p:nvPr>
        </p:nvSpPr>
        <p:spPr/>
        <p:txBody>
          <a:bodyPr/>
          <a:lstStyle/>
          <a:p>
            <a:r>
              <a:rPr lang="en-US"/>
              <a:t>Andrzej Leder PAN / CERI séminaire Psychanalyse et sciences sociales</a:t>
            </a:r>
          </a:p>
        </p:txBody>
      </p:sp>
      <p:sp>
        <p:nvSpPr>
          <p:cNvPr id="5" name="Espace réservé du numéro de diapositive 4">
            <a:extLst>
              <a:ext uri="{FF2B5EF4-FFF2-40B4-BE49-F238E27FC236}">
                <a16:creationId xmlns:a16="http://schemas.microsoft.com/office/drawing/2014/main" id="{7A41B312-2B81-A34D-9E6E-E284B3ABFEEB}"/>
              </a:ext>
            </a:extLst>
          </p:cNvPr>
          <p:cNvSpPr>
            <a:spLocks noGrp="1"/>
          </p:cNvSpPr>
          <p:nvPr>
            <p:ph type="sldNum" sz="quarter" idx="12"/>
          </p:nvPr>
        </p:nvSpPr>
        <p:spPr/>
        <p:txBody>
          <a:bodyPr/>
          <a:lstStyle/>
          <a:p>
            <a:fld id="{3FE4A8C5-1AD5-4C16-834B-ACD1434DE1B3}" type="slidenum">
              <a:rPr lang="en-US" smtClean="0"/>
              <a:t>11</a:t>
            </a:fld>
            <a:endParaRPr lang="en-US"/>
          </a:p>
        </p:txBody>
      </p:sp>
    </p:spTree>
    <p:extLst>
      <p:ext uri="{BB962C8B-B14F-4D97-AF65-F5344CB8AC3E}">
        <p14:creationId xmlns:p14="http://schemas.microsoft.com/office/powerpoint/2010/main" val="6459520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866AD7E-4370-4372-9D2B-819648C3AE1A}"/>
              </a:ext>
            </a:extLst>
          </p:cNvPr>
          <p:cNvSpPr>
            <a:spLocks noGrp="1"/>
          </p:cNvSpPr>
          <p:nvPr>
            <p:ph type="title"/>
          </p:nvPr>
        </p:nvSpPr>
        <p:spPr/>
        <p:txBody>
          <a:bodyPr/>
          <a:lstStyle/>
          <a:p>
            <a:r>
              <a:rPr lang="fr-FR" dirty="0"/>
              <a:t> </a:t>
            </a:r>
            <a:r>
              <a:rPr lang="pl-PL" dirty="0"/>
              <a:t>F</a:t>
            </a:r>
            <a:r>
              <a:rPr lang="fr-FR" dirty="0"/>
              <a:t>étichis</a:t>
            </a:r>
            <a:r>
              <a:rPr lang="pl-PL" dirty="0"/>
              <a:t>me </a:t>
            </a:r>
            <a:r>
              <a:rPr lang="pl-PL" dirty="0" err="1"/>
              <a:t>narratif</a:t>
            </a:r>
            <a:endParaRPr lang="en-US" dirty="0"/>
          </a:p>
        </p:txBody>
      </p:sp>
      <p:sp>
        <p:nvSpPr>
          <p:cNvPr id="3" name="Symbol zastępczy zawartości 2">
            <a:extLst>
              <a:ext uri="{FF2B5EF4-FFF2-40B4-BE49-F238E27FC236}">
                <a16:creationId xmlns:a16="http://schemas.microsoft.com/office/drawing/2014/main" id="{28697F32-DEF1-408D-877A-C70FC1D899B1}"/>
              </a:ext>
            </a:extLst>
          </p:cNvPr>
          <p:cNvSpPr>
            <a:spLocks noGrp="1"/>
          </p:cNvSpPr>
          <p:nvPr>
            <p:ph idx="1"/>
          </p:nvPr>
        </p:nvSpPr>
        <p:spPr/>
        <p:txBody>
          <a:bodyPr/>
          <a:lstStyle/>
          <a:p>
            <a:pPr>
              <a:lnSpc>
                <a:spcPct val="100000"/>
              </a:lnSpc>
              <a:spcBef>
                <a:spcPts val="0"/>
              </a:spcBef>
            </a:pPr>
            <a:r>
              <a:rPr lang="fr-FR" dirty="0"/>
              <a:t>Il est important de voir a quel point on peut voir le déni ou</a:t>
            </a:r>
            <a:r>
              <a:rPr lang="pl-PL" dirty="0"/>
              <a:t> </a:t>
            </a:r>
            <a:r>
              <a:rPr lang="fr-FR" dirty="0"/>
              <a:t>désaveu (Verleugnung) comme l'opposé du refoulement   (Verdrängung)</a:t>
            </a:r>
            <a:r>
              <a:rPr lang="pl-PL" dirty="0"/>
              <a:t>.</a:t>
            </a:r>
            <a:r>
              <a:rPr lang="fr-FR" dirty="0"/>
              <a:t> </a:t>
            </a:r>
            <a:endParaRPr lang="pl-PL" dirty="0"/>
          </a:p>
          <a:p>
            <a:pPr>
              <a:lnSpc>
                <a:spcPct val="100000"/>
              </a:lnSpc>
              <a:spcBef>
                <a:spcPts val="0"/>
              </a:spcBef>
            </a:pPr>
            <a:r>
              <a:rPr lang="fr-FR" dirty="0"/>
              <a:t>Dans le refoulement ce sont les faits, </a:t>
            </a:r>
            <a:r>
              <a:rPr lang="pl-PL" dirty="0"/>
              <a:t>et </a:t>
            </a:r>
            <a:r>
              <a:rPr lang="pl-PL" dirty="0" err="1"/>
              <a:t>surtout</a:t>
            </a:r>
            <a:r>
              <a:rPr lang="pl-PL" dirty="0"/>
              <a:t> </a:t>
            </a:r>
            <a:r>
              <a:rPr lang="fr-FR" dirty="0"/>
              <a:t>leur souvenir qui est caché, alors que la réponse affective qu'ils ont provoquée reste</a:t>
            </a:r>
            <a:r>
              <a:rPr lang="pl-PL" dirty="0"/>
              <a:t>,</a:t>
            </a:r>
            <a:r>
              <a:rPr lang="fr-FR" dirty="0"/>
              <a:t> comme un témoignage</a:t>
            </a:r>
            <a:r>
              <a:rPr lang="pl-PL" dirty="0"/>
              <a:t> </a:t>
            </a:r>
            <a:r>
              <a:rPr lang="pl-PL" dirty="0" err="1"/>
              <a:t>nébuleux</a:t>
            </a:r>
            <a:r>
              <a:rPr lang="pl-PL" dirty="0"/>
              <a:t>,</a:t>
            </a:r>
            <a:r>
              <a:rPr lang="fr-FR" dirty="0"/>
              <a:t> dans la conscience. </a:t>
            </a:r>
            <a:endParaRPr lang="pl-PL" dirty="0"/>
          </a:p>
          <a:p>
            <a:pPr>
              <a:lnSpc>
                <a:spcPct val="100000"/>
              </a:lnSpc>
              <a:spcBef>
                <a:spcPts val="0"/>
              </a:spcBef>
            </a:pPr>
            <a:r>
              <a:rPr lang="fr-FR" dirty="0"/>
              <a:t>Le refoulement, caractéristique de la névrose, s'accompagne d'une loi répressive qui ne permet pas l'accès ni à l'événement traumatique ni à la jouissance. </a:t>
            </a:r>
            <a:endParaRPr lang="en-US" dirty="0"/>
          </a:p>
        </p:txBody>
      </p:sp>
      <p:sp>
        <p:nvSpPr>
          <p:cNvPr id="4" name="Espace réservé du pied de page 3">
            <a:extLst>
              <a:ext uri="{FF2B5EF4-FFF2-40B4-BE49-F238E27FC236}">
                <a16:creationId xmlns:a16="http://schemas.microsoft.com/office/drawing/2014/main" id="{80EA836B-4A27-344B-B01D-279E9DB3FCAD}"/>
              </a:ext>
            </a:extLst>
          </p:cNvPr>
          <p:cNvSpPr>
            <a:spLocks noGrp="1"/>
          </p:cNvSpPr>
          <p:nvPr>
            <p:ph type="ftr" sz="quarter" idx="11"/>
          </p:nvPr>
        </p:nvSpPr>
        <p:spPr/>
        <p:txBody>
          <a:bodyPr/>
          <a:lstStyle/>
          <a:p>
            <a:r>
              <a:rPr lang="en-US"/>
              <a:t>Andrzej Leder PAN / CERI séminaire Psychanalyse et sciences sociales</a:t>
            </a:r>
          </a:p>
        </p:txBody>
      </p:sp>
      <p:sp>
        <p:nvSpPr>
          <p:cNvPr id="5" name="Espace réservé du numéro de diapositive 4">
            <a:extLst>
              <a:ext uri="{FF2B5EF4-FFF2-40B4-BE49-F238E27FC236}">
                <a16:creationId xmlns:a16="http://schemas.microsoft.com/office/drawing/2014/main" id="{07F0275B-F7A4-F547-8948-BEF2A14AAB54}"/>
              </a:ext>
            </a:extLst>
          </p:cNvPr>
          <p:cNvSpPr>
            <a:spLocks noGrp="1"/>
          </p:cNvSpPr>
          <p:nvPr>
            <p:ph type="sldNum" sz="quarter" idx="12"/>
          </p:nvPr>
        </p:nvSpPr>
        <p:spPr/>
        <p:txBody>
          <a:bodyPr/>
          <a:lstStyle/>
          <a:p>
            <a:fld id="{3FE4A8C5-1AD5-4C16-834B-ACD1434DE1B3}" type="slidenum">
              <a:rPr lang="en-US" smtClean="0"/>
              <a:t>12</a:t>
            </a:fld>
            <a:endParaRPr lang="en-US"/>
          </a:p>
        </p:txBody>
      </p:sp>
    </p:spTree>
    <p:extLst>
      <p:ext uri="{BB962C8B-B14F-4D97-AF65-F5344CB8AC3E}">
        <p14:creationId xmlns:p14="http://schemas.microsoft.com/office/powerpoint/2010/main" val="25909444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B34B877-5E9A-4804-AC30-60332A1E5B60}"/>
              </a:ext>
            </a:extLst>
          </p:cNvPr>
          <p:cNvSpPr>
            <a:spLocks noGrp="1"/>
          </p:cNvSpPr>
          <p:nvPr>
            <p:ph type="title"/>
          </p:nvPr>
        </p:nvSpPr>
        <p:spPr/>
        <p:txBody>
          <a:bodyPr/>
          <a:lstStyle/>
          <a:p>
            <a:r>
              <a:rPr lang="fr-FR" dirty="0"/>
              <a:t> </a:t>
            </a:r>
            <a:r>
              <a:rPr lang="pl-PL" dirty="0"/>
              <a:t>F</a:t>
            </a:r>
            <a:r>
              <a:rPr lang="fr-FR" dirty="0"/>
              <a:t>étichis</a:t>
            </a:r>
            <a:r>
              <a:rPr lang="pl-PL" dirty="0"/>
              <a:t>me </a:t>
            </a:r>
            <a:r>
              <a:rPr lang="pl-PL" dirty="0" err="1"/>
              <a:t>narratif</a:t>
            </a:r>
            <a:endParaRPr lang="en-US" dirty="0"/>
          </a:p>
        </p:txBody>
      </p:sp>
      <p:sp>
        <p:nvSpPr>
          <p:cNvPr id="3" name="Symbol zastępczy zawartości 2">
            <a:extLst>
              <a:ext uri="{FF2B5EF4-FFF2-40B4-BE49-F238E27FC236}">
                <a16:creationId xmlns:a16="http://schemas.microsoft.com/office/drawing/2014/main" id="{CAA1FFBA-AD9B-4B5B-99EF-FE3BB28C5082}"/>
              </a:ext>
            </a:extLst>
          </p:cNvPr>
          <p:cNvSpPr>
            <a:spLocks noGrp="1"/>
          </p:cNvSpPr>
          <p:nvPr>
            <p:ph idx="1"/>
          </p:nvPr>
        </p:nvSpPr>
        <p:spPr/>
        <p:txBody>
          <a:bodyPr>
            <a:normAutofit/>
          </a:bodyPr>
          <a:lstStyle/>
          <a:p>
            <a:pPr>
              <a:lnSpc>
                <a:spcPct val="100000"/>
              </a:lnSpc>
              <a:spcBef>
                <a:spcPts val="0"/>
              </a:spcBef>
            </a:pPr>
            <a:r>
              <a:rPr lang="fr-FR" dirty="0">
                <a:effectLst/>
              </a:rPr>
              <a:t>Pourquoi nommer, avec Santner, les phénomènes liés au déni, comme ceux cités auparavant, de fétichisme narratif ? </a:t>
            </a:r>
          </a:p>
          <a:p>
            <a:pPr>
              <a:lnSpc>
                <a:spcPct val="100000"/>
              </a:lnSpc>
              <a:spcBef>
                <a:spcPts val="0"/>
              </a:spcBef>
            </a:pPr>
            <a:endParaRPr lang="pl-PL" dirty="0">
              <a:effectLst/>
            </a:endParaRPr>
          </a:p>
          <a:p>
            <a:pPr>
              <a:lnSpc>
                <a:spcPct val="100000"/>
              </a:lnSpc>
              <a:spcBef>
                <a:spcPts val="0"/>
              </a:spcBef>
            </a:pPr>
            <a:r>
              <a:rPr lang="fr-FR" dirty="0">
                <a:effectLst/>
              </a:rPr>
              <a:t>Nous n'avons pas à faire avec la simple rationalisation. Réactiver ces récits, c'est comme jouer avec un objet-fétiche. Brillent les yeux de celui qui parle et son pouls accélère. </a:t>
            </a:r>
          </a:p>
          <a:p>
            <a:pPr>
              <a:lnSpc>
                <a:spcPct val="100000"/>
              </a:lnSpc>
              <a:spcBef>
                <a:spcPts val="0"/>
              </a:spcBef>
            </a:pPr>
            <a:endParaRPr lang="pl-PL" dirty="0">
              <a:effectLst/>
            </a:endParaRPr>
          </a:p>
          <a:p>
            <a:pPr>
              <a:lnSpc>
                <a:spcPct val="100000"/>
              </a:lnSpc>
              <a:spcBef>
                <a:spcPts val="0"/>
              </a:spcBef>
            </a:pPr>
            <a:r>
              <a:rPr lang="fr-FR" dirty="0">
                <a:effectLst/>
              </a:rPr>
              <a:t>Il/elle est excité, il répète les mots et les phrases comme s'il avait caressé un objet matériel - des bas en soie ou une arme à feu. </a:t>
            </a:r>
            <a:endParaRPr lang="pl-PL" dirty="0">
              <a:effectLst/>
            </a:endParaRPr>
          </a:p>
        </p:txBody>
      </p:sp>
      <p:sp>
        <p:nvSpPr>
          <p:cNvPr id="4" name="Espace réservé du pied de page 3">
            <a:extLst>
              <a:ext uri="{FF2B5EF4-FFF2-40B4-BE49-F238E27FC236}">
                <a16:creationId xmlns:a16="http://schemas.microsoft.com/office/drawing/2014/main" id="{31A5E0C2-AE67-7946-9CD2-85A39B5A5684}"/>
              </a:ext>
            </a:extLst>
          </p:cNvPr>
          <p:cNvSpPr>
            <a:spLocks noGrp="1"/>
          </p:cNvSpPr>
          <p:nvPr>
            <p:ph type="ftr" sz="quarter" idx="11"/>
          </p:nvPr>
        </p:nvSpPr>
        <p:spPr/>
        <p:txBody>
          <a:bodyPr/>
          <a:lstStyle/>
          <a:p>
            <a:r>
              <a:rPr lang="en-US"/>
              <a:t>Andrzej Leder PAN / CERI séminaire Psychanalyse et sciences sociales</a:t>
            </a:r>
          </a:p>
        </p:txBody>
      </p:sp>
      <p:sp>
        <p:nvSpPr>
          <p:cNvPr id="5" name="Espace réservé du numéro de diapositive 4">
            <a:extLst>
              <a:ext uri="{FF2B5EF4-FFF2-40B4-BE49-F238E27FC236}">
                <a16:creationId xmlns:a16="http://schemas.microsoft.com/office/drawing/2014/main" id="{0EBFC190-0132-C040-A064-12AD24B048E2}"/>
              </a:ext>
            </a:extLst>
          </p:cNvPr>
          <p:cNvSpPr>
            <a:spLocks noGrp="1"/>
          </p:cNvSpPr>
          <p:nvPr>
            <p:ph type="sldNum" sz="quarter" idx="12"/>
          </p:nvPr>
        </p:nvSpPr>
        <p:spPr/>
        <p:txBody>
          <a:bodyPr/>
          <a:lstStyle/>
          <a:p>
            <a:fld id="{3FE4A8C5-1AD5-4C16-834B-ACD1434DE1B3}" type="slidenum">
              <a:rPr lang="en-US" smtClean="0"/>
              <a:t>13</a:t>
            </a:fld>
            <a:endParaRPr lang="en-US"/>
          </a:p>
        </p:txBody>
      </p:sp>
    </p:spTree>
    <p:extLst>
      <p:ext uri="{BB962C8B-B14F-4D97-AF65-F5344CB8AC3E}">
        <p14:creationId xmlns:p14="http://schemas.microsoft.com/office/powerpoint/2010/main" val="14374172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48CFC7A-679E-4AB1-8CE5-B4C241274A26}"/>
              </a:ext>
            </a:extLst>
          </p:cNvPr>
          <p:cNvSpPr>
            <a:spLocks noGrp="1"/>
          </p:cNvSpPr>
          <p:nvPr>
            <p:ph type="title"/>
          </p:nvPr>
        </p:nvSpPr>
        <p:spPr/>
        <p:txBody>
          <a:bodyPr/>
          <a:lstStyle/>
          <a:p>
            <a:r>
              <a:rPr lang="fr-FR" dirty="0"/>
              <a:t> </a:t>
            </a:r>
            <a:r>
              <a:rPr lang="pl-PL" dirty="0"/>
              <a:t>F</a:t>
            </a:r>
            <a:r>
              <a:rPr lang="fr-FR" dirty="0"/>
              <a:t>étichis</a:t>
            </a:r>
            <a:r>
              <a:rPr lang="pl-PL" dirty="0"/>
              <a:t>me </a:t>
            </a:r>
            <a:r>
              <a:rPr lang="pl-PL" dirty="0" err="1"/>
              <a:t>narratif</a:t>
            </a:r>
            <a:endParaRPr lang="en-US" dirty="0"/>
          </a:p>
        </p:txBody>
      </p:sp>
      <p:sp>
        <p:nvSpPr>
          <p:cNvPr id="3" name="Symbol zastępczy zawartości 2">
            <a:extLst>
              <a:ext uri="{FF2B5EF4-FFF2-40B4-BE49-F238E27FC236}">
                <a16:creationId xmlns:a16="http://schemas.microsoft.com/office/drawing/2014/main" id="{32E66133-7FB6-48F6-8BDD-BCBAD969EB64}"/>
              </a:ext>
            </a:extLst>
          </p:cNvPr>
          <p:cNvSpPr>
            <a:spLocks noGrp="1"/>
          </p:cNvSpPr>
          <p:nvPr>
            <p:ph idx="1"/>
          </p:nvPr>
        </p:nvSpPr>
        <p:spPr>
          <a:xfrm>
            <a:off x="838200" y="1825625"/>
            <a:ext cx="10515600" cy="4667250"/>
          </a:xfrm>
        </p:spPr>
        <p:txBody>
          <a:bodyPr>
            <a:normAutofit fontScale="85000" lnSpcReduction="20000"/>
          </a:bodyPr>
          <a:lstStyle/>
          <a:p>
            <a:pPr>
              <a:lnSpc>
                <a:spcPct val="120000"/>
              </a:lnSpc>
              <a:spcBef>
                <a:spcPts val="0"/>
              </a:spcBef>
            </a:pPr>
            <a:r>
              <a:rPr lang="fr-FR" dirty="0"/>
              <a:t>La narration fétichiste ne peut pas être analysée d'une façon critique ou falsifiée. </a:t>
            </a:r>
          </a:p>
          <a:p>
            <a:pPr>
              <a:lnSpc>
                <a:spcPct val="120000"/>
              </a:lnSpc>
              <a:spcBef>
                <a:spcPts val="0"/>
              </a:spcBef>
            </a:pPr>
            <a:endParaRPr lang="pl-PL" dirty="0"/>
          </a:p>
          <a:p>
            <a:pPr>
              <a:lnSpc>
                <a:spcPct val="120000"/>
              </a:lnSpc>
              <a:spcBef>
                <a:spcPts val="0"/>
              </a:spcBef>
            </a:pPr>
            <a:r>
              <a:rPr lang="fr-FR" dirty="0"/>
              <a:t>Qu'est-ce que, d'ailleurs, ça pourrait signifier "falsifier" le pouvoir fétichiste d'un objet matériel ? Un tel objet ne peut pas être compris, il peut être ressenti, éprouvé. </a:t>
            </a:r>
          </a:p>
          <a:p>
            <a:pPr>
              <a:lnSpc>
                <a:spcPct val="120000"/>
              </a:lnSpc>
              <a:spcBef>
                <a:spcPts val="0"/>
              </a:spcBef>
            </a:pPr>
            <a:endParaRPr lang="pl-PL" dirty="0"/>
          </a:p>
          <a:p>
            <a:pPr>
              <a:lnSpc>
                <a:spcPct val="120000"/>
              </a:lnSpc>
              <a:spcBef>
                <a:spcPts val="0"/>
              </a:spcBef>
            </a:pPr>
            <a:r>
              <a:rPr lang="fr-FR" dirty="0"/>
              <a:t>Comme nous ne pouvons pas "persuader" une personne pervertie de ne pas être excitée en présence de son fétiche, comme nous ne pouvons pas lui prouver que c'est un objet ordinaire, nous ne pouvons pas changer l'opinion d'un vrai antivaccin croyant. </a:t>
            </a:r>
          </a:p>
          <a:p>
            <a:pPr>
              <a:lnSpc>
                <a:spcPct val="120000"/>
              </a:lnSpc>
              <a:spcBef>
                <a:spcPts val="0"/>
              </a:spcBef>
            </a:pPr>
            <a:endParaRPr lang="pl-PL" dirty="0"/>
          </a:p>
          <a:p>
            <a:pPr>
              <a:lnSpc>
                <a:spcPct val="120000"/>
              </a:lnSpc>
              <a:spcBef>
                <a:spcPts val="0"/>
              </a:spcBef>
            </a:pPr>
            <a:r>
              <a:rPr lang="fr-FR" dirty="0"/>
              <a:t>Il y a trop de jouissance dans son récit.</a:t>
            </a:r>
          </a:p>
          <a:p>
            <a:endParaRPr lang="en-US" dirty="0"/>
          </a:p>
        </p:txBody>
      </p:sp>
      <p:sp>
        <p:nvSpPr>
          <p:cNvPr id="4" name="Espace réservé du pied de page 3">
            <a:extLst>
              <a:ext uri="{FF2B5EF4-FFF2-40B4-BE49-F238E27FC236}">
                <a16:creationId xmlns:a16="http://schemas.microsoft.com/office/drawing/2014/main" id="{141F595A-3954-B34A-AE8C-D9451EDE8926}"/>
              </a:ext>
            </a:extLst>
          </p:cNvPr>
          <p:cNvSpPr>
            <a:spLocks noGrp="1"/>
          </p:cNvSpPr>
          <p:nvPr>
            <p:ph type="ftr" sz="quarter" idx="11"/>
          </p:nvPr>
        </p:nvSpPr>
        <p:spPr/>
        <p:txBody>
          <a:bodyPr/>
          <a:lstStyle/>
          <a:p>
            <a:r>
              <a:rPr lang="en-US"/>
              <a:t>Andrzej Leder PAN / CERI séminaire Psychanalyse et sciences sociales</a:t>
            </a:r>
          </a:p>
        </p:txBody>
      </p:sp>
      <p:sp>
        <p:nvSpPr>
          <p:cNvPr id="5" name="Espace réservé du numéro de diapositive 4">
            <a:extLst>
              <a:ext uri="{FF2B5EF4-FFF2-40B4-BE49-F238E27FC236}">
                <a16:creationId xmlns:a16="http://schemas.microsoft.com/office/drawing/2014/main" id="{CBE96D25-5B84-154F-A7AB-B583AE2DF8C7}"/>
              </a:ext>
            </a:extLst>
          </p:cNvPr>
          <p:cNvSpPr>
            <a:spLocks noGrp="1"/>
          </p:cNvSpPr>
          <p:nvPr>
            <p:ph type="sldNum" sz="quarter" idx="12"/>
          </p:nvPr>
        </p:nvSpPr>
        <p:spPr/>
        <p:txBody>
          <a:bodyPr/>
          <a:lstStyle/>
          <a:p>
            <a:fld id="{3FE4A8C5-1AD5-4C16-834B-ACD1434DE1B3}" type="slidenum">
              <a:rPr lang="en-US" smtClean="0"/>
              <a:t>14</a:t>
            </a:fld>
            <a:endParaRPr lang="en-US"/>
          </a:p>
        </p:txBody>
      </p:sp>
    </p:spTree>
    <p:extLst>
      <p:ext uri="{BB962C8B-B14F-4D97-AF65-F5344CB8AC3E}">
        <p14:creationId xmlns:p14="http://schemas.microsoft.com/office/powerpoint/2010/main" val="24364807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D72E365-230C-4FE4-BC80-8D59A1CBCB1D}"/>
              </a:ext>
            </a:extLst>
          </p:cNvPr>
          <p:cNvSpPr>
            <a:spLocks noGrp="1"/>
          </p:cNvSpPr>
          <p:nvPr>
            <p:ph type="title"/>
          </p:nvPr>
        </p:nvSpPr>
        <p:spPr/>
        <p:txBody>
          <a:bodyPr/>
          <a:lstStyle/>
          <a:p>
            <a:r>
              <a:rPr lang="fr-FR" dirty="0"/>
              <a:t> </a:t>
            </a:r>
            <a:r>
              <a:rPr lang="pl-PL" dirty="0"/>
              <a:t>F</a:t>
            </a:r>
            <a:r>
              <a:rPr lang="fr-FR" dirty="0"/>
              <a:t>étichis</a:t>
            </a:r>
            <a:r>
              <a:rPr lang="pl-PL" dirty="0"/>
              <a:t>me </a:t>
            </a:r>
            <a:r>
              <a:rPr lang="pl-PL" dirty="0" err="1"/>
              <a:t>narratif</a:t>
            </a:r>
            <a:endParaRPr lang="en-US" dirty="0"/>
          </a:p>
        </p:txBody>
      </p:sp>
      <p:sp>
        <p:nvSpPr>
          <p:cNvPr id="3" name="Symbol zastępczy zawartości 2">
            <a:extLst>
              <a:ext uri="{FF2B5EF4-FFF2-40B4-BE49-F238E27FC236}">
                <a16:creationId xmlns:a16="http://schemas.microsoft.com/office/drawing/2014/main" id="{72248274-C8AD-4680-9FAA-2095E75CF0A9}"/>
              </a:ext>
            </a:extLst>
          </p:cNvPr>
          <p:cNvSpPr>
            <a:spLocks noGrp="1"/>
          </p:cNvSpPr>
          <p:nvPr>
            <p:ph idx="1"/>
          </p:nvPr>
        </p:nvSpPr>
        <p:spPr/>
        <p:txBody>
          <a:bodyPr>
            <a:normAutofit lnSpcReduction="10000"/>
          </a:bodyPr>
          <a:lstStyle/>
          <a:p>
            <a:pPr>
              <a:lnSpc>
                <a:spcPct val="100000"/>
              </a:lnSpc>
              <a:spcBef>
                <a:spcPts val="0"/>
              </a:spcBef>
            </a:pPr>
            <a:r>
              <a:rPr lang="fr-FR" sz="3200" dirty="0"/>
              <a:t>Je pense que le concept du fétichisme narratif de Santner est précis et perspicace dans sa façon d'appréhender les théories professées par ceux, qui dénient la COVID ainsi que les vaccins. </a:t>
            </a:r>
          </a:p>
          <a:p>
            <a:pPr>
              <a:lnSpc>
                <a:spcPct val="100000"/>
              </a:lnSpc>
              <a:spcBef>
                <a:spcPts val="0"/>
              </a:spcBef>
            </a:pPr>
            <a:endParaRPr lang="pl-PL" sz="3200" dirty="0"/>
          </a:p>
          <a:p>
            <a:pPr>
              <a:lnSpc>
                <a:spcPct val="100000"/>
              </a:lnSpc>
              <a:spcBef>
                <a:spcPts val="0"/>
              </a:spcBef>
            </a:pPr>
            <a:r>
              <a:rPr lang="fr-FR" sz="3200" dirty="0"/>
              <a:t>Néanmoins, cela reste une catastrophe de la raison.</a:t>
            </a:r>
          </a:p>
          <a:p>
            <a:pPr marL="0" indent="0">
              <a:lnSpc>
                <a:spcPct val="100000"/>
              </a:lnSpc>
              <a:spcBef>
                <a:spcPts val="0"/>
              </a:spcBef>
              <a:buNone/>
            </a:pPr>
            <a:r>
              <a:rPr lang="fr-FR" sz="3200" dirty="0"/>
              <a:t> </a:t>
            </a:r>
            <a:endParaRPr lang="pl-PL" sz="3200" dirty="0"/>
          </a:p>
          <a:p>
            <a:pPr>
              <a:lnSpc>
                <a:spcPct val="100000"/>
              </a:lnSpc>
              <a:spcBef>
                <a:spcPts val="0"/>
              </a:spcBef>
            </a:pPr>
            <a:r>
              <a:rPr lang="fr-FR" sz="3200" dirty="0"/>
              <a:t>La raison, autrement dit la capacité de penser, est désarmée face à un fétiche. </a:t>
            </a:r>
            <a:endParaRPr lang="en-US" sz="3200" dirty="0"/>
          </a:p>
        </p:txBody>
      </p:sp>
      <p:sp>
        <p:nvSpPr>
          <p:cNvPr id="4" name="Espace réservé du pied de page 3">
            <a:extLst>
              <a:ext uri="{FF2B5EF4-FFF2-40B4-BE49-F238E27FC236}">
                <a16:creationId xmlns:a16="http://schemas.microsoft.com/office/drawing/2014/main" id="{587E7E39-BC5F-CA4F-94AE-5939B563785C}"/>
              </a:ext>
            </a:extLst>
          </p:cNvPr>
          <p:cNvSpPr>
            <a:spLocks noGrp="1"/>
          </p:cNvSpPr>
          <p:nvPr>
            <p:ph type="ftr" sz="quarter" idx="11"/>
          </p:nvPr>
        </p:nvSpPr>
        <p:spPr/>
        <p:txBody>
          <a:bodyPr/>
          <a:lstStyle/>
          <a:p>
            <a:r>
              <a:rPr lang="en-US"/>
              <a:t>Andrzej Leder PAN / CERI séminaire Psychanalyse et sciences sociales</a:t>
            </a:r>
          </a:p>
        </p:txBody>
      </p:sp>
      <p:sp>
        <p:nvSpPr>
          <p:cNvPr id="5" name="Espace réservé du numéro de diapositive 4">
            <a:extLst>
              <a:ext uri="{FF2B5EF4-FFF2-40B4-BE49-F238E27FC236}">
                <a16:creationId xmlns:a16="http://schemas.microsoft.com/office/drawing/2014/main" id="{7FE53632-378F-8A43-AF25-81086D7F69ED}"/>
              </a:ext>
            </a:extLst>
          </p:cNvPr>
          <p:cNvSpPr>
            <a:spLocks noGrp="1"/>
          </p:cNvSpPr>
          <p:nvPr>
            <p:ph type="sldNum" sz="quarter" idx="12"/>
          </p:nvPr>
        </p:nvSpPr>
        <p:spPr/>
        <p:txBody>
          <a:bodyPr/>
          <a:lstStyle/>
          <a:p>
            <a:fld id="{3FE4A8C5-1AD5-4C16-834B-ACD1434DE1B3}" type="slidenum">
              <a:rPr lang="en-US" smtClean="0"/>
              <a:t>15</a:t>
            </a:fld>
            <a:endParaRPr lang="en-US"/>
          </a:p>
        </p:txBody>
      </p:sp>
    </p:spTree>
    <p:extLst>
      <p:ext uri="{BB962C8B-B14F-4D97-AF65-F5344CB8AC3E}">
        <p14:creationId xmlns:p14="http://schemas.microsoft.com/office/powerpoint/2010/main" val="22702294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EEC317E-53DA-478B-9165-F522BE2BAB38}"/>
              </a:ext>
            </a:extLst>
          </p:cNvPr>
          <p:cNvSpPr>
            <a:spLocks noGrp="1"/>
          </p:cNvSpPr>
          <p:nvPr>
            <p:ph type="title"/>
          </p:nvPr>
        </p:nvSpPr>
        <p:spPr/>
        <p:txBody>
          <a:bodyPr/>
          <a:lstStyle/>
          <a:p>
            <a:r>
              <a:rPr lang="pl-PL" dirty="0" err="1"/>
              <a:t>Névrose</a:t>
            </a:r>
            <a:r>
              <a:rPr lang="pl-PL" dirty="0"/>
              <a:t>, </a:t>
            </a:r>
            <a:r>
              <a:rPr lang="pl-PL" dirty="0" err="1"/>
              <a:t>narcissisme</a:t>
            </a:r>
            <a:r>
              <a:rPr lang="pl-PL" dirty="0"/>
              <a:t>, </a:t>
            </a:r>
            <a:r>
              <a:rPr lang="pl-PL" dirty="0" err="1"/>
              <a:t>perversion</a:t>
            </a:r>
            <a:r>
              <a:rPr lang="pl-PL" dirty="0"/>
              <a:t> </a:t>
            </a:r>
            <a:endParaRPr lang="en-US" dirty="0"/>
          </a:p>
        </p:txBody>
      </p:sp>
      <p:sp>
        <p:nvSpPr>
          <p:cNvPr id="3" name="Symbol zastępczy zawartości 2">
            <a:extLst>
              <a:ext uri="{FF2B5EF4-FFF2-40B4-BE49-F238E27FC236}">
                <a16:creationId xmlns:a16="http://schemas.microsoft.com/office/drawing/2014/main" id="{AF2B5966-698C-4DF1-A7F2-DBB2E08A9B44}"/>
              </a:ext>
            </a:extLst>
          </p:cNvPr>
          <p:cNvSpPr>
            <a:spLocks noGrp="1"/>
          </p:cNvSpPr>
          <p:nvPr>
            <p:ph idx="1"/>
          </p:nvPr>
        </p:nvSpPr>
        <p:spPr/>
        <p:txBody>
          <a:bodyPr>
            <a:normAutofit fontScale="92500" lnSpcReduction="20000"/>
          </a:bodyPr>
          <a:lstStyle/>
          <a:p>
            <a:pPr>
              <a:lnSpc>
                <a:spcPct val="110000"/>
              </a:lnSpc>
              <a:spcBef>
                <a:spcPts val="0"/>
              </a:spcBef>
            </a:pPr>
            <a:r>
              <a:rPr lang="fr-FR" dirty="0"/>
              <a:t>La psychanalyse a souvent soutenu, que le 19e siècle en Occident était l'époque de névroses hystérique et obsessionnelle, quand la première partie du 20ᵉ siècle avec les deux guerres était l'époque du traumatisme et la deuxième partie du siècle, celle où prédominait la personnalité narcissique. </a:t>
            </a:r>
            <a:endParaRPr lang="pl-PL" dirty="0"/>
          </a:p>
          <a:p>
            <a:pPr>
              <a:lnSpc>
                <a:spcPct val="110000"/>
              </a:lnSpc>
              <a:spcBef>
                <a:spcPts val="0"/>
              </a:spcBef>
            </a:pPr>
            <a:r>
              <a:rPr lang="fr-FR" dirty="0"/>
              <a:t>Néanmoins, le sens de cette observation nous pousse à poser cette question : si les modifications du caractère de notre culture peuvent être décrites par le type de personnalité prédominant, quel genre de personnalité pouvons-nous attendre aujourd'hui ? </a:t>
            </a:r>
            <a:endParaRPr lang="pl-PL" dirty="0"/>
          </a:p>
          <a:p>
            <a:pPr>
              <a:lnSpc>
                <a:spcPct val="110000"/>
              </a:lnSpc>
              <a:spcBef>
                <a:spcPts val="0"/>
              </a:spcBef>
            </a:pPr>
            <a:r>
              <a:rPr lang="fr-FR" dirty="0"/>
              <a:t>Qu'est-ce que la présence abondante du </a:t>
            </a:r>
            <a:r>
              <a:rPr lang="fr-FR" i="1" dirty="0"/>
              <a:t>déni</a:t>
            </a:r>
            <a:r>
              <a:rPr lang="fr-FR" dirty="0"/>
              <a:t>, comme  mécanisme de défense, nous dit-elle ? </a:t>
            </a:r>
            <a:endParaRPr lang="en-US" dirty="0"/>
          </a:p>
        </p:txBody>
      </p:sp>
      <p:sp>
        <p:nvSpPr>
          <p:cNvPr id="4" name="Espace réservé du pied de page 3">
            <a:extLst>
              <a:ext uri="{FF2B5EF4-FFF2-40B4-BE49-F238E27FC236}">
                <a16:creationId xmlns:a16="http://schemas.microsoft.com/office/drawing/2014/main" id="{C2B36B96-9821-C740-9EB4-7082D0E67B06}"/>
              </a:ext>
            </a:extLst>
          </p:cNvPr>
          <p:cNvSpPr>
            <a:spLocks noGrp="1"/>
          </p:cNvSpPr>
          <p:nvPr>
            <p:ph type="ftr" sz="quarter" idx="11"/>
          </p:nvPr>
        </p:nvSpPr>
        <p:spPr/>
        <p:txBody>
          <a:bodyPr/>
          <a:lstStyle/>
          <a:p>
            <a:r>
              <a:rPr lang="en-US"/>
              <a:t>Andrzej Leder PAN / CERI séminaire Psychanalyse et sciences sociales</a:t>
            </a:r>
          </a:p>
        </p:txBody>
      </p:sp>
      <p:sp>
        <p:nvSpPr>
          <p:cNvPr id="5" name="Espace réservé du numéro de diapositive 4">
            <a:extLst>
              <a:ext uri="{FF2B5EF4-FFF2-40B4-BE49-F238E27FC236}">
                <a16:creationId xmlns:a16="http://schemas.microsoft.com/office/drawing/2014/main" id="{F98A597E-E087-D844-AB10-27802D7CEB1B}"/>
              </a:ext>
            </a:extLst>
          </p:cNvPr>
          <p:cNvSpPr>
            <a:spLocks noGrp="1"/>
          </p:cNvSpPr>
          <p:nvPr>
            <p:ph type="sldNum" sz="quarter" idx="12"/>
          </p:nvPr>
        </p:nvSpPr>
        <p:spPr/>
        <p:txBody>
          <a:bodyPr/>
          <a:lstStyle/>
          <a:p>
            <a:fld id="{3FE4A8C5-1AD5-4C16-834B-ACD1434DE1B3}" type="slidenum">
              <a:rPr lang="en-US" smtClean="0"/>
              <a:t>16</a:t>
            </a:fld>
            <a:endParaRPr lang="en-US"/>
          </a:p>
        </p:txBody>
      </p:sp>
    </p:spTree>
    <p:extLst>
      <p:ext uri="{BB962C8B-B14F-4D97-AF65-F5344CB8AC3E}">
        <p14:creationId xmlns:p14="http://schemas.microsoft.com/office/powerpoint/2010/main" val="35686729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7FE2C61-1F06-4199-B933-0B04938379A1}"/>
              </a:ext>
            </a:extLst>
          </p:cNvPr>
          <p:cNvSpPr>
            <a:spLocks noGrp="1"/>
          </p:cNvSpPr>
          <p:nvPr>
            <p:ph type="title"/>
          </p:nvPr>
        </p:nvSpPr>
        <p:spPr/>
        <p:txBody>
          <a:bodyPr/>
          <a:lstStyle/>
          <a:p>
            <a:r>
              <a:rPr lang="pl-PL" dirty="0" err="1"/>
              <a:t>Névrose</a:t>
            </a:r>
            <a:r>
              <a:rPr lang="pl-PL" dirty="0"/>
              <a:t>, </a:t>
            </a:r>
            <a:r>
              <a:rPr lang="pl-PL" dirty="0" err="1"/>
              <a:t>narcissisme</a:t>
            </a:r>
            <a:r>
              <a:rPr lang="pl-PL" dirty="0"/>
              <a:t>, </a:t>
            </a:r>
            <a:r>
              <a:rPr lang="pl-PL" dirty="0" err="1"/>
              <a:t>perversion</a:t>
            </a:r>
            <a:r>
              <a:rPr lang="pl-PL" dirty="0"/>
              <a:t> </a:t>
            </a:r>
            <a:endParaRPr lang="en-US" dirty="0"/>
          </a:p>
        </p:txBody>
      </p:sp>
      <p:sp>
        <p:nvSpPr>
          <p:cNvPr id="3" name="Symbol zastępczy zawartości 2">
            <a:extLst>
              <a:ext uri="{FF2B5EF4-FFF2-40B4-BE49-F238E27FC236}">
                <a16:creationId xmlns:a16="http://schemas.microsoft.com/office/drawing/2014/main" id="{395B754C-3465-4E4A-A50D-8D469342841A}"/>
              </a:ext>
            </a:extLst>
          </p:cNvPr>
          <p:cNvSpPr>
            <a:spLocks noGrp="1"/>
          </p:cNvSpPr>
          <p:nvPr>
            <p:ph idx="1"/>
          </p:nvPr>
        </p:nvSpPr>
        <p:spPr/>
        <p:txBody>
          <a:bodyPr>
            <a:normAutofit fontScale="77500" lnSpcReduction="20000"/>
          </a:bodyPr>
          <a:lstStyle/>
          <a:p>
            <a:pPr>
              <a:lnSpc>
                <a:spcPct val="110000"/>
              </a:lnSpc>
              <a:spcBef>
                <a:spcPts val="0"/>
              </a:spcBef>
            </a:pPr>
            <a:r>
              <a:rPr lang="fr-FR" dirty="0"/>
              <a:t>Essayons de comprendre le sens réel d'une énonciation qui dit que l'hystérie ou l'obsession étaient d'une importance primaire à telle ou telle époque. </a:t>
            </a:r>
          </a:p>
          <a:p>
            <a:pPr>
              <a:lnSpc>
                <a:spcPct val="110000"/>
              </a:lnSpc>
              <a:spcBef>
                <a:spcPts val="0"/>
              </a:spcBef>
            </a:pPr>
            <a:endParaRPr lang="pl-PL" dirty="0"/>
          </a:p>
          <a:p>
            <a:pPr>
              <a:lnSpc>
                <a:spcPct val="110000"/>
              </a:lnSpc>
              <a:spcBef>
                <a:spcPts val="0"/>
              </a:spcBef>
            </a:pPr>
            <a:r>
              <a:rPr lang="fr-FR" dirty="0"/>
              <a:t>Hystérie et obsession sont des névroses de transfert, des réactions a une conscience, un sens interne, quelque chose comme un surmoi rigide et oppressif, lié avec la forte figure paternelle internalisée. </a:t>
            </a:r>
          </a:p>
          <a:p>
            <a:pPr>
              <a:lnSpc>
                <a:spcPct val="110000"/>
              </a:lnSpc>
              <a:spcBef>
                <a:spcPts val="0"/>
              </a:spcBef>
            </a:pPr>
            <a:endParaRPr lang="pl-PL" dirty="0"/>
          </a:p>
          <a:p>
            <a:pPr>
              <a:lnSpc>
                <a:spcPct val="110000"/>
              </a:lnSpc>
              <a:spcBef>
                <a:spcPts val="0"/>
              </a:spcBef>
            </a:pPr>
            <a:r>
              <a:rPr lang="fr-FR" dirty="0"/>
              <a:t>Un tel surmoi est typique pour les sociétés où les liens familiaux sont forts, et même écrasants. Une société où les rôles sociaux sont strictement définis, où l'autorité paternelle ne peut pas être mise en doute, où certains désirs, pensées et attitudes sont refoulées</a:t>
            </a:r>
            <a:r>
              <a:rPr lang="pl-PL" dirty="0"/>
              <a:t>, </a:t>
            </a:r>
            <a:r>
              <a:rPr lang="fr-FR" dirty="0"/>
              <a:t>où le refoulement devient le mécanisme de défense primaire. </a:t>
            </a:r>
          </a:p>
          <a:p>
            <a:pPr>
              <a:lnSpc>
                <a:spcPct val="110000"/>
              </a:lnSpc>
              <a:spcBef>
                <a:spcPts val="0"/>
              </a:spcBef>
            </a:pPr>
            <a:endParaRPr lang="pl-PL" dirty="0"/>
          </a:p>
          <a:p>
            <a:pPr>
              <a:lnSpc>
                <a:spcPct val="110000"/>
              </a:lnSpc>
              <a:spcBef>
                <a:spcPts val="0"/>
              </a:spcBef>
            </a:pPr>
            <a:r>
              <a:rPr lang="fr-FR" dirty="0"/>
              <a:t>Les sociétés bourgeoises du fin de siècle avaient ce caractère.</a:t>
            </a:r>
            <a:endParaRPr lang="en-US" dirty="0"/>
          </a:p>
        </p:txBody>
      </p:sp>
      <p:sp>
        <p:nvSpPr>
          <p:cNvPr id="4" name="Espace réservé du pied de page 3">
            <a:extLst>
              <a:ext uri="{FF2B5EF4-FFF2-40B4-BE49-F238E27FC236}">
                <a16:creationId xmlns:a16="http://schemas.microsoft.com/office/drawing/2014/main" id="{16A876C4-5373-D34C-BFC4-5A80427001D1}"/>
              </a:ext>
            </a:extLst>
          </p:cNvPr>
          <p:cNvSpPr>
            <a:spLocks noGrp="1"/>
          </p:cNvSpPr>
          <p:nvPr>
            <p:ph type="ftr" sz="quarter" idx="11"/>
          </p:nvPr>
        </p:nvSpPr>
        <p:spPr/>
        <p:txBody>
          <a:bodyPr/>
          <a:lstStyle/>
          <a:p>
            <a:r>
              <a:rPr lang="en-US"/>
              <a:t>Andrzej Leder PAN / CERI séminaire Psychanalyse et sciences sociales</a:t>
            </a:r>
          </a:p>
        </p:txBody>
      </p:sp>
      <p:sp>
        <p:nvSpPr>
          <p:cNvPr id="5" name="Espace réservé du numéro de diapositive 4">
            <a:extLst>
              <a:ext uri="{FF2B5EF4-FFF2-40B4-BE49-F238E27FC236}">
                <a16:creationId xmlns:a16="http://schemas.microsoft.com/office/drawing/2014/main" id="{49F6C81D-1676-9643-9322-08A69E01D5C7}"/>
              </a:ext>
            </a:extLst>
          </p:cNvPr>
          <p:cNvSpPr>
            <a:spLocks noGrp="1"/>
          </p:cNvSpPr>
          <p:nvPr>
            <p:ph type="sldNum" sz="quarter" idx="12"/>
          </p:nvPr>
        </p:nvSpPr>
        <p:spPr/>
        <p:txBody>
          <a:bodyPr/>
          <a:lstStyle/>
          <a:p>
            <a:fld id="{3FE4A8C5-1AD5-4C16-834B-ACD1434DE1B3}" type="slidenum">
              <a:rPr lang="en-US" smtClean="0"/>
              <a:t>17</a:t>
            </a:fld>
            <a:endParaRPr lang="en-US"/>
          </a:p>
        </p:txBody>
      </p:sp>
    </p:spTree>
    <p:extLst>
      <p:ext uri="{BB962C8B-B14F-4D97-AF65-F5344CB8AC3E}">
        <p14:creationId xmlns:p14="http://schemas.microsoft.com/office/powerpoint/2010/main" val="41120777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74FBDAC-94F8-4634-8BD4-D6827D4EDC20}"/>
              </a:ext>
            </a:extLst>
          </p:cNvPr>
          <p:cNvSpPr>
            <a:spLocks noGrp="1"/>
          </p:cNvSpPr>
          <p:nvPr>
            <p:ph type="title"/>
          </p:nvPr>
        </p:nvSpPr>
        <p:spPr/>
        <p:txBody>
          <a:bodyPr/>
          <a:lstStyle/>
          <a:p>
            <a:r>
              <a:rPr lang="pl-PL" dirty="0" err="1"/>
              <a:t>Névrose</a:t>
            </a:r>
            <a:r>
              <a:rPr lang="pl-PL" dirty="0"/>
              <a:t>, </a:t>
            </a:r>
            <a:r>
              <a:rPr lang="pl-PL" dirty="0" err="1"/>
              <a:t>narcissisme</a:t>
            </a:r>
            <a:r>
              <a:rPr lang="pl-PL" dirty="0"/>
              <a:t>, </a:t>
            </a:r>
            <a:r>
              <a:rPr lang="pl-PL" dirty="0" err="1"/>
              <a:t>perversion</a:t>
            </a:r>
            <a:r>
              <a:rPr lang="pl-PL" dirty="0"/>
              <a:t> </a:t>
            </a:r>
            <a:endParaRPr lang="en-US" dirty="0"/>
          </a:p>
        </p:txBody>
      </p:sp>
      <p:sp>
        <p:nvSpPr>
          <p:cNvPr id="3" name="Symbol zastępczy zawartości 2">
            <a:extLst>
              <a:ext uri="{FF2B5EF4-FFF2-40B4-BE49-F238E27FC236}">
                <a16:creationId xmlns:a16="http://schemas.microsoft.com/office/drawing/2014/main" id="{BBD3FA96-B5A5-4C10-964C-71D348344EAA}"/>
              </a:ext>
            </a:extLst>
          </p:cNvPr>
          <p:cNvSpPr>
            <a:spLocks noGrp="1"/>
          </p:cNvSpPr>
          <p:nvPr>
            <p:ph idx="1"/>
          </p:nvPr>
        </p:nvSpPr>
        <p:spPr/>
        <p:txBody>
          <a:bodyPr>
            <a:normAutofit fontScale="77500" lnSpcReduction="20000"/>
          </a:bodyPr>
          <a:lstStyle/>
          <a:p>
            <a:pPr>
              <a:lnSpc>
                <a:spcPct val="110000"/>
              </a:lnSpc>
              <a:spcBef>
                <a:spcPts val="0"/>
              </a:spcBef>
            </a:pPr>
            <a:r>
              <a:rPr lang="fr-FR" dirty="0"/>
              <a:t>Les événements traumatiques des premières décennies du 20e siècle ont détruit la légitimité et la confiance en l'imaginaire social hérité du 19e siècle. </a:t>
            </a:r>
          </a:p>
          <a:p>
            <a:pPr>
              <a:lnSpc>
                <a:spcPct val="110000"/>
              </a:lnSpc>
              <a:spcBef>
                <a:spcPts val="0"/>
              </a:spcBef>
            </a:pPr>
            <a:endParaRPr lang="pl-PL" dirty="0"/>
          </a:p>
          <a:p>
            <a:pPr>
              <a:lnSpc>
                <a:spcPct val="110000"/>
              </a:lnSpc>
              <a:spcBef>
                <a:spcPts val="0"/>
              </a:spcBef>
            </a:pPr>
            <a:r>
              <a:rPr lang="fr-FR" dirty="0"/>
              <a:t>Une des victimes les plus importantes a été le concept du progrès et l'axe temporel qui donnait à l'avenir sa force normative.</a:t>
            </a:r>
            <a:r>
              <a:rPr lang="pl-PL" dirty="0"/>
              <a:t> </a:t>
            </a:r>
            <a:r>
              <a:rPr lang="fr-FR" dirty="0"/>
              <a:t>L'autre victime- c'est la relation a l'Autre, condition du transfert. </a:t>
            </a:r>
          </a:p>
          <a:p>
            <a:pPr>
              <a:lnSpc>
                <a:spcPct val="110000"/>
              </a:lnSpc>
              <a:spcBef>
                <a:spcPts val="0"/>
              </a:spcBef>
            </a:pPr>
            <a:endParaRPr lang="pl-PL" dirty="0"/>
          </a:p>
          <a:p>
            <a:pPr>
              <a:lnSpc>
                <a:spcPct val="110000"/>
              </a:lnSpc>
              <a:spcBef>
                <a:spcPts val="0"/>
              </a:spcBef>
            </a:pPr>
            <a:r>
              <a:rPr lang="pl-PL" dirty="0"/>
              <a:t>Le </a:t>
            </a:r>
            <a:r>
              <a:rPr lang="fr-FR" dirty="0"/>
              <a:t>champ symbolique de la société </a:t>
            </a:r>
            <a:r>
              <a:rPr lang="pl-PL" dirty="0"/>
              <a:t>de la fin </a:t>
            </a:r>
            <a:r>
              <a:rPr lang="pl-PL" dirty="0" err="1"/>
              <a:t>du</a:t>
            </a:r>
            <a:r>
              <a:rPr lang="pl-PL" dirty="0"/>
              <a:t> 20e siècle</a:t>
            </a:r>
            <a:r>
              <a:rPr lang="fr-FR" dirty="0"/>
              <a:t> est donc conditionné par une désorganisation des axes permettants de l</a:t>
            </a:r>
            <a:r>
              <a:rPr lang="pl-PL" dirty="0"/>
              <a:t>e</a:t>
            </a:r>
            <a:r>
              <a:rPr lang="fr-FR" dirty="0"/>
              <a:t> structurer. </a:t>
            </a:r>
          </a:p>
          <a:p>
            <a:pPr>
              <a:lnSpc>
                <a:spcPct val="110000"/>
              </a:lnSpc>
              <a:spcBef>
                <a:spcPts val="0"/>
              </a:spcBef>
            </a:pPr>
            <a:endParaRPr lang="pl-PL" dirty="0"/>
          </a:p>
          <a:p>
            <a:pPr>
              <a:lnSpc>
                <a:spcPct val="110000"/>
              </a:lnSpc>
              <a:spcBef>
                <a:spcPts val="0"/>
              </a:spcBef>
            </a:pPr>
            <a:r>
              <a:rPr lang="fr-FR" dirty="0"/>
              <a:t>En conséquence de quoi seulement le moi, qui demeure le seul objet stable, est investi. C’est ce qui explique autant le tournant identitaire que le narcissisme spécifique aux sociétés </a:t>
            </a:r>
            <a:r>
              <a:rPr lang="pl-PL" dirty="0"/>
              <a:t>de </a:t>
            </a:r>
            <a:r>
              <a:rPr lang="pl-PL" dirty="0" err="1"/>
              <a:t>cette</a:t>
            </a:r>
            <a:r>
              <a:rPr lang="pl-PL" dirty="0"/>
              <a:t> </a:t>
            </a:r>
            <a:r>
              <a:rPr lang="pl-PL" dirty="0" err="1"/>
              <a:t>époque</a:t>
            </a:r>
            <a:r>
              <a:rPr lang="pl-PL" dirty="0"/>
              <a:t>,</a:t>
            </a:r>
            <a:r>
              <a:rPr lang="fr-FR" dirty="0"/>
              <a:t> si bien décrits par Christopher Lash</a:t>
            </a:r>
            <a:r>
              <a:rPr lang="pl-PL" dirty="0"/>
              <a:t> (</a:t>
            </a:r>
            <a:r>
              <a:rPr lang="pl-PL" dirty="0" err="1"/>
              <a:t>Lasch</a:t>
            </a:r>
            <a:r>
              <a:rPr lang="pl-PL" dirty="0"/>
              <a:t> 1979)</a:t>
            </a:r>
            <a:r>
              <a:rPr lang="fr-FR" dirty="0"/>
              <a:t>.</a:t>
            </a:r>
            <a:r>
              <a:rPr lang="pl-PL" dirty="0"/>
              <a:t> </a:t>
            </a:r>
            <a:endParaRPr lang="en-US" dirty="0"/>
          </a:p>
        </p:txBody>
      </p:sp>
      <p:sp>
        <p:nvSpPr>
          <p:cNvPr id="4" name="Espace réservé du pied de page 3">
            <a:extLst>
              <a:ext uri="{FF2B5EF4-FFF2-40B4-BE49-F238E27FC236}">
                <a16:creationId xmlns:a16="http://schemas.microsoft.com/office/drawing/2014/main" id="{D8500325-A15F-F545-A419-3A4BFB587CDA}"/>
              </a:ext>
            </a:extLst>
          </p:cNvPr>
          <p:cNvSpPr>
            <a:spLocks noGrp="1"/>
          </p:cNvSpPr>
          <p:nvPr>
            <p:ph type="ftr" sz="quarter" idx="11"/>
          </p:nvPr>
        </p:nvSpPr>
        <p:spPr/>
        <p:txBody>
          <a:bodyPr/>
          <a:lstStyle/>
          <a:p>
            <a:r>
              <a:rPr lang="en-US"/>
              <a:t>Andrzej Leder PAN / CERI séminaire Psychanalyse et sciences sociales</a:t>
            </a:r>
          </a:p>
        </p:txBody>
      </p:sp>
      <p:sp>
        <p:nvSpPr>
          <p:cNvPr id="5" name="Espace réservé du numéro de diapositive 4">
            <a:extLst>
              <a:ext uri="{FF2B5EF4-FFF2-40B4-BE49-F238E27FC236}">
                <a16:creationId xmlns:a16="http://schemas.microsoft.com/office/drawing/2014/main" id="{E0C6C83C-A3C8-904F-8F8B-BF69F26C05EC}"/>
              </a:ext>
            </a:extLst>
          </p:cNvPr>
          <p:cNvSpPr>
            <a:spLocks noGrp="1"/>
          </p:cNvSpPr>
          <p:nvPr>
            <p:ph type="sldNum" sz="quarter" idx="12"/>
          </p:nvPr>
        </p:nvSpPr>
        <p:spPr/>
        <p:txBody>
          <a:bodyPr/>
          <a:lstStyle/>
          <a:p>
            <a:fld id="{3FE4A8C5-1AD5-4C16-834B-ACD1434DE1B3}" type="slidenum">
              <a:rPr lang="en-US" smtClean="0"/>
              <a:t>18</a:t>
            </a:fld>
            <a:endParaRPr lang="en-US"/>
          </a:p>
        </p:txBody>
      </p:sp>
    </p:spTree>
    <p:extLst>
      <p:ext uri="{BB962C8B-B14F-4D97-AF65-F5344CB8AC3E}">
        <p14:creationId xmlns:p14="http://schemas.microsoft.com/office/powerpoint/2010/main" val="3034169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16D2D6C-720D-4619-AA7B-16559FAC20F8}"/>
              </a:ext>
            </a:extLst>
          </p:cNvPr>
          <p:cNvSpPr>
            <a:spLocks noGrp="1"/>
          </p:cNvSpPr>
          <p:nvPr>
            <p:ph type="title"/>
          </p:nvPr>
        </p:nvSpPr>
        <p:spPr/>
        <p:txBody>
          <a:bodyPr/>
          <a:lstStyle/>
          <a:p>
            <a:r>
              <a:rPr lang="pl-PL" dirty="0" err="1"/>
              <a:t>Névrose</a:t>
            </a:r>
            <a:r>
              <a:rPr lang="pl-PL" dirty="0"/>
              <a:t>, </a:t>
            </a:r>
            <a:r>
              <a:rPr lang="pl-PL" dirty="0" err="1"/>
              <a:t>narcissisme</a:t>
            </a:r>
            <a:r>
              <a:rPr lang="pl-PL" dirty="0"/>
              <a:t>, </a:t>
            </a:r>
            <a:r>
              <a:rPr lang="pl-PL" dirty="0" err="1"/>
              <a:t>perversion</a:t>
            </a:r>
            <a:r>
              <a:rPr lang="pl-PL" dirty="0"/>
              <a:t> </a:t>
            </a:r>
            <a:endParaRPr lang="en-US" dirty="0"/>
          </a:p>
        </p:txBody>
      </p:sp>
      <p:sp>
        <p:nvSpPr>
          <p:cNvPr id="3" name="Symbol zastępczy zawartości 2">
            <a:extLst>
              <a:ext uri="{FF2B5EF4-FFF2-40B4-BE49-F238E27FC236}">
                <a16:creationId xmlns:a16="http://schemas.microsoft.com/office/drawing/2014/main" id="{09A31367-5330-4232-96D5-3C430E19DCEF}"/>
              </a:ext>
            </a:extLst>
          </p:cNvPr>
          <p:cNvSpPr>
            <a:spLocks noGrp="1"/>
          </p:cNvSpPr>
          <p:nvPr>
            <p:ph idx="1"/>
          </p:nvPr>
        </p:nvSpPr>
        <p:spPr>
          <a:xfrm>
            <a:off x="838200" y="1825624"/>
            <a:ext cx="10515600" cy="4518731"/>
          </a:xfrm>
        </p:spPr>
        <p:txBody>
          <a:bodyPr>
            <a:normAutofit fontScale="70000" lnSpcReduction="20000"/>
          </a:bodyPr>
          <a:lstStyle/>
          <a:p>
            <a:pPr>
              <a:lnSpc>
                <a:spcPct val="120000"/>
              </a:lnSpc>
              <a:spcBef>
                <a:spcPts val="0"/>
              </a:spcBef>
            </a:pPr>
            <a:r>
              <a:rPr lang="fr-FR" dirty="0"/>
              <a:t>La personnalité narcissique se nourrit par une réaffirmation et par une reconnaissance permanente de sa supériorité et omnipotence. Habitée par l'anxiété et par les doutes, elle doit toujours recevoir une réponse à la question : « est ce que le monde reconnait sa suprématie "naturelle</a:t>
            </a:r>
            <a:r>
              <a:rPr lang="pl-PL" dirty="0"/>
              <a:t>”?</a:t>
            </a:r>
            <a:r>
              <a:rPr lang="fr-FR" dirty="0"/>
              <a:t> Si oui, une euphorie pleine de triomphe s'installe, si non - une colère vindicative et la peur apparaissent. </a:t>
            </a:r>
          </a:p>
          <a:p>
            <a:pPr>
              <a:lnSpc>
                <a:spcPct val="120000"/>
              </a:lnSpc>
              <a:spcBef>
                <a:spcPts val="0"/>
              </a:spcBef>
            </a:pPr>
            <a:endParaRPr lang="pl-PL" dirty="0"/>
          </a:p>
          <a:p>
            <a:pPr>
              <a:lnSpc>
                <a:spcPct val="120000"/>
              </a:lnSpc>
              <a:spcBef>
                <a:spcPts val="0"/>
              </a:spcBef>
            </a:pPr>
            <a:r>
              <a:rPr lang="fr-FR" dirty="0"/>
              <a:t>Nous pouvons facilement détecter ce cycle dans la séquence des événements culturels et politiques de la fin du 20e siècle. Les sociétés du Nord, globalement, ont été rassurées quand tout le monde avait l'air de reconnaitre la "fin de l'histoire" avec le triomphe ultime de la démocratie libérale et de l'économie de marché basé sur la croissance permanente. </a:t>
            </a:r>
          </a:p>
          <a:p>
            <a:pPr>
              <a:lnSpc>
                <a:spcPct val="120000"/>
              </a:lnSpc>
              <a:spcBef>
                <a:spcPts val="0"/>
              </a:spcBef>
            </a:pPr>
            <a:endParaRPr lang="pl-PL" dirty="0"/>
          </a:p>
          <a:p>
            <a:pPr>
              <a:lnSpc>
                <a:spcPct val="120000"/>
              </a:lnSpc>
              <a:spcBef>
                <a:spcPts val="0"/>
              </a:spcBef>
            </a:pPr>
            <a:r>
              <a:rPr lang="fr-FR" dirty="0"/>
              <a:t>Quand des voix s'élevaient pour protester ou lorsque des actes violents de résistance voyaient le jour, le discours et les actions changeaient radicalement, se montrant vindicatives et pleins de colère.</a:t>
            </a:r>
            <a:endParaRPr lang="en-US" dirty="0"/>
          </a:p>
        </p:txBody>
      </p:sp>
      <p:sp>
        <p:nvSpPr>
          <p:cNvPr id="4" name="Espace réservé du pied de page 3">
            <a:extLst>
              <a:ext uri="{FF2B5EF4-FFF2-40B4-BE49-F238E27FC236}">
                <a16:creationId xmlns:a16="http://schemas.microsoft.com/office/drawing/2014/main" id="{C9C76389-458C-0646-B0C5-4AC28A9C8B1D}"/>
              </a:ext>
            </a:extLst>
          </p:cNvPr>
          <p:cNvSpPr>
            <a:spLocks noGrp="1"/>
          </p:cNvSpPr>
          <p:nvPr>
            <p:ph type="ftr" sz="quarter" idx="11"/>
          </p:nvPr>
        </p:nvSpPr>
        <p:spPr/>
        <p:txBody>
          <a:bodyPr/>
          <a:lstStyle/>
          <a:p>
            <a:r>
              <a:rPr lang="en-US"/>
              <a:t>Andrzej Leder PAN / CERI séminaire Psychanalyse et sciences sociales</a:t>
            </a:r>
          </a:p>
        </p:txBody>
      </p:sp>
      <p:sp>
        <p:nvSpPr>
          <p:cNvPr id="5" name="Espace réservé du numéro de diapositive 4">
            <a:extLst>
              <a:ext uri="{FF2B5EF4-FFF2-40B4-BE49-F238E27FC236}">
                <a16:creationId xmlns:a16="http://schemas.microsoft.com/office/drawing/2014/main" id="{226119B6-2C49-C845-9828-F4E0FB1B7F94}"/>
              </a:ext>
            </a:extLst>
          </p:cNvPr>
          <p:cNvSpPr>
            <a:spLocks noGrp="1"/>
          </p:cNvSpPr>
          <p:nvPr>
            <p:ph type="sldNum" sz="quarter" idx="12"/>
          </p:nvPr>
        </p:nvSpPr>
        <p:spPr/>
        <p:txBody>
          <a:bodyPr/>
          <a:lstStyle/>
          <a:p>
            <a:fld id="{3FE4A8C5-1AD5-4C16-834B-ACD1434DE1B3}" type="slidenum">
              <a:rPr lang="en-US" smtClean="0"/>
              <a:t>19</a:t>
            </a:fld>
            <a:endParaRPr lang="en-US"/>
          </a:p>
        </p:txBody>
      </p:sp>
    </p:spTree>
    <p:extLst>
      <p:ext uri="{BB962C8B-B14F-4D97-AF65-F5344CB8AC3E}">
        <p14:creationId xmlns:p14="http://schemas.microsoft.com/office/powerpoint/2010/main" val="3432442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363098B-AC22-4A13-A3E1-ED18DB86F5E0}"/>
              </a:ext>
            </a:extLst>
          </p:cNvPr>
          <p:cNvSpPr>
            <a:spLocks noGrp="1"/>
          </p:cNvSpPr>
          <p:nvPr>
            <p:ph type="title"/>
          </p:nvPr>
        </p:nvSpPr>
        <p:spPr/>
        <p:txBody>
          <a:bodyPr/>
          <a:lstStyle/>
          <a:p>
            <a:r>
              <a:rPr lang="fr-FR" dirty="0"/>
              <a:t>Le déni est un problème</a:t>
            </a:r>
            <a:endParaRPr lang="en-US" dirty="0"/>
          </a:p>
        </p:txBody>
      </p:sp>
      <p:sp>
        <p:nvSpPr>
          <p:cNvPr id="3" name="Symbol zastępczy zawartości 2">
            <a:extLst>
              <a:ext uri="{FF2B5EF4-FFF2-40B4-BE49-F238E27FC236}">
                <a16:creationId xmlns:a16="http://schemas.microsoft.com/office/drawing/2014/main" id="{4A753287-AD63-4A02-B0D5-1EEABB073C5A}"/>
              </a:ext>
            </a:extLst>
          </p:cNvPr>
          <p:cNvSpPr>
            <a:spLocks noGrp="1"/>
          </p:cNvSpPr>
          <p:nvPr>
            <p:ph idx="1"/>
          </p:nvPr>
        </p:nvSpPr>
        <p:spPr/>
        <p:txBody>
          <a:bodyPr/>
          <a:lstStyle/>
          <a:p>
            <a:r>
              <a:rPr lang="fr-FR" dirty="0"/>
              <a:t>Peut-être la leçon la plus importante de la pandémie est la leçon sur la force du déni dans nos sociétés. </a:t>
            </a:r>
            <a:endParaRPr lang="pl-PL" dirty="0"/>
          </a:p>
          <a:p>
            <a:r>
              <a:rPr lang="fr-FR" dirty="0"/>
              <a:t>En premier lieu, s’est trouvé dénié le simple fait que la maladie progresse. </a:t>
            </a:r>
            <a:endParaRPr lang="pl-PL" dirty="0"/>
          </a:p>
          <a:p>
            <a:r>
              <a:rPr lang="fr-FR" dirty="0"/>
              <a:t>Deuxièmement, un remède aussi simple que le port d'un masque est devenu sujet d'une guerre idéologique. </a:t>
            </a:r>
            <a:endParaRPr lang="pl-PL" dirty="0"/>
          </a:p>
          <a:p>
            <a:r>
              <a:rPr lang="fr-FR" dirty="0"/>
              <a:t>Et finalement, un succès important de la science, qui est la technique de la vaccination, a provoqué une agression virulente. Entre 20-40% de la population dans les pays les plus développés refusent la vaccination.</a:t>
            </a:r>
            <a:endParaRPr lang="en-US" dirty="0"/>
          </a:p>
        </p:txBody>
      </p:sp>
      <p:sp>
        <p:nvSpPr>
          <p:cNvPr id="4" name="Espace réservé du pied de page 3">
            <a:extLst>
              <a:ext uri="{FF2B5EF4-FFF2-40B4-BE49-F238E27FC236}">
                <a16:creationId xmlns:a16="http://schemas.microsoft.com/office/drawing/2014/main" id="{DF67DD28-90CF-944E-BB34-BFF09796139B}"/>
              </a:ext>
            </a:extLst>
          </p:cNvPr>
          <p:cNvSpPr>
            <a:spLocks noGrp="1"/>
          </p:cNvSpPr>
          <p:nvPr>
            <p:ph type="ftr" sz="quarter" idx="11"/>
          </p:nvPr>
        </p:nvSpPr>
        <p:spPr/>
        <p:txBody>
          <a:bodyPr/>
          <a:lstStyle/>
          <a:p>
            <a:r>
              <a:rPr lang="en-US"/>
              <a:t>Andrzej Leder PAN / CERI séminaire Psychanalyse et sciences sociales</a:t>
            </a:r>
          </a:p>
        </p:txBody>
      </p:sp>
      <p:sp>
        <p:nvSpPr>
          <p:cNvPr id="5" name="Espace réservé du numéro de diapositive 4">
            <a:extLst>
              <a:ext uri="{FF2B5EF4-FFF2-40B4-BE49-F238E27FC236}">
                <a16:creationId xmlns:a16="http://schemas.microsoft.com/office/drawing/2014/main" id="{DA160E7C-E931-C542-B826-81BE8D484517}"/>
              </a:ext>
            </a:extLst>
          </p:cNvPr>
          <p:cNvSpPr>
            <a:spLocks noGrp="1"/>
          </p:cNvSpPr>
          <p:nvPr>
            <p:ph type="sldNum" sz="quarter" idx="12"/>
          </p:nvPr>
        </p:nvSpPr>
        <p:spPr/>
        <p:txBody>
          <a:bodyPr/>
          <a:lstStyle/>
          <a:p>
            <a:fld id="{3FE4A8C5-1AD5-4C16-834B-ACD1434DE1B3}" type="slidenum">
              <a:rPr lang="en-US" smtClean="0"/>
              <a:t>2</a:t>
            </a:fld>
            <a:endParaRPr lang="en-US"/>
          </a:p>
        </p:txBody>
      </p:sp>
    </p:spTree>
    <p:extLst>
      <p:ext uri="{BB962C8B-B14F-4D97-AF65-F5344CB8AC3E}">
        <p14:creationId xmlns:p14="http://schemas.microsoft.com/office/powerpoint/2010/main" val="17620738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636D17A-6995-4E9F-981D-A9F3044B91FA}"/>
              </a:ext>
            </a:extLst>
          </p:cNvPr>
          <p:cNvSpPr>
            <a:spLocks noGrp="1"/>
          </p:cNvSpPr>
          <p:nvPr>
            <p:ph type="title"/>
          </p:nvPr>
        </p:nvSpPr>
        <p:spPr/>
        <p:txBody>
          <a:bodyPr/>
          <a:lstStyle/>
          <a:p>
            <a:r>
              <a:rPr lang="pl-PL" dirty="0" err="1"/>
              <a:t>Névrose</a:t>
            </a:r>
            <a:r>
              <a:rPr lang="pl-PL" dirty="0"/>
              <a:t>, </a:t>
            </a:r>
            <a:r>
              <a:rPr lang="pl-PL" dirty="0" err="1"/>
              <a:t>narcissisme</a:t>
            </a:r>
            <a:r>
              <a:rPr lang="pl-PL" dirty="0"/>
              <a:t>, </a:t>
            </a:r>
            <a:r>
              <a:rPr lang="pl-PL" dirty="0" err="1"/>
              <a:t>perversion</a:t>
            </a:r>
            <a:r>
              <a:rPr lang="pl-PL" dirty="0"/>
              <a:t> </a:t>
            </a:r>
            <a:endParaRPr lang="en-US" dirty="0"/>
          </a:p>
        </p:txBody>
      </p:sp>
      <p:sp>
        <p:nvSpPr>
          <p:cNvPr id="3" name="Symbol zastępczy zawartości 2">
            <a:extLst>
              <a:ext uri="{FF2B5EF4-FFF2-40B4-BE49-F238E27FC236}">
                <a16:creationId xmlns:a16="http://schemas.microsoft.com/office/drawing/2014/main" id="{23BD4B1F-3A8B-4841-A2CC-7B31B2F67048}"/>
              </a:ext>
            </a:extLst>
          </p:cNvPr>
          <p:cNvSpPr>
            <a:spLocks noGrp="1"/>
          </p:cNvSpPr>
          <p:nvPr>
            <p:ph idx="1"/>
          </p:nvPr>
        </p:nvSpPr>
        <p:spPr/>
        <p:txBody>
          <a:bodyPr>
            <a:normAutofit fontScale="92500" lnSpcReduction="10000"/>
          </a:bodyPr>
          <a:lstStyle/>
          <a:p>
            <a:pPr>
              <a:lnSpc>
                <a:spcPct val="110000"/>
              </a:lnSpc>
              <a:spcBef>
                <a:spcPts val="0"/>
              </a:spcBef>
            </a:pPr>
            <a:r>
              <a:rPr lang="fr-FR" dirty="0"/>
              <a:t>Toute une série des événements au début du 21ᵉ siècle ont détruit l'assurance fragile de l'Occident. </a:t>
            </a:r>
            <a:endParaRPr lang="pl-PL" dirty="0"/>
          </a:p>
          <a:p>
            <a:pPr>
              <a:lnSpc>
                <a:spcPct val="110000"/>
              </a:lnSpc>
              <a:spcBef>
                <a:spcPts val="0"/>
              </a:spcBef>
            </a:pPr>
            <a:r>
              <a:rPr lang="fr-FR" dirty="0"/>
              <a:t>De l'annihilation du World Trade Center en 2001, la guerre avec la terreur qui ne finit jamais, la chute de Lehman Brothers en 2008, l'apparition de Chine comme le vrai concurrent de l'Occident, </a:t>
            </a:r>
            <a:r>
              <a:rPr lang="pl-PL" dirty="0" err="1"/>
              <a:t>aux</a:t>
            </a:r>
            <a:r>
              <a:rPr lang="fr-FR" dirty="0"/>
              <a:t> crises d'immigration, la crise climatique et la pandémie - tout ça a profondément déstabilisé l'auto-perception des sociétés d</a:t>
            </a:r>
            <a:r>
              <a:rPr lang="pl-PL" dirty="0"/>
              <a:t>e </a:t>
            </a:r>
            <a:r>
              <a:rPr lang="pl-PL" dirty="0" err="1"/>
              <a:t>l’Occident</a:t>
            </a:r>
            <a:r>
              <a:rPr lang="fr-FR" dirty="0"/>
              <a:t>.  </a:t>
            </a:r>
            <a:endParaRPr lang="pl-PL" dirty="0"/>
          </a:p>
          <a:p>
            <a:pPr>
              <a:lnSpc>
                <a:spcPct val="110000"/>
              </a:lnSpc>
              <a:spcBef>
                <a:spcPts val="0"/>
              </a:spcBef>
            </a:pPr>
            <a:r>
              <a:rPr lang="fr-FR" dirty="0"/>
              <a:t>Peut-être d'ailleurs le facteur-clef était l'accroissement des différences</a:t>
            </a:r>
            <a:r>
              <a:rPr lang="pl-PL" dirty="0"/>
              <a:t> </a:t>
            </a:r>
            <a:r>
              <a:rPr lang="pl-PL" dirty="0" err="1"/>
              <a:t>sociales</a:t>
            </a:r>
            <a:r>
              <a:rPr lang="fr-FR" dirty="0"/>
              <a:t> dans les sociétés occidentales et la paupérisation d'une fraction importante de la classe moyenne. </a:t>
            </a:r>
            <a:endParaRPr lang="en-US" dirty="0"/>
          </a:p>
        </p:txBody>
      </p:sp>
      <p:sp>
        <p:nvSpPr>
          <p:cNvPr id="4" name="Espace réservé du pied de page 3">
            <a:extLst>
              <a:ext uri="{FF2B5EF4-FFF2-40B4-BE49-F238E27FC236}">
                <a16:creationId xmlns:a16="http://schemas.microsoft.com/office/drawing/2014/main" id="{D5437550-2F6C-6747-B395-17965BCEB4E1}"/>
              </a:ext>
            </a:extLst>
          </p:cNvPr>
          <p:cNvSpPr>
            <a:spLocks noGrp="1"/>
          </p:cNvSpPr>
          <p:nvPr>
            <p:ph type="ftr" sz="quarter" idx="11"/>
          </p:nvPr>
        </p:nvSpPr>
        <p:spPr/>
        <p:txBody>
          <a:bodyPr/>
          <a:lstStyle/>
          <a:p>
            <a:r>
              <a:rPr lang="en-US"/>
              <a:t>Andrzej Leder PAN / CERI séminaire Psychanalyse et sciences sociales</a:t>
            </a:r>
          </a:p>
        </p:txBody>
      </p:sp>
      <p:sp>
        <p:nvSpPr>
          <p:cNvPr id="5" name="Espace réservé du numéro de diapositive 4">
            <a:extLst>
              <a:ext uri="{FF2B5EF4-FFF2-40B4-BE49-F238E27FC236}">
                <a16:creationId xmlns:a16="http://schemas.microsoft.com/office/drawing/2014/main" id="{601A341A-DECE-0844-8CE7-11A8E45E1D4A}"/>
              </a:ext>
            </a:extLst>
          </p:cNvPr>
          <p:cNvSpPr>
            <a:spLocks noGrp="1"/>
          </p:cNvSpPr>
          <p:nvPr>
            <p:ph type="sldNum" sz="quarter" idx="12"/>
          </p:nvPr>
        </p:nvSpPr>
        <p:spPr/>
        <p:txBody>
          <a:bodyPr/>
          <a:lstStyle/>
          <a:p>
            <a:fld id="{3FE4A8C5-1AD5-4C16-834B-ACD1434DE1B3}" type="slidenum">
              <a:rPr lang="en-US" smtClean="0"/>
              <a:t>20</a:t>
            </a:fld>
            <a:endParaRPr lang="en-US"/>
          </a:p>
        </p:txBody>
      </p:sp>
    </p:spTree>
    <p:extLst>
      <p:ext uri="{BB962C8B-B14F-4D97-AF65-F5344CB8AC3E}">
        <p14:creationId xmlns:p14="http://schemas.microsoft.com/office/powerpoint/2010/main" val="32268240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3741C84-DFA3-4DE9-BA0E-1BF6281DB72D}"/>
              </a:ext>
            </a:extLst>
          </p:cNvPr>
          <p:cNvSpPr>
            <a:spLocks noGrp="1"/>
          </p:cNvSpPr>
          <p:nvPr>
            <p:ph type="title"/>
          </p:nvPr>
        </p:nvSpPr>
        <p:spPr/>
        <p:txBody>
          <a:bodyPr/>
          <a:lstStyle/>
          <a:p>
            <a:r>
              <a:rPr lang="pl-PL" dirty="0" err="1"/>
              <a:t>Névrose</a:t>
            </a:r>
            <a:r>
              <a:rPr lang="pl-PL" dirty="0"/>
              <a:t>, </a:t>
            </a:r>
            <a:r>
              <a:rPr lang="pl-PL" dirty="0" err="1"/>
              <a:t>narcissisme</a:t>
            </a:r>
            <a:r>
              <a:rPr lang="pl-PL" dirty="0"/>
              <a:t>, </a:t>
            </a:r>
            <a:r>
              <a:rPr lang="pl-PL" dirty="0" err="1"/>
              <a:t>perversion</a:t>
            </a:r>
            <a:r>
              <a:rPr lang="pl-PL" dirty="0"/>
              <a:t> </a:t>
            </a:r>
            <a:endParaRPr lang="en-US" dirty="0"/>
          </a:p>
        </p:txBody>
      </p:sp>
      <p:sp>
        <p:nvSpPr>
          <p:cNvPr id="3" name="Symbol zastępczy zawartości 2">
            <a:extLst>
              <a:ext uri="{FF2B5EF4-FFF2-40B4-BE49-F238E27FC236}">
                <a16:creationId xmlns:a16="http://schemas.microsoft.com/office/drawing/2014/main" id="{CE695DA7-D117-4CA9-8B51-6BD8C14F5A4F}"/>
              </a:ext>
            </a:extLst>
          </p:cNvPr>
          <p:cNvSpPr>
            <a:spLocks noGrp="1"/>
          </p:cNvSpPr>
          <p:nvPr>
            <p:ph idx="1"/>
          </p:nvPr>
        </p:nvSpPr>
        <p:spPr/>
        <p:txBody>
          <a:bodyPr>
            <a:normAutofit lnSpcReduction="10000"/>
          </a:bodyPr>
          <a:lstStyle/>
          <a:p>
            <a:pPr>
              <a:lnSpc>
                <a:spcPct val="100000"/>
              </a:lnSpc>
              <a:spcBef>
                <a:spcPts val="0"/>
              </a:spcBef>
            </a:pPr>
            <a:r>
              <a:rPr lang="fr-FR" dirty="0"/>
              <a:t>Cette série des images sur notre rétine pourrait donner lieu à une réflexion approfondie nous conduisant à reconsidérer les priorités et les évidences avec lesquelles on vit. </a:t>
            </a:r>
          </a:p>
          <a:p>
            <a:pPr>
              <a:lnSpc>
                <a:spcPct val="100000"/>
              </a:lnSpc>
              <a:spcBef>
                <a:spcPts val="0"/>
              </a:spcBef>
            </a:pPr>
            <a:endParaRPr lang="pl-PL" dirty="0"/>
          </a:p>
          <a:p>
            <a:pPr>
              <a:lnSpc>
                <a:spcPct val="100000"/>
              </a:lnSpc>
              <a:spcBef>
                <a:spcPts val="0"/>
              </a:spcBef>
            </a:pPr>
            <a:r>
              <a:rPr lang="fr-FR" dirty="0"/>
              <a:t>Cela signifierait néanmoins un exercice </a:t>
            </a:r>
            <a:r>
              <a:rPr lang="fr-FR" b="0" i="0" dirty="0">
                <a:effectLst/>
                <a:latin typeface="LanguageTool-win"/>
              </a:rPr>
              <a:t>moral</a:t>
            </a:r>
            <a:r>
              <a:rPr lang="fr-FR" dirty="0">
                <a:effectLst/>
              </a:rPr>
              <a:t> difficile, qui risquerait de nous confronter avec </a:t>
            </a:r>
            <a:r>
              <a:rPr lang="fr-FR" dirty="0"/>
              <a:t>de</a:t>
            </a:r>
            <a:r>
              <a:rPr lang="fr-FR" dirty="0">
                <a:effectLst/>
              </a:rPr>
              <a:t>s affects et des sentiments incommodes : la </a:t>
            </a:r>
            <a:r>
              <a:rPr lang="fr-FR" dirty="0"/>
              <a:t>culpabilité, la peur, le deuil du "paradis perdu" de la société de la consommation. </a:t>
            </a:r>
          </a:p>
          <a:p>
            <a:pPr>
              <a:lnSpc>
                <a:spcPct val="100000"/>
              </a:lnSpc>
              <a:spcBef>
                <a:spcPts val="0"/>
              </a:spcBef>
            </a:pPr>
            <a:endParaRPr lang="pl-PL" dirty="0"/>
          </a:p>
          <a:p>
            <a:pPr>
              <a:lnSpc>
                <a:spcPct val="100000"/>
              </a:lnSpc>
              <a:spcBef>
                <a:spcPts val="0"/>
              </a:spcBef>
            </a:pPr>
            <a:r>
              <a:rPr lang="fr-FR" dirty="0"/>
              <a:t>On peut douter qu'un tel exercice aura lieu prochainement. </a:t>
            </a:r>
            <a:endParaRPr lang="en-US" dirty="0"/>
          </a:p>
        </p:txBody>
      </p:sp>
      <p:sp>
        <p:nvSpPr>
          <p:cNvPr id="4" name="Espace réservé du pied de page 3">
            <a:extLst>
              <a:ext uri="{FF2B5EF4-FFF2-40B4-BE49-F238E27FC236}">
                <a16:creationId xmlns:a16="http://schemas.microsoft.com/office/drawing/2014/main" id="{F2A0BBE8-40FD-9A44-A81D-731299159D52}"/>
              </a:ext>
            </a:extLst>
          </p:cNvPr>
          <p:cNvSpPr>
            <a:spLocks noGrp="1"/>
          </p:cNvSpPr>
          <p:nvPr>
            <p:ph type="ftr" sz="quarter" idx="11"/>
          </p:nvPr>
        </p:nvSpPr>
        <p:spPr/>
        <p:txBody>
          <a:bodyPr/>
          <a:lstStyle/>
          <a:p>
            <a:r>
              <a:rPr lang="en-US"/>
              <a:t>Andrzej Leder PAN / CERI séminaire Psychanalyse et sciences sociales</a:t>
            </a:r>
          </a:p>
        </p:txBody>
      </p:sp>
      <p:sp>
        <p:nvSpPr>
          <p:cNvPr id="5" name="Espace réservé du numéro de diapositive 4">
            <a:extLst>
              <a:ext uri="{FF2B5EF4-FFF2-40B4-BE49-F238E27FC236}">
                <a16:creationId xmlns:a16="http://schemas.microsoft.com/office/drawing/2014/main" id="{4FDB04A7-7276-0D42-9162-646332D7A505}"/>
              </a:ext>
            </a:extLst>
          </p:cNvPr>
          <p:cNvSpPr>
            <a:spLocks noGrp="1"/>
          </p:cNvSpPr>
          <p:nvPr>
            <p:ph type="sldNum" sz="quarter" idx="12"/>
          </p:nvPr>
        </p:nvSpPr>
        <p:spPr/>
        <p:txBody>
          <a:bodyPr/>
          <a:lstStyle/>
          <a:p>
            <a:fld id="{3FE4A8C5-1AD5-4C16-834B-ACD1434DE1B3}" type="slidenum">
              <a:rPr lang="en-US" smtClean="0"/>
              <a:t>21</a:t>
            </a:fld>
            <a:endParaRPr lang="en-US"/>
          </a:p>
        </p:txBody>
      </p:sp>
    </p:spTree>
    <p:extLst>
      <p:ext uri="{BB962C8B-B14F-4D97-AF65-F5344CB8AC3E}">
        <p14:creationId xmlns:p14="http://schemas.microsoft.com/office/powerpoint/2010/main" val="36163566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115EDB0-5DC4-41C6-809F-77235D2D7CAC}"/>
              </a:ext>
            </a:extLst>
          </p:cNvPr>
          <p:cNvSpPr>
            <a:spLocks noGrp="1"/>
          </p:cNvSpPr>
          <p:nvPr>
            <p:ph type="title"/>
          </p:nvPr>
        </p:nvSpPr>
        <p:spPr/>
        <p:txBody>
          <a:bodyPr/>
          <a:lstStyle/>
          <a:p>
            <a:r>
              <a:rPr lang="pl-PL" dirty="0" err="1"/>
              <a:t>Névrose</a:t>
            </a:r>
            <a:r>
              <a:rPr lang="pl-PL" dirty="0"/>
              <a:t>, </a:t>
            </a:r>
            <a:r>
              <a:rPr lang="pl-PL" dirty="0" err="1"/>
              <a:t>narcissisme</a:t>
            </a:r>
            <a:r>
              <a:rPr lang="pl-PL" dirty="0"/>
              <a:t>, </a:t>
            </a:r>
            <a:r>
              <a:rPr lang="pl-PL" dirty="0" err="1"/>
              <a:t>perversion</a:t>
            </a:r>
            <a:r>
              <a:rPr lang="pl-PL" dirty="0"/>
              <a:t> </a:t>
            </a:r>
            <a:endParaRPr lang="en-US" dirty="0"/>
          </a:p>
        </p:txBody>
      </p:sp>
      <p:sp>
        <p:nvSpPr>
          <p:cNvPr id="3" name="Symbol zastępczy zawartości 2">
            <a:extLst>
              <a:ext uri="{FF2B5EF4-FFF2-40B4-BE49-F238E27FC236}">
                <a16:creationId xmlns:a16="http://schemas.microsoft.com/office/drawing/2014/main" id="{2C9BEBB6-189F-4BB9-B9BC-34E7AC7A5EC0}"/>
              </a:ext>
            </a:extLst>
          </p:cNvPr>
          <p:cNvSpPr>
            <a:spLocks noGrp="1"/>
          </p:cNvSpPr>
          <p:nvPr>
            <p:ph idx="1"/>
          </p:nvPr>
        </p:nvSpPr>
        <p:spPr>
          <a:xfrm>
            <a:off x="838200" y="1825624"/>
            <a:ext cx="10515600" cy="4789665"/>
          </a:xfrm>
        </p:spPr>
        <p:txBody>
          <a:bodyPr>
            <a:normAutofit fontScale="85000" lnSpcReduction="20000"/>
          </a:bodyPr>
          <a:lstStyle/>
          <a:p>
            <a:pPr>
              <a:lnSpc>
                <a:spcPct val="110000"/>
              </a:lnSpc>
              <a:spcBef>
                <a:spcPts val="0"/>
              </a:spcBef>
            </a:pPr>
            <a:r>
              <a:rPr lang="fr-FR" dirty="0"/>
              <a:t>Le mécanisme du déni, du désaveu, s'est déjà mis en marche. L’auto-perception de notre culture est prête à développer toute une série de justifications auto-trompeuses. </a:t>
            </a:r>
          </a:p>
          <a:p>
            <a:pPr>
              <a:lnSpc>
                <a:spcPct val="110000"/>
              </a:lnSpc>
              <a:spcBef>
                <a:spcPts val="0"/>
              </a:spcBef>
            </a:pPr>
            <a:endParaRPr lang="pl-PL" dirty="0"/>
          </a:p>
          <a:p>
            <a:pPr>
              <a:lnSpc>
                <a:spcPct val="110000"/>
              </a:lnSpc>
              <a:spcBef>
                <a:spcPts val="0"/>
              </a:spcBef>
            </a:pPr>
            <a:r>
              <a:rPr lang="fr-FR" dirty="0"/>
              <a:t>Une multitude des narrations fétichistes, dans le sens de Santner, fleurit, en forgeant un nouvel imaginaire. Multiples sont celles qui concerne</a:t>
            </a:r>
            <a:r>
              <a:rPr lang="pl-PL" dirty="0" err="1"/>
              <a:t>nt</a:t>
            </a:r>
            <a:r>
              <a:rPr lang="fr-FR" dirty="0"/>
              <a:t> la pandémie, ou d’autres - comme la théorie du grand remplacement - la question de la migration. </a:t>
            </a:r>
          </a:p>
          <a:p>
            <a:pPr>
              <a:lnSpc>
                <a:spcPct val="110000"/>
              </a:lnSpc>
              <a:spcBef>
                <a:spcPts val="0"/>
              </a:spcBef>
            </a:pPr>
            <a:endParaRPr lang="pl-PL" dirty="0"/>
          </a:p>
          <a:p>
            <a:pPr>
              <a:lnSpc>
                <a:spcPct val="110000"/>
              </a:lnSpc>
              <a:spcBef>
                <a:spcPts val="0"/>
              </a:spcBef>
            </a:pPr>
            <a:r>
              <a:rPr lang="fr-FR" dirty="0"/>
              <a:t>Nous avons à faire dans ces cas - et d’autres similaires - avec le déni sous sa forme pure.</a:t>
            </a:r>
          </a:p>
          <a:p>
            <a:pPr>
              <a:lnSpc>
                <a:spcPct val="110000"/>
              </a:lnSpc>
              <a:spcBef>
                <a:spcPts val="0"/>
              </a:spcBef>
            </a:pPr>
            <a:endParaRPr lang="fr-FR" dirty="0"/>
          </a:p>
          <a:p>
            <a:pPr>
              <a:lnSpc>
                <a:spcPct val="110000"/>
              </a:lnSpc>
              <a:spcBef>
                <a:spcPts val="0"/>
              </a:spcBef>
            </a:pPr>
            <a:r>
              <a:rPr lang="fr-FR" dirty="0"/>
              <a:t>  </a:t>
            </a:r>
            <a:r>
              <a:rPr lang="fr-FR" b="1" dirty="0"/>
              <a:t>Ne pourrait-on alors parler de l'aurore de la perversion comme la personnalité-clef de notre temps ?</a:t>
            </a:r>
          </a:p>
          <a:p>
            <a:endParaRPr lang="en-US" dirty="0"/>
          </a:p>
        </p:txBody>
      </p:sp>
      <p:sp>
        <p:nvSpPr>
          <p:cNvPr id="4" name="Espace réservé du pied de page 3">
            <a:extLst>
              <a:ext uri="{FF2B5EF4-FFF2-40B4-BE49-F238E27FC236}">
                <a16:creationId xmlns:a16="http://schemas.microsoft.com/office/drawing/2014/main" id="{BA53A45D-B3B9-8546-B26F-061DCF5C485B}"/>
              </a:ext>
            </a:extLst>
          </p:cNvPr>
          <p:cNvSpPr>
            <a:spLocks noGrp="1"/>
          </p:cNvSpPr>
          <p:nvPr>
            <p:ph type="ftr" sz="quarter" idx="11"/>
          </p:nvPr>
        </p:nvSpPr>
        <p:spPr/>
        <p:txBody>
          <a:bodyPr/>
          <a:lstStyle/>
          <a:p>
            <a:r>
              <a:rPr lang="en-US"/>
              <a:t>Andrzej Leder PAN / CERI séminaire Psychanalyse et sciences sociales</a:t>
            </a:r>
          </a:p>
        </p:txBody>
      </p:sp>
      <p:sp>
        <p:nvSpPr>
          <p:cNvPr id="5" name="Espace réservé du numéro de diapositive 4">
            <a:extLst>
              <a:ext uri="{FF2B5EF4-FFF2-40B4-BE49-F238E27FC236}">
                <a16:creationId xmlns:a16="http://schemas.microsoft.com/office/drawing/2014/main" id="{04E8FC7B-74F0-4449-AD29-C3AFC97D94B9}"/>
              </a:ext>
            </a:extLst>
          </p:cNvPr>
          <p:cNvSpPr>
            <a:spLocks noGrp="1"/>
          </p:cNvSpPr>
          <p:nvPr>
            <p:ph type="sldNum" sz="quarter" idx="12"/>
          </p:nvPr>
        </p:nvSpPr>
        <p:spPr/>
        <p:txBody>
          <a:bodyPr/>
          <a:lstStyle/>
          <a:p>
            <a:fld id="{3FE4A8C5-1AD5-4C16-834B-ACD1434DE1B3}" type="slidenum">
              <a:rPr lang="en-US" smtClean="0"/>
              <a:t>22</a:t>
            </a:fld>
            <a:endParaRPr lang="en-US"/>
          </a:p>
        </p:txBody>
      </p:sp>
    </p:spTree>
    <p:extLst>
      <p:ext uri="{BB962C8B-B14F-4D97-AF65-F5344CB8AC3E}">
        <p14:creationId xmlns:p14="http://schemas.microsoft.com/office/powerpoint/2010/main" val="6245647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a:extLst>
              <a:ext uri="{FF2B5EF4-FFF2-40B4-BE49-F238E27FC236}">
                <a16:creationId xmlns:a16="http://schemas.microsoft.com/office/drawing/2014/main" id="{55F62EA5-BF60-1642-ADC3-AB2D26D61EB6}"/>
              </a:ext>
            </a:extLst>
          </p:cNvPr>
          <p:cNvSpPr>
            <a:spLocks noGrp="1"/>
          </p:cNvSpPr>
          <p:nvPr>
            <p:ph type="ctrTitle"/>
          </p:nvPr>
        </p:nvSpPr>
        <p:spPr/>
        <p:txBody>
          <a:bodyPr/>
          <a:lstStyle/>
          <a:p>
            <a:r>
              <a:rPr lang="fr-FR" dirty="0"/>
              <a:t>Merci</a:t>
            </a:r>
          </a:p>
        </p:txBody>
      </p:sp>
      <p:sp>
        <p:nvSpPr>
          <p:cNvPr id="7" name="Sous-titre 6">
            <a:extLst>
              <a:ext uri="{FF2B5EF4-FFF2-40B4-BE49-F238E27FC236}">
                <a16:creationId xmlns:a16="http://schemas.microsoft.com/office/drawing/2014/main" id="{8E3EF659-7F81-1644-9129-CEB4982634A5}"/>
              </a:ext>
            </a:extLst>
          </p:cNvPr>
          <p:cNvSpPr>
            <a:spLocks noGrp="1"/>
          </p:cNvSpPr>
          <p:nvPr>
            <p:ph type="subTitle" idx="1"/>
          </p:nvPr>
        </p:nvSpPr>
        <p:spPr/>
        <p:txBody>
          <a:bodyPr/>
          <a:lstStyle/>
          <a:p>
            <a:endParaRPr lang="fr-FR"/>
          </a:p>
        </p:txBody>
      </p:sp>
      <p:sp>
        <p:nvSpPr>
          <p:cNvPr id="4" name="Espace réservé du pied de page 3">
            <a:extLst>
              <a:ext uri="{FF2B5EF4-FFF2-40B4-BE49-F238E27FC236}">
                <a16:creationId xmlns:a16="http://schemas.microsoft.com/office/drawing/2014/main" id="{295B5CEB-E037-1A45-8411-A480315F9373}"/>
              </a:ext>
            </a:extLst>
          </p:cNvPr>
          <p:cNvSpPr>
            <a:spLocks noGrp="1"/>
          </p:cNvSpPr>
          <p:nvPr>
            <p:ph type="ftr" sz="quarter" idx="11"/>
          </p:nvPr>
        </p:nvSpPr>
        <p:spPr/>
        <p:txBody>
          <a:bodyPr/>
          <a:lstStyle/>
          <a:p>
            <a:r>
              <a:rPr lang="en-US"/>
              <a:t>Andrzej Leder PAN / CERI séminaire Psychanalyse et sciences sociales</a:t>
            </a:r>
          </a:p>
        </p:txBody>
      </p:sp>
      <p:sp>
        <p:nvSpPr>
          <p:cNvPr id="5" name="Espace réservé du numéro de diapositive 4">
            <a:extLst>
              <a:ext uri="{FF2B5EF4-FFF2-40B4-BE49-F238E27FC236}">
                <a16:creationId xmlns:a16="http://schemas.microsoft.com/office/drawing/2014/main" id="{25586C08-BB28-3046-9AD3-46E6C56AC16C}"/>
              </a:ext>
            </a:extLst>
          </p:cNvPr>
          <p:cNvSpPr>
            <a:spLocks noGrp="1"/>
          </p:cNvSpPr>
          <p:nvPr>
            <p:ph type="sldNum" sz="quarter" idx="12"/>
          </p:nvPr>
        </p:nvSpPr>
        <p:spPr/>
        <p:txBody>
          <a:bodyPr/>
          <a:lstStyle/>
          <a:p>
            <a:fld id="{3FE4A8C5-1AD5-4C16-834B-ACD1434DE1B3}" type="slidenum">
              <a:rPr lang="en-US" smtClean="0"/>
              <a:t>23</a:t>
            </a:fld>
            <a:endParaRPr lang="en-US"/>
          </a:p>
        </p:txBody>
      </p:sp>
    </p:spTree>
    <p:extLst>
      <p:ext uri="{BB962C8B-B14F-4D97-AF65-F5344CB8AC3E}">
        <p14:creationId xmlns:p14="http://schemas.microsoft.com/office/powerpoint/2010/main" val="3835879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BA0D9E8-1FC6-4A11-982F-2D1AFA080818}"/>
              </a:ext>
            </a:extLst>
          </p:cNvPr>
          <p:cNvSpPr>
            <a:spLocks noGrp="1"/>
          </p:cNvSpPr>
          <p:nvPr>
            <p:ph type="title"/>
          </p:nvPr>
        </p:nvSpPr>
        <p:spPr/>
        <p:txBody>
          <a:bodyPr/>
          <a:lstStyle/>
          <a:p>
            <a:r>
              <a:rPr lang="fr-FR" dirty="0"/>
              <a:t>Le déni est un problème</a:t>
            </a:r>
            <a:endParaRPr lang="en-US" dirty="0"/>
          </a:p>
        </p:txBody>
      </p:sp>
      <p:sp>
        <p:nvSpPr>
          <p:cNvPr id="3" name="Symbol zastępczy zawartości 2">
            <a:extLst>
              <a:ext uri="{FF2B5EF4-FFF2-40B4-BE49-F238E27FC236}">
                <a16:creationId xmlns:a16="http://schemas.microsoft.com/office/drawing/2014/main" id="{E227E325-99BC-412C-8A71-7CF03100C980}"/>
              </a:ext>
            </a:extLst>
          </p:cNvPr>
          <p:cNvSpPr>
            <a:spLocks noGrp="1"/>
          </p:cNvSpPr>
          <p:nvPr>
            <p:ph idx="1"/>
          </p:nvPr>
        </p:nvSpPr>
        <p:spPr/>
        <p:txBody>
          <a:bodyPr/>
          <a:lstStyle/>
          <a:p>
            <a:r>
              <a:rPr lang="fr-FR" dirty="0"/>
              <a:t>Ces phénomènes font apparaitre un processus plus profond, structurel, qui est la dénégation de l'autorité de la science est, d'une façon plus générale, de la raison. </a:t>
            </a:r>
            <a:endParaRPr lang="pl-PL" dirty="0"/>
          </a:p>
          <a:p>
            <a:r>
              <a:rPr lang="fr-FR" dirty="0"/>
              <a:t>Mais ce n'est pas seulement l'autorité de la science qui est déniée. La science et la raison qui procède </a:t>
            </a:r>
            <a:r>
              <a:rPr lang="fr-FR" i="1" dirty="0"/>
              <a:t>sine ira et studio, </a:t>
            </a:r>
            <a:r>
              <a:rPr lang="fr-FR" dirty="0"/>
              <a:t>a perdu son rôle de source de confiance. </a:t>
            </a:r>
            <a:endParaRPr lang="pl-PL" dirty="0"/>
          </a:p>
          <a:p>
            <a:r>
              <a:rPr lang="fr-FR" dirty="0"/>
              <a:t>Nombreux sont ceux, pour lesquelles la rationalité est stérile; ils demandent une vision manichéenne où les forces du mal, responsables de leur malaise, sont démasqué et où un héros direct et brutal venge leur innocence implicite. </a:t>
            </a:r>
            <a:endParaRPr lang="en-US" dirty="0"/>
          </a:p>
        </p:txBody>
      </p:sp>
      <p:sp>
        <p:nvSpPr>
          <p:cNvPr id="4" name="Espace réservé du pied de page 3">
            <a:extLst>
              <a:ext uri="{FF2B5EF4-FFF2-40B4-BE49-F238E27FC236}">
                <a16:creationId xmlns:a16="http://schemas.microsoft.com/office/drawing/2014/main" id="{FB4EEADD-D962-2B44-8B6F-4C19B055FA91}"/>
              </a:ext>
            </a:extLst>
          </p:cNvPr>
          <p:cNvSpPr>
            <a:spLocks noGrp="1"/>
          </p:cNvSpPr>
          <p:nvPr>
            <p:ph type="ftr" sz="quarter" idx="11"/>
          </p:nvPr>
        </p:nvSpPr>
        <p:spPr/>
        <p:txBody>
          <a:bodyPr/>
          <a:lstStyle/>
          <a:p>
            <a:r>
              <a:rPr lang="en-US"/>
              <a:t>Andrzej Leder PAN / CERI séminaire Psychanalyse et sciences sociales</a:t>
            </a:r>
          </a:p>
        </p:txBody>
      </p:sp>
      <p:sp>
        <p:nvSpPr>
          <p:cNvPr id="5" name="Espace réservé du numéro de diapositive 4">
            <a:extLst>
              <a:ext uri="{FF2B5EF4-FFF2-40B4-BE49-F238E27FC236}">
                <a16:creationId xmlns:a16="http://schemas.microsoft.com/office/drawing/2014/main" id="{87504612-5BE3-CD45-B68E-616D823A0593}"/>
              </a:ext>
            </a:extLst>
          </p:cNvPr>
          <p:cNvSpPr>
            <a:spLocks noGrp="1"/>
          </p:cNvSpPr>
          <p:nvPr>
            <p:ph type="sldNum" sz="quarter" idx="12"/>
          </p:nvPr>
        </p:nvSpPr>
        <p:spPr/>
        <p:txBody>
          <a:bodyPr/>
          <a:lstStyle/>
          <a:p>
            <a:fld id="{3FE4A8C5-1AD5-4C16-834B-ACD1434DE1B3}" type="slidenum">
              <a:rPr lang="en-US" smtClean="0"/>
              <a:t>3</a:t>
            </a:fld>
            <a:endParaRPr lang="en-US"/>
          </a:p>
        </p:txBody>
      </p:sp>
    </p:spTree>
    <p:extLst>
      <p:ext uri="{BB962C8B-B14F-4D97-AF65-F5344CB8AC3E}">
        <p14:creationId xmlns:p14="http://schemas.microsoft.com/office/powerpoint/2010/main" val="3896556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72CEF8C-7258-47C9-B6BD-A6AD11CEB32D}"/>
              </a:ext>
            </a:extLst>
          </p:cNvPr>
          <p:cNvSpPr>
            <a:spLocks noGrp="1"/>
          </p:cNvSpPr>
          <p:nvPr>
            <p:ph type="title"/>
          </p:nvPr>
        </p:nvSpPr>
        <p:spPr/>
        <p:txBody>
          <a:bodyPr/>
          <a:lstStyle/>
          <a:p>
            <a:r>
              <a:rPr lang="fr-FR" dirty="0"/>
              <a:t>Le déni est un problème</a:t>
            </a:r>
            <a:endParaRPr lang="en-US" dirty="0"/>
          </a:p>
        </p:txBody>
      </p:sp>
      <p:sp>
        <p:nvSpPr>
          <p:cNvPr id="3" name="Symbol zastępczy zawartości 2">
            <a:extLst>
              <a:ext uri="{FF2B5EF4-FFF2-40B4-BE49-F238E27FC236}">
                <a16:creationId xmlns:a16="http://schemas.microsoft.com/office/drawing/2014/main" id="{AAB72308-3600-4F0B-8506-D9D114C36C92}"/>
              </a:ext>
            </a:extLst>
          </p:cNvPr>
          <p:cNvSpPr>
            <a:spLocks noGrp="1"/>
          </p:cNvSpPr>
          <p:nvPr>
            <p:ph idx="1"/>
          </p:nvPr>
        </p:nvSpPr>
        <p:spPr/>
        <p:txBody>
          <a:bodyPr>
            <a:normAutofit lnSpcReduction="10000"/>
          </a:bodyPr>
          <a:lstStyle/>
          <a:p>
            <a:r>
              <a:rPr lang="fr-FR" sz="3600" dirty="0"/>
              <a:t>Ces désirs et phantasmes provoquent la question : qu'est-ce qu</a:t>
            </a:r>
            <a:r>
              <a:rPr lang="pl-PL" sz="3600" dirty="0"/>
              <a:t>’on</a:t>
            </a:r>
            <a:r>
              <a:rPr lang="fr-FR" sz="3600" dirty="0"/>
              <a:t> dénie vraiment</a:t>
            </a:r>
            <a:r>
              <a:rPr lang="pl-PL" sz="3600" dirty="0"/>
              <a:t> </a:t>
            </a:r>
            <a:r>
              <a:rPr lang="pl-PL" sz="3600" dirty="0" err="1"/>
              <a:t>avec</a:t>
            </a:r>
            <a:r>
              <a:rPr lang="pl-PL" sz="3600" dirty="0"/>
              <a:t> ce </a:t>
            </a:r>
            <a:r>
              <a:rPr lang="pl-PL" sz="3600" dirty="0" err="1"/>
              <a:t>geste</a:t>
            </a:r>
            <a:r>
              <a:rPr lang="fr-FR" sz="3600" dirty="0"/>
              <a:t> ? </a:t>
            </a:r>
          </a:p>
          <a:p>
            <a:endParaRPr lang="pl-PL" sz="3600" dirty="0"/>
          </a:p>
          <a:p>
            <a:r>
              <a:rPr lang="fr-FR" sz="3600" dirty="0"/>
              <a:t>Est-ce qu'on a à faire avec un élément crucial pour notre époque ? </a:t>
            </a:r>
          </a:p>
          <a:p>
            <a:endParaRPr lang="pl-PL" sz="3600" dirty="0"/>
          </a:p>
          <a:p>
            <a:r>
              <a:rPr lang="fr-FR" sz="3600" dirty="0"/>
              <a:t>Et si oui, quelles sont les conditions de possibilité pour ce type de structure mentale ?</a:t>
            </a:r>
            <a:endParaRPr lang="en-US" sz="3600" dirty="0"/>
          </a:p>
        </p:txBody>
      </p:sp>
      <p:sp>
        <p:nvSpPr>
          <p:cNvPr id="4" name="Espace réservé du pied de page 3">
            <a:extLst>
              <a:ext uri="{FF2B5EF4-FFF2-40B4-BE49-F238E27FC236}">
                <a16:creationId xmlns:a16="http://schemas.microsoft.com/office/drawing/2014/main" id="{4381D54F-A3EC-174B-A557-BCE0A9BD643D}"/>
              </a:ext>
            </a:extLst>
          </p:cNvPr>
          <p:cNvSpPr>
            <a:spLocks noGrp="1"/>
          </p:cNvSpPr>
          <p:nvPr>
            <p:ph type="ftr" sz="quarter" idx="11"/>
          </p:nvPr>
        </p:nvSpPr>
        <p:spPr/>
        <p:txBody>
          <a:bodyPr/>
          <a:lstStyle/>
          <a:p>
            <a:r>
              <a:rPr lang="en-US"/>
              <a:t>Andrzej Leder PAN / CERI séminaire Psychanalyse et sciences sociales</a:t>
            </a:r>
          </a:p>
        </p:txBody>
      </p:sp>
      <p:sp>
        <p:nvSpPr>
          <p:cNvPr id="5" name="Espace réservé du numéro de diapositive 4">
            <a:extLst>
              <a:ext uri="{FF2B5EF4-FFF2-40B4-BE49-F238E27FC236}">
                <a16:creationId xmlns:a16="http://schemas.microsoft.com/office/drawing/2014/main" id="{83DBB702-F671-E44A-9BCA-6902D16D79C5}"/>
              </a:ext>
            </a:extLst>
          </p:cNvPr>
          <p:cNvSpPr>
            <a:spLocks noGrp="1"/>
          </p:cNvSpPr>
          <p:nvPr>
            <p:ph type="sldNum" sz="quarter" idx="12"/>
          </p:nvPr>
        </p:nvSpPr>
        <p:spPr/>
        <p:txBody>
          <a:bodyPr/>
          <a:lstStyle/>
          <a:p>
            <a:fld id="{3FE4A8C5-1AD5-4C16-834B-ACD1434DE1B3}" type="slidenum">
              <a:rPr lang="en-US" smtClean="0"/>
              <a:t>4</a:t>
            </a:fld>
            <a:endParaRPr lang="en-US"/>
          </a:p>
        </p:txBody>
      </p:sp>
    </p:spTree>
    <p:extLst>
      <p:ext uri="{BB962C8B-B14F-4D97-AF65-F5344CB8AC3E}">
        <p14:creationId xmlns:p14="http://schemas.microsoft.com/office/powerpoint/2010/main" val="1861085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7F1493-C857-4CDD-BCB3-82D40D0D2336}"/>
              </a:ext>
            </a:extLst>
          </p:cNvPr>
          <p:cNvSpPr>
            <a:spLocks noGrp="1"/>
          </p:cNvSpPr>
          <p:nvPr>
            <p:ph type="title"/>
          </p:nvPr>
        </p:nvSpPr>
        <p:spPr/>
        <p:txBody>
          <a:bodyPr/>
          <a:lstStyle/>
          <a:p>
            <a:r>
              <a:rPr lang="fr-FR" dirty="0"/>
              <a:t>Verleugnung - le déni, le </a:t>
            </a:r>
            <a:r>
              <a:rPr lang="fr-FR" dirty="0" err="1"/>
              <a:t>desaveu</a:t>
            </a:r>
            <a:r>
              <a:rPr lang="pl-PL" dirty="0"/>
              <a:t>.</a:t>
            </a:r>
            <a:endParaRPr lang="en-US" dirty="0"/>
          </a:p>
        </p:txBody>
      </p:sp>
      <p:sp>
        <p:nvSpPr>
          <p:cNvPr id="3" name="Symbol zastępczy zawartości 2">
            <a:extLst>
              <a:ext uri="{FF2B5EF4-FFF2-40B4-BE49-F238E27FC236}">
                <a16:creationId xmlns:a16="http://schemas.microsoft.com/office/drawing/2014/main" id="{A9BB5240-5B5F-41B2-80BC-E942105EC8CB}"/>
              </a:ext>
            </a:extLst>
          </p:cNvPr>
          <p:cNvSpPr>
            <a:spLocks noGrp="1"/>
          </p:cNvSpPr>
          <p:nvPr>
            <p:ph idx="1"/>
          </p:nvPr>
        </p:nvSpPr>
        <p:spPr/>
        <p:txBody>
          <a:bodyPr>
            <a:noAutofit/>
          </a:bodyPr>
          <a:lstStyle/>
          <a:p>
            <a:r>
              <a:rPr lang="fr-FR" sz="3200" dirty="0"/>
              <a:t>Dans leur livre sur le langage de la psychanalyse Jean Laplanche et Jean-Bernard Pontalis travaillent profondément le concept freudien des mécanismes de défense. Les pages les plus intéressantes sont consacrées au mécanisme du déni. </a:t>
            </a:r>
          </a:p>
          <a:p>
            <a:endParaRPr lang="pl-PL" sz="3200" dirty="0"/>
          </a:p>
          <a:p>
            <a:r>
              <a:rPr lang="fr-FR" sz="3200" dirty="0"/>
              <a:t>Le terme allemand que Freud a choisi pour décrire ce mécanisme compliqué est </a:t>
            </a:r>
            <a:r>
              <a:rPr lang="fr-FR" sz="3200" i="1" dirty="0"/>
              <a:t>Verleugnung</a:t>
            </a:r>
            <a:r>
              <a:rPr lang="fr-FR" sz="3200" dirty="0"/>
              <a:t>, une construction où sont joints la racine -</a:t>
            </a:r>
            <a:r>
              <a:rPr lang="fr-FR" sz="3200" i="1" dirty="0"/>
              <a:t>Leugnung, das Lüge </a:t>
            </a:r>
            <a:r>
              <a:rPr lang="fr-FR" sz="3200" dirty="0"/>
              <a:t>et le préfixe </a:t>
            </a:r>
            <a:r>
              <a:rPr lang="fr-FR" sz="3200" i="1" dirty="0"/>
              <a:t>ver-</a:t>
            </a:r>
            <a:r>
              <a:rPr lang="fr-FR" sz="3200" dirty="0"/>
              <a:t>. </a:t>
            </a:r>
            <a:endParaRPr lang="pl-PL" sz="3200" dirty="0"/>
          </a:p>
        </p:txBody>
      </p:sp>
      <p:sp>
        <p:nvSpPr>
          <p:cNvPr id="4" name="Espace réservé du pied de page 3">
            <a:extLst>
              <a:ext uri="{FF2B5EF4-FFF2-40B4-BE49-F238E27FC236}">
                <a16:creationId xmlns:a16="http://schemas.microsoft.com/office/drawing/2014/main" id="{188ED2C9-2789-2C40-A910-31C2CA8D2AE6}"/>
              </a:ext>
            </a:extLst>
          </p:cNvPr>
          <p:cNvSpPr>
            <a:spLocks noGrp="1"/>
          </p:cNvSpPr>
          <p:nvPr>
            <p:ph type="ftr" sz="quarter" idx="11"/>
          </p:nvPr>
        </p:nvSpPr>
        <p:spPr/>
        <p:txBody>
          <a:bodyPr/>
          <a:lstStyle/>
          <a:p>
            <a:r>
              <a:rPr lang="en-US"/>
              <a:t>Andrzej Leder PAN / CERI séminaire Psychanalyse et sciences sociales</a:t>
            </a:r>
          </a:p>
        </p:txBody>
      </p:sp>
      <p:sp>
        <p:nvSpPr>
          <p:cNvPr id="5" name="Espace réservé du numéro de diapositive 4">
            <a:extLst>
              <a:ext uri="{FF2B5EF4-FFF2-40B4-BE49-F238E27FC236}">
                <a16:creationId xmlns:a16="http://schemas.microsoft.com/office/drawing/2014/main" id="{1F9A034C-B18B-1643-A895-0406664646E4}"/>
              </a:ext>
            </a:extLst>
          </p:cNvPr>
          <p:cNvSpPr>
            <a:spLocks noGrp="1"/>
          </p:cNvSpPr>
          <p:nvPr>
            <p:ph type="sldNum" sz="quarter" idx="12"/>
          </p:nvPr>
        </p:nvSpPr>
        <p:spPr/>
        <p:txBody>
          <a:bodyPr/>
          <a:lstStyle/>
          <a:p>
            <a:fld id="{3FE4A8C5-1AD5-4C16-834B-ACD1434DE1B3}" type="slidenum">
              <a:rPr lang="en-US" smtClean="0"/>
              <a:t>5</a:t>
            </a:fld>
            <a:endParaRPr lang="en-US"/>
          </a:p>
        </p:txBody>
      </p:sp>
    </p:spTree>
    <p:extLst>
      <p:ext uri="{BB962C8B-B14F-4D97-AF65-F5344CB8AC3E}">
        <p14:creationId xmlns:p14="http://schemas.microsoft.com/office/powerpoint/2010/main" val="23418967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FBCFE49-2A6B-416E-A758-75D69650C08D}"/>
              </a:ext>
            </a:extLst>
          </p:cNvPr>
          <p:cNvSpPr>
            <a:spLocks noGrp="1"/>
          </p:cNvSpPr>
          <p:nvPr>
            <p:ph type="title"/>
          </p:nvPr>
        </p:nvSpPr>
        <p:spPr/>
        <p:txBody>
          <a:bodyPr/>
          <a:lstStyle/>
          <a:p>
            <a:r>
              <a:rPr lang="fr-FR" dirty="0"/>
              <a:t>Verleugnung - le déni, le desaveu</a:t>
            </a:r>
            <a:endParaRPr lang="en-US" dirty="0"/>
          </a:p>
        </p:txBody>
      </p:sp>
      <p:sp>
        <p:nvSpPr>
          <p:cNvPr id="3" name="Symbol zastępczy zawartości 2">
            <a:extLst>
              <a:ext uri="{FF2B5EF4-FFF2-40B4-BE49-F238E27FC236}">
                <a16:creationId xmlns:a16="http://schemas.microsoft.com/office/drawing/2014/main" id="{83E53F23-A3C0-4295-BF2D-2D649584E0EB}"/>
              </a:ext>
            </a:extLst>
          </p:cNvPr>
          <p:cNvSpPr>
            <a:spLocks noGrp="1"/>
          </p:cNvSpPr>
          <p:nvPr>
            <p:ph idx="1"/>
          </p:nvPr>
        </p:nvSpPr>
        <p:spPr/>
        <p:txBody>
          <a:bodyPr>
            <a:normAutofit fontScale="77500" lnSpcReduction="20000"/>
          </a:bodyPr>
          <a:lstStyle/>
          <a:p>
            <a:pPr>
              <a:lnSpc>
                <a:spcPct val="120000"/>
              </a:lnSpc>
              <a:spcBef>
                <a:spcPts val="0"/>
              </a:spcBef>
            </a:pPr>
            <a:r>
              <a:rPr lang="fr-FR" sz="3200" dirty="0"/>
              <a:t>Le préfixe </a:t>
            </a:r>
            <a:r>
              <a:rPr lang="fr-FR" sz="3200" i="1" dirty="0"/>
              <a:t>ver-</a:t>
            </a:r>
            <a:r>
              <a:rPr lang="fr-FR" sz="3200" dirty="0"/>
              <a:t> en allemand a une double fonction. Il est lié à l'ancien </a:t>
            </a:r>
            <a:r>
              <a:rPr lang="fr-FR" sz="3200" i="1" dirty="0"/>
              <a:t>per-</a:t>
            </a:r>
            <a:r>
              <a:rPr lang="fr-FR" sz="3200" dirty="0"/>
              <a:t> indo-européen, qui signifie le mouvement qui transcende ou transgresse quelque chose. </a:t>
            </a:r>
          </a:p>
          <a:p>
            <a:pPr>
              <a:lnSpc>
                <a:spcPct val="120000"/>
              </a:lnSpc>
              <a:spcBef>
                <a:spcPts val="0"/>
              </a:spcBef>
            </a:pPr>
            <a:endParaRPr lang="pl-PL" sz="3200" dirty="0"/>
          </a:p>
          <a:p>
            <a:pPr>
              <a:lnSpc>
                <a:spcPct val="120000"/>
              </a:lnSpc>
              <a:spcBef>
                <a:spcPts val="0"/>
              </a:spcBef>
            </a:pPr>
            <a:r>
              <a:rPr lang="fr-FR" sz="3200" dirty="0"/>
              <a:t>Mais le deuxième sens de </a:t>
            </a:r>
            <a:r>
              <a:rPr lang="fr-FR" sz="3200" i="1" dirty="0"/>
              <a:t>ver-</a:t>
            </a:r>
            <a:r>
              <a:rPr lang="fr-FR" sz="3200" dirty="0"/>
              <a:t> est de montrer un geste ou le sujet est dupe, et par lui-même</a:t>
            </a:r>
            <a:r>
              <a:rPr lang="pl-PL" sz="3200" dirty="0"/>
              <a:t> </a:t>
            </a:r>
            <a:r>
              <a:rPr lang="pl-PL" sz="3200" dirty="0" err="1"/>
              <a:t>se</a:t>
            </a:r>
            <a:r>
              <a:rPr lang="pl-PL" sz="3200" dirty="0"/>
              <a:t> </a:t>
            </a:r>
            <a:r>
              <a:rPr lang="pl-PL" sz="3200" dirty="0" err="1"/>
              <a:t>méprend</a:t>
            </a:r>
            <a:r>
              <a:rPr lang="pl-PL" sz="3200" dirty="0"/>
              <a:t>,</a:t>
            </a:r>
            <a:r>
              <a:rPr lang="fr-FR" sz="3200" dirty="0"/>
              <a:t> comme dans les verbes pronominaux </a:t>
            </a:r>
            <a:r>
              <a:rPr lang="fr-FR" sz="3200" i="1" dirty="0"/>
              <a:t>sich verspäten</a:t>
            </a:r>
            <a:r>
              <a:rPr lang="fr-FR" sz="3200" dirty="0"/>
              <a:t>, </a:t>
            </a:r>
            <a:r>
              <a:rPr lang="fr-FR" sz="3200" i="1" dirty="0"/>
              <a:t>sich verfahren</a:t>
            </a:r>
            <a:r>
              <a:rPr lang="fr-FR" sz="3200" dirty="0"/>
              <a:t>, (être en retard, se perdre).</a:t>
            </a:r>
          </a:p>
          <a:p>
            <a:pPr>
              <a:lnSpc>
                <a:spcPct val="120000"/>
              </a:lnSpc>
              <a:spcBef>
                <a:spcPts val="0"/>
              </a:spcBef>
            </a:pPr>
            <a:endParaRPr lang="pl-PL" sz="3200" dirty="0"/>
          </a:p>
          <a:p>
            <a:pPr>
              <a:lnSpc>
                <a:spcPct val="120000"/>
              </a:lnSpc>
              <a:spcBef>
                <a:spcPts val="0"/>
              </a:spcBef>
            </a:pPr>
            <a:r>
              <a:rPr lang="fr-FR" sz="3200" dirty="0"/>
              <a:t>La connexion du verbe mentir et du sens préfixe </a:t>
            </a:r>
            <a:r>
              <a:rPr lang="fr-FR" sz="3200" i="1" dirty="0"/>
              <a:t>ver-</a:t>
            </a:r>
            <a:r>
              <a:rPr lang="fr-FR" sz="3200" dirty="0"/>
              <a:t> résulte d'un terme qui suggère un aveuglement a la limite d'une délusion, une opération mentale qui restreint sévèrement le contact avec la réalité. </a:t>
            </a:r>
          </a:p>
        </p:txBody>
      </p:sp>
      <p:sp>
        <p:nvSpPr>
          <p:cNvPr id="4" name="Espace réservé du pied de page 3">
            <a:extLst>
              <a:ext uri="{FF2B5EF4-FFF2-40B4-BE49-F238E27FC236}">
                <a16:creationId xmlns:a16="http://schemas.microsoft.com/office/drawing/2014/main" id="{A645B7DA-CE9B-6E47-84AB-F881ED3C217A}"/>
              </a:ext>
            </a:extLst>
          </p:cNvPr>
          <p:cNvSpPr>
            <a:spLocks noGrp="1"/>
          </p:cNvSpPr>
          <p:nvPr>
            <p:ph type="ftr" sz="quarter" idx="11"/>
          </p:nvPr>
        </p:nvSpPr>
        <p:spPr/>
        <p:txBody>
          <a:bodyPr/>
          <a:lstStyle/>
          <a:p>
            <a:r>
              <a:rPr lang="en-US"/>
              <a:t>Andrzej Leder PAN / CERI séminaire Psychanalyse et sciences sociales</a:t>
            </a:r>
          </a:p>
        </p:txBody>
      </p:sp>
      <p:sp>
        <p:nvSpPr>
          <p:cNvPr id="5" name="Espace réservé du numéro de diapositive 4">
            <a:extLst>
              <a:ext uri="{FF2B5EF4-FFF2-40B4-BE49-F238E27FC236}">
                <a16:creationId xmlns:a16="http://schemas.microsoft.com/office/drawing/2014/main" id="{33A2813B-0990-4040-9F5B-F80430EC0C1B}"/>
              </a:ext>
            </a:extLst>
          </p:cNvPr>
          <p:cNvSpPr>
            <a:spLocks noGrp="1"/>
          </p:cNvSpPr>
          <p:nvPr>
            <p:ph type="sldNum" sz="quarter" idx="12"/>
          </p:nvPr>
        </p:nvSpPr>
        <p:spPr/>
        <p:txBody>
          <a:bodyPr/>
          <a:lstStyle/>
          <a:p>
            <a:fld id="{3FE4A8C5-1AD5-4C16-834B-ACD1434DE1B3}" type="slidenum">
              <a:rPr lang="en-US" smtClean="0"/>
              <a:t>6</a:t>
            </a:fld>
            <a:endParaRPr lang="en-US"/>
          </a:p>
        </p:txBody>
      </p:sp>
    </p:spTree>
    <p:extLst>
      <p:ext uri="{BB962C8B-B14F-4D97-AF65-F5344CB8AC3E}">
        <p14:creationId xmlns:p14="http://schemas.microsoft.com/office/powerpoint/2010/main" val="1032529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3A69C73-49D8-4A3A-BCF1-A1A785A3D0DB}"/>
              </a:ext>
            </a:extLst>
          </p:cNvPr>
          <p:cNvSpPr>
            <a:spLocks noGrp="1"/>
          </p:cNvSpPr>
          <p:nvPr>
            <p:ph type="title"/>
          </p:nvPr>
        </p:nvSpPr>
        <p:spPr/>
        <p:txBody>
          <a:bodyPr/>
          <a:lstStyle/>
          <a:p>
            <a:r>
              <a:rPr lang="fr-FR" dirty="0"/>
              <a:t>Verleugnung - le déni, le desaveu</a:t>
            </a:r>
            <a:endParaRPr lang="en-US" dirty="0"/>
          </a:p>
        </p:txBody>
      </p:sp>
      <p:sp>
        <p:nvSpPr>
          <p:cNvPr id="3" name="Symbol zastępczy zawartości 2">
            <a:extLst>
              <a:ext uri="{FF2B5EF4-FFF2-40B4-BE49-F238E27FC236}">
                <a16:creationId xmlns:a16="http://schemas.microsoft.com/office/drawing/2014/main" id="{D6FB8A5F-EE96-43CF-8228-379BDD5CF8CA}"/>
              </a:ext>
            </a:extLst>
          </p:cNvPr>
          <p:cNvSpPr>
            <a:spLocks noGrp="1"/>
          </p:cNvSpPr>
          <p:nvPr>
            <p:ph idx="1"/>
          </p:nvPr>
        </p:nvSpPr>
        <p:spPr>
          <a:xfrm>
            <a:off x="838200" y="1825625"/>
            <a:ext cx="10515600" cy="4667250"/>
          </a:xfrm>
        </p:spPr>
        <p:txBody>
          <a:bodyPr>
            <a:noAutofit/>
          </a:bodyPr>
          <a:lstStyle/>
          <a:p>
            <a:pPr>
              <a:lnSpc>
                <a:spcPct val="110000"/>
              </a:lnSpc>
              <a:spcBef>
                <a:spcPts val="0"/>
              </a:spcBef>
            </a:pPr>
            <a:r>
              <a:rPr lang="fr-FR" sz="2400" dirty="0"/>
              <a:t>Dans la première phase, le terme déni voulait exprimer l'impossibilité d'accepter le manque du pénis chez la mère par un enfant. </a:t>
            </a:r>
            <a:endParaRPr lang="pl-PL" sz="2400" dirty="0"/>
          </a:p>
          <a:p>
            <a:pPr>
              <a:lnSpc>
                <a:spcPct val="110000"/>
              </a:lnSpc>
              <a:spcBef>
                <a:spcPts val="0"/>
              </a:spcBef>
            </a:pPr>
            <a:r>
              <a:rPr lang="fr-FR" sz="2400" dirty="0"/>
              <a:t>Comme Laplanche et Pontalis remarquent, le manque n'est pas une chose qu'on remarque, à moins d'avoir une théorie de la réalité préconçue que ce manque ébranle. </a:t>
            </a:r>
            <a:endParaRPr lang="pl-PL" sz="2400" dirty="0"/>
          </a:p>
          <a:p>
            <a:pPr>
              <a:lnSpc>
                <a:spcPct val="110000"/>
              </a:lnSpc>
              <a:spcBef>
                <a:spcPts val="0"/>
              </a:spcBef>
            </a:pPr>
            <a:r>
              <a:rPr lang="fr-FR" sz="2400" dirty="0"/>
              <a:t>Le déni ne change pas donc ce qui est perçu sur notre rétine, ce mécanisme change plutôt le sens de ce qui est perçu, en protégeant une vision de la réalité déjà en place. </a:t>
            </a:r>
            <a:endParaRPr lang="pl-PL" sz="2400" dirty="0"/>
          </a:p>
          <a:p>
            <a:pPr>
              <a:lnSpc>
                <a:spcPct val="110000"/>
              </a:lnSpc>
              <a:spcBef>
                <a:spcPts val="0"/>
              </a:spcBef>
            </a:pPr>
            <a:r>
              <a:rPr lang="fr-FR" sz="2400" dirty="0"/>
              <a:t>Laplanche et Pontalis suggèrent, que le déni est responsable surtout de la déformation des certaines prémisses cruciales qui fondent la réalité humaine, mais qui ne sont pas directement perceptibles.</a:t>
            </a:r>
            <a:endParaRPr lang="en-US" sz="2400" dirty="0"/>
          </a:p>
        </p:txBody>
      </p:sp>
      <p:sp>
        <p:nvSpPr>
          <p:cNvPr id="4" name="Espace réservé du pied de page 3">
            <a:extLst>
              <a:ext uri="{FF2B5EF4-FFF2-40B4-BE49-F238E27FC236}">
                <a16:creationId xmlns:a16="http://schemas.microsoft.com/office/drawing/2014/main" id="{44F2F92F-DF04-684C-B9F4-61E55917C2B0}"/>
              </a:ext>
            </a:extLst>
          </p:cNvPr>
          <p:cNvSpPr>
            <a:spLocks noGrp="1"/>
          </p:cNvSpPr>
          <p:nvPr>
            <p:ph type="ftr" sz="quarter" idx="11"/>
          </p:nvPr>
        </p:nvSpPr>
        <p:spPr/>
        <p:txBody>
          <a:bodyPr/>
          <a:lstStyle/>
          <a:p>
            <a:r>
              <a:rPr lang="en-US"/>
              <a:t>Andrzej Leder PAN / CERI séminaire Psychanalyse et sciences sociales</a:t>
            </a:r>
          </a:p>
        </p:txBody>
      </p:sp>
      <p:sp>
        <p:nvSpPr>
          <p:cNvPr id="5" name="Espace réservé du numéro de diapositive 4">
            <a:extLst>
              <a:ext uri="{FF2B5EF4-FFF2-40B4-BE49-F238E27FC236}">
                <a16:creationId xmlns:a16="http://schemas.microsoft.com/office/drawing/2014/main" id="{A5B04D35-364A-E349-8686-6D7A1815FD46}"/>
              </a:ext>
            </a:extLst>
          </p:cNvPr>
          <p:cNvSpPr>
            <a:spLocks noGrp="1"/>
          </p:cNvSpPr>
          <p:nvPr>
            <p:ph type="sldNum" sz="quarter" idx="12"/>
          </p:nvPr>
        </p:nvSpPr>
        <p:spPr/>
        <p:txBody>
          <a:bodyPr/>
          <a:lstStyle/>
          <a:p>
            <a:fld id="{3FE4A8C5-1AD5-4C16-834B-ACD1434DE1B3}" type="slidenum">
              <a:rPr lang="en-US" smtClean="0"/>
              <a:t>7</a:t>
            </a:fld>
            <a:endParaRPr lang="en-US"/>
          </a:p>
        </p:txBody>
      </p:sp>
    </p:spTree>
    <p:extLst>
      <p:ext uri="{BB962C8B-B14F-4D97-AF65-F5344CB8AC3E}">
        <p14:creationId xmlns:p14="http://schemas.microsoft.com/office/powerpoint/2010/main" val="40423328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62FD4EA-79E5-4390-BA0A-6A75CEBA6500}"/>
              </a:ext>
            </a:extLst>
          </p:cNvPr>
          <p:cNvSpPr>
            <a:spLocks noGrp="1"/>
          </p:cNvSpPr>
          <p:nvPr>
            <p:ph type="title"/>
          </p:nvPr>
        </p:nvSpPr>
        <p:spPr/>
        <p:txBody>
          <a:bodyPr/>
          <a:lstStyle/>
          <a:p>
            <a:r>
              <a:rPr lang="fr-FR" dirty="0"/>
              <a:t>Verleugnung - le déni, le desaveu</a:t>
            </a:r>
            <a:endParaRPr lang="en-US" dirty="0"/>
          </a:p>
        </p:txBody>
      </p:sp>
      <p:sp>
        <p:nvSpPr>
          <p:cNvPr id="3" name="Symbol zastępczy zawartości 2">
            <a:extLst>
              <a:ext uri="{FF2B5EF4-FFF2-40B4-BE49-F238E27FC236}">
                <a16:creationId xmlns:a16="http://schemas.microsoft.com/office/drawing/2014/main" id="{829984B6-14DB-4773-80CC-B7AE7155A652}"/>
              </a:ext>
            </a:extLst>
          </p:cNvPr>
          <p:cNvSpPr>
            <a:spLocks noGrp="1"/>
          </p:cNvSpPr>
          <p:nvPr>
            <p:ph idx="1"/>
          </p:nvPr>
        </p:nvSpPr>
        <p:spPr/>
        <p:txBody>
          <a:bodyPr>
            <a:normAutofit fontScale="85000" lnSpcReduction="20000"/>
          </a:bodyPr>
          <a:lstStyle/>
          <a:p>
            <a:pPr>
              <a:lnSpc>
                <a:spcPct val="120000"/>
              </a:lnSpc>
              <a:spcBef>
                <a:spcPts val="0"/>
              </a:spcBef>
            </a:pPr>
            <a:r>
              <a:rPr lang="fr-FR" dirty="0"/>
              <a:t>Il faut dire aussi, que le terme français "le déni" ne correspond ni a l'intention primaire du verbe </a:t>
            </a:r>
            <a:r>
              <a:rPr lang="fr-FR" i="1" dirty="0" err="1"/>
              <a:t>verleugnen</a:t>
            </a:r>
            <a:r>
              <a:rPr lang="fr-FR" dirty="0"/>
              <a:t> allemand ni à la logique décrite par Laplace et Pontalis. </a:t>
            </a:r>
          </a:p>
          <a:p>
            <a:pPr>
              <a:lnSpc>
                <a:spcPct val="110000"/>
              </a:lnSpc>
              <a:spcBef>
                <a:spcPts val="0"/>
              </a:spcBef>
            </a:pPr>
            <a:endParaRPr lang="pl-PL" dirty="0"/>
          </a:p>
          <a:p>
            <a:pPr>
              <a:lnSpc>
                <a:spcPct val="120000"/>
              </a:lnSpc>
              <a:spcBef>
                <a:spcPts val="0"/>
              </a:spcBef>
            </a:pPr>
            <a:r>
              <a:rPr lang="fr-FR" dirty="0"/>
              <a:t>Joyce McDougall, dans sa critique, en 1978, du terme "déni" pour Verleugnung (cf.  deux chap. de son Plaidoyer pour une certaine anormalité : ch. 2, p. 34-62 et ch. 4, p.79-98;) décrit et analyse très finement les étapes successives du travail psychique du petit d'homme pour lequel l'opération fondamentale, se situe entre la</a:t>
            </a:r>
            <a:r>
              <a:rPr lang="pl-PL" dirty="0"/>
              <a:t> </a:t>
            </a:r>
            <a:r>
              <a:rPr lang="fr-FR" dirty="0"/>
              <a:t>perception de la différence sexuelle dans la réalité extérieure=l'aveu, son </a:t>
            </a:r>
            <a:r>
              <a:rPr lang="fr-FR" b="1" dirty="0"/>
              <a:t>désaveu</a:t>
            </a:r>
            <a:r>
              <a:rPr lang="fr-FR" dirty="0"/>
              <a:t> immédiat et l</a:t>
            </a:r>
            <a:r>
              <a:rPr lang="pl-PL" dirty="0"/>
              <a:t>’</a:t>
            </a:r>
            <a:r>
              <a:rPr lang="fr-FR" dirty="0"/>
              <a:t>élaboration dans le fantasme de cette différence</a:t>
            </a:r>
            <a:r>
              <a:rPr lang="pl-PL" dirty="0"/>
              <a:t>. [Małgorzata Maliszewska]</a:t>
            </a:r>
          </a:p>
          <a:p>
            <a:endParaRPr lang="en-US" dirty="0"/>
          </a:p>
        </p:txBody>
      </p:sp>
      <p:sp>
        <p:nvSpPr>
          <p:cNvPr id="4" name="Espace réservé du pied de page 3">
            <a:extLst>
              <a:ext uri="{FF2B5EF4-FFF2-40B4-BE49-F238E27FC236}">
                <a16:creationId xmlns:a16="http://schemas.microsoft.com/office/drawing/2014/main" id="{A6DFC9FE-C8B8-CF4E-ACAE-92CA6F367C7B}"/>
              </a:ext>
            </a:extLst>
          </p:cNvPr>
          <p:cNvSpPr>
            <a:spLocks noGrp="1"/>
          </p:cNvSpPr>
          <p:nvPr>
            <p:ph type="ftr" sz="quarter" idx="11"/>
          </p:nvPr>
        </p:nvSpPr>
        <p:spPr/>
        <p:txBody>
          <a:bodyPr/>
          <a:lstStyle/>
          <a:p>
            <a:r>
              <a:rPr lang="en-US"/>
              <a:t>Andrzej Leder PAN / CERI séminaire Psychanalyse et sciences sociales</a:t>
            </a:r>
          </a:p>
        </p:txBody>
      </p:sp>
      <p:sp>
        <p:nvSpPr>
          <p:cNvPr id="5" name="Espace réservé du numéro de diapositive 4">
            <a:extLst>
              <a:ext uri="{FF2B5EF4-FFF2-40B4-BE49-F238E27FC236}">
                <a16:creationId xmlns:a16="http://schemas.microsoft.com/office/drawing/2014/main" id="{AFE8014C-F282-0944-9DDF-984382D4245B}"/>
              </a:ext>
            </a:extLst>
          </p:cNvPr>
          <p:cNvSpPr>
            <a:spLocks noGrp="1"/>
          </p:cNvSpPr>
          <p:nvPr>
            <p:ph type="sldNum" sz="quarter" idx="12"/>
          </p:nvPr>
        </p:nvSpPr>
        <p:spPr/>
        <p:txBody>
          <a:bodyPr/>
          <a:lstStyle/>
          <a:p>
            <a:fld id="{3FE4A8C5-1AD5-4C16-834B-ACD1434DE1B3}" type="slidenum">
              <a:rPr lang="en-US" smtClean="0"/>
              <a:t>8</a:t>
            </a:fld>
            <a:endParaRPr lang="en-US"/>
          </a:p>
        </p:txBody>
      </p:sp>
    </p:spTree>
    <p:extLst>
      <p:ext uri="{BB962C8B-B14F-4D97-AF65-F5344CB8AC3E}">
        <p14:creationId xmlns:p14="http://schemas.microsoft.com/office/powerpoint/2010/main" val="3544515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1E7D4B9A-CA82-46C7-A712-373D34D053B6}"/>
              </a:ext>
            </a:extLst>
          </p:cNvPr>
          <p:cNvSpPr>
            <a:spLocks noGrp="1"/>
          </p:cNvSpPr>
          <p:nvPr>
            <p:ph idx="1"/>
          </p:nvPr>
        </p:nvSpPr>
        <p:spPr/>
        <p:txBody>
          <a:bodyPr>
            <a:normAutofit fontScale="92500"/>
          </a:bodyPr>
          <a:lstStyle/>
          <a:p>
            <a:pPr>
              <a:lnSpc>
                <a:spcPct val="110000"/>
              </a:lnSpc>
              <a:spcBef>
                <a:spcPts val="0"/>
              </a:spcBef>
            </a:pPr>
            <a:r>
              <a:rPr lang="fr-FR" sz="3200" dirty="0"/>
              <a:t>Le déni ou désaveu joue un rôle immense dans l'économie affective.</a:t>
            </a:r>
            <a:endParaRPr lang="pl-PL" sz="3200" dirty="0"/>
          </a:p>
          <a:p>
            <a:pPr>
              <a:lnSpc>
                <a:spcPct val="110000"/>
              </a:lnSpc>
              <a:spcBef>
                <a:spcPts val="0"/>
              </a:spcBef>
            </a:pPr>
            <a:r>
              <a:rPr lang="pl-PL" sz="3200" dirty="0"/>
              <a:t>S</a:t>
            </a:r>
            <a:r>
              <a:rPr lang="fr-FR" sz="3200" dirty="0"/>
              <a:t>i le sujet comprenait la signification des faits perçus, il/elle aurait à se confronter à tout une série de sentiments/affects difficiles et perturbants. </a:t>
            </a:r>
            <a:endParaRPr lang="pl-PL" sz="3200" dirty="0"/>
          </a:p>
          <a:p>
            <a:pPr>
              <a:lnSpc>
                <a:spcPct val="110000"/>
              </a:lnSpc>
              <a:spcBef>
                <a:spcPts val="0"/>
              </a:spcBef>
            </a:pPr>
            <a:r>
              <a:rPr lang="fr-FR" sz="3200" dirty="0"/>
              <a:t>Si le sujet remplace la compréhension par </a:t>
            </a:r>
            <a:r>
              <a:rPr lang="pl-PL" sz="3200" dirty="0"/>
              <a:t>le</a:t>
            </a:r>
            <a:r>
              <a:rPr lang="fr-FR" sz="3200" dirty="0"/>
              <a:t> </a:t>
            </a:r>
            <a:r>
              <a:rPr lang="fr-FR" sz="3200" b="1" dirty="0"/>
              <a:t>fétichis</a:t>
            </a:r>
            <a:r>
              <a:rPr lang="pl-PL" sz="3200" b="1" dirty="0"/>
              <a:t>me </a:t>
            </a:r>
            <a:r>
              <a:rPr lang="fr-FR" sz="3200" b="1" dirty="0"/>
              <a:t>narrati</a:t>
            </a:r>
            <a:r>
              <a:rPr lang="pl-PL" sz="3200" b="1" dirty="0"/>
              <a:t>f</a:t>
            </a:r>
            <a:r>
              <a:rPr lang="fr-FR" sz="3200" dirty="0"/>
              <a:t>, il/elle va préserver la jouissance et repousser tout deuil.   </a:t>
            </a:r>
            <a:endParaRPr lang="pl-PL" sz="3200" dirty="0"/>
          </a:p>
          <a:p>
            <a:pPr>
              <a:lnSpc>
                <a:spcPct val="110000"/>
              </a:lnSpc>
              <a:spcBef>
                <a:spcPts val="0"/>
              </a:spcBef>
            </a:pPr>
            <a:r>
              <a:rPr lang="fr-FR" sz="3200" dirty="0"/>
              <a:t>Le déni est le mécanisme crucial pour la perversion.</a:t>
            </a:r>
            <a:endParaRPr lang="en-US" sz="3200" dirty="0"/>
          </a:p>
        </p:txBody>
      </p:sp>
      <p:sp>
        <p:nvSpPr>
          <p:cNvPr id="5" name="Rectangle 2">
            <a:extLst>
              <a:ext uri="{FF2B5EF4-FFF2-40B4-BE49-F238E27FC236}">
                <a16:creationId xmlns:a16="http://schemas.microsoft.com/office/drawing/2014/main" id="{2DCFE991-19ED-45C3-B572-B6EA6A1F86C2}"/>
              </a:ext>
            </a:extLst>
          </p:cNvPr>
          <p:cNvSpPr>
            <a:spLocks noGrp="1" noChangeArrowheads="1"/>
          </p:cNvSpPr>
          <p:nvPr>
            <p:ph type="title"/>
          </p:nvPr>
        </p:nvSpPr>
        <p:spPr bwMode="auto">
          <a:xfrm>
            <a:off x="838200" y="735519"/>
            <a:ext cx="1086046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err="1">
                <a:ln>
                  <a:noFill/>
                </a:ln>
                <a:solidFill>
                  <a:schemeClr val="tx1"/>
                </a:solidFill>
                <a:effectLst/>
                <a:latin typeface="Arial" panose="020B0604020202020204" pitchFamily="34" charset="0"/>
              </a:rPr>
              <a:t>Verleugnung</a:t>
            </a:r>
            <a:r>
              <a:rPr kumimoji="0" lang="en-US" altLang="en-US" sz="3200" b="0" i="0" u="none" strike="noStrike" cap="none" normalizeH="0" baseline="0" dirty="0">
                <a:ln>
                  <a:noFill/>
                </a:ln>
                <a:solidFill>
                  <a:schemeClr val="tx1"/>
                </a:solidFill>
                <a:effectLst/>
                <a:latin typeface="Arial" panose="020B0604020202020204" pitchFamily="34" charset="0"/>
              </a:rPr>
              <a:t> - le </a:t>
            </a:r>
            <a:r>
              <a:rPr kumimoji="0" lang="en-US" altLang="en-US" sz="3200" b="0" i="0" u="none" strike="noStrike" cap="none" normalizeH="0" baseline="0" dirty="0" err="1">
                <a:ln>
                  <a:noFill/>
                </a:ln>
                <a:solidFill>
                  <a:schemeClr val="tx1"/>
                </a:solidFill>
                <a:effectLst/>
                <a:latin typeface="Arial" panose="020B0604020202020204" pitchFamily="34" charset="0"/>
              </a:rPr>
              <a:t>déni</a:t>
            </a:r>
            <a:r>
              <a:rPr kumimoji="0" lang="en-US" altLang="en-US" sz="3200" b="0" i="0" u="none" strike="noStrike" cap="none" normalizeH="0" baseline="0" dirty="0">
                <a:ln>
                  <a:noFill/>
                </a:ln>
                <a:solidFill>
                  <a:schemeClr val="tx1"/>
                </a:solidFill>
                <a:effectLst/>
                <a:latin typeface="Arial" panose="020B0604020202020204" pitchFamily="34" charset="0"/>
              </a:rPr>
              <a:t>, le </a:t>
            </a:r>
            <a:r>
              <a:rPr kumimoji="0" lang="en-US" altLang="en-US" sz="3200" b="0" i="0" u="none" strike="noStrike" cap="none" normalizeH="0" baseline="0" dirty="0" err="1">
                <a:ln>
                  <a:noFill/>
                </a:ln>
                <a:solidFill>
                  <a:schemeClr val="tx1"/>
                </a:solidFill>
                <a:effectLst/>
                <a:latin typeface="Arial" panose="020B0604020202020204" pitchFamily="34" charset="0"/>
              </a:rPr>
              <a:t>desaveu</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
        <p:nvSpPr>
          <p:cNvPr id="2" name="Espace réservé du pied de page 1">
            <a:extLst>
              <a:ext uri="{FF2B5EF4-FFF2-40B4-BE49-F238E27FC236}">
                <a16:creationId xmlns:a16="http://schemas.microsoft.com/office/drawing/2014/main" id="{ADD82134-F280-FB47-8176-4DA948D52271}"/>
              </a:ext>
            </a:extLst>
          </p:cNvPr>
          <p:cNvSpPr>
            <a:spLocks noGrp="1"/>
          </p:cNvSpPr>
          <p:nvPr>
            <p:ph type="ftr" sz="quarter" idx="11"/>
          </p:nvPr>
        </p:nvSpPr>
        <p:spPr/>
        <p:txBody>
          <a:bodyPr/>
          <a:lstStyle/>
          <a:p>
            <a:r>
              <a:rPr lang="en-US"/>
              <a:t>Andrzej Leder PAN / CERI séminaire Psychanalyse et sciences sociales</a:t>
            </a:r>
          </a:p>
        </p:txBody>
      </p:sp>
      <p:sp>
        <p:nvSpPr>
          <p:cNvPr id="4" name="Espace réservé du numéro de diapositive 3">
            <a:extLst>
              <a:ext uri="{FF2B5EF4-FFF2-40B4-BE49-F238E27FC236}">
                <a16:creationId xmlns:a16="http://schemas.microsoft.com/office/drawing/2014/main" id="{178E34A8-7F43-C342-9F9F-C8C780D3FC73}"/>
              </a:ext>
            </a:extLst>
          </p:cNvPr>
          <p:cNvSpPr>
            <a:spLocks noGrp="1"/>
          </p:cNvSpPr>
          <p:nvPr>
            <p:ph type="sldNum" sz="quarter" idx="12"/>
          </p:nvPr>
        </p:nvSpPr>
        <p:spPr/>
        <p:txBody>
          <a:bodyPr/>
          <a:lstStyle/>
          <a:p>
            <a:fld id="{3FE4A8C5-1AD5-4C16-834B-ACD1434DE1B3}" type="slidenum">
              <a:rPr lang="en-US" smtClean="0"/>
              <a:t>9</a:t>
            </a:fld>
            <a:endParaRPr lang="en-US"/>
          </a:p>
        </p:txBody>
      </p:sp>
    </p:spTree>
    <p:extLst>
      <p:ext uri="{BB962C8B-B14F-4D97-AF65-F5344CB8AC3E}">
        <p14:creationId xmlns:p14="http://schemas.microsoft.com/office/powerpoint/2010/main" val="1533570606"/>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2839</TotalTime>
  <Words>2474</Words>
  <Application>Microsoft Macintosh PowerPoint</Application>
  <PresentationFormat>Grand écran</PresentationFormat>
  <Paragraphs>165</Paragraphs>
  <Slides>23</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23</vt:i4>
      </vt:variant>
    </vt:vector>
  </HeadingPairs>
  <TitlesOfParts>
    <vt:vector size="28" baseType="lpstr">
      <vt:lpstr>Arial</vt:lpstr>
      <vt:lpstr>Calibri</vt:lpstr>
      <vt:lpstr>Calibri Light</vt:lpstr>
      <vt:lpstr>LanguageTool-win</vt:lpstr>
      <vt:lpstr>Motyw pakietu Office</vt:lpstr>
      <vt:lpstr>Questions sur le déni.</vt:lpstr>
      <vt:lpstr>Le déni est un problème</vt:lpstr>
      <vt:lpstr>Le déni est un problème</vt:lpstr>
      <vt:lpstr>Le déni est un problème</vt:lpstr>
      <vt:lpstr>Verleugnung - le déni, le desaveu.</vt:lpstr>
      <vt:lpstr>Verleugnung - le déni, le desaveu</vt:lpstr>
      <vt:lpstr>Verleugnung - le déni, le desaveu</vt:lpstr>
      <vt:lpstr>Verleugnung - le déni, le desaveu</vt:lpstr>
      <vt:lpstr>Verleugnung - le déni, le desaveu</vt:lpstr>
      <vt:lpstr> Fétichisme narratif</vt:lpstr>
      <vt:lpstr> Fétichisme narratif</vt:lpstr>
      <vt:lpstr> Fétichisme narratif</vt:lpstr>
      <vt:lpstr> Fétichisme narratif</vt:lpstr>
      <vt:lpstr> Fétichisme narratif</vt:lpstr>
      <vt:lpstr> Fétichisme narratif</vt:lpstr>
      <vt:lpstr>Névrose, narcissisme, perversion </vt:lpstr>
      <vt:lpstr>Névrose, narcissisme, perversion </vt:lpstr>
      <vt:lpstr>Névrose, narcissisme, perversion </vt:lpstr>
      <vt:lpstr>Névrose, narcissisme, perversion </vt:lpstr>
      <vt:lpstr>Névrose, narcissisme, perversion </vt:lpstr>
      <vt:lpstr>Névrose, narcissisme, perversion </vt:lpstr>
      <vt:lpstr>Névrose, narcissisme, perversion </vt:lpstr>
      <vt:lpstr>Merci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Questions sur le déni.</dc:title>
  <dc:creator>Andrzej Leder</dc:creator>
  <cp:lastModifiedBy>Microsoft Office</cp:lastModifiedBy>
  <cp:revision>34</cp:revision>
  <dcterms:created xsi:type="dcterms:W3CDTF">2021-12-12T10:46:14Z</dcterms:created>
  <dcterms:modified xsi:type="dcterms:W3CDTF">2021-12-15T13:18:58Z</dcterms:modified>
</cp:coreProperties>
</file>