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ris" initials="D"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503" autoAdjust="0"/>
  </p:normalViewPr>
  <p:slideViewPr>
    <p:cSldViewPr>
      <p:cViewPr>
        <p:scale>
          <a:sx n="125" d="100"/>
          <a:sy n="125" d="100"/>
        </p:scale>
        <p:origin x="-776" y="-5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commentAuthors" Target="commentAuthors.xml"/><Relationship Id="rId9" Type="http://schemas.openxmlformats.org/officeDocument/2006/relationships/presProps" Target="presProps.xml"/><Relationship Id="rId10"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3-11-21T19:42:04.181" idx="1">
    <p:pos x="5404" y="1944"/>
    <p:text>Une erreur sur la région Cerro de Pasco, où c'est Fuerza 2011 qui a remporté le second tour.</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3-11-21T19:53:35.863" idx="2">
    <p:pos x="2733" y="3128"/>
    <p:text>Je ne sais pas si c'est l'objectif de cette fiche, mais il me semble que la référence au programme, et ce qui est développé dans les pages suivantes, est un peu désactualisé par rapport à la politique gouvernementale de Humala (qui a donné lieu à la désinscription publique de plusieur.e.s député.e.s en 2012 qui dénonçaient l'abandon par l'"officialisme" de plusieurs aspects centraux de son programme, notamment concernant la critique du néolibéralisme, abandon qui s'est manifesté dans la gestion de la crise de Conga). Au vu du fort personnalisme des partis péruviens et de la centralité de la personnalité de Humala, il faudrait je crois développer quelques part les nouvelles orientations du parti depuis son accession au gouvernement.</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43810C-5A07-4CEA-9C3C-87312E48ACAE}" type="datetimeFigureOut">
              <a:rPr lang="fr-FR" smtClean="0"/>
              <a:pPr/>
              <a:t>12/1/13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25892E-8D7C-4D01-B651-8F6D1C3CA885}" type="slidenum">
              <a:rPr lang="fr-FR" smtClean="0"/>
              <a:pPr/>
              <a:t>‹#›</a:t>
            </a:fld>
            <a:endParaRPr lang="fr-FR"/>
          </a:p>
        </p:txBody>
      </p:sp>
    </p:spTree>
    <p:extLst>
      <p:ext uri="{BB962C8B-B14F-4D97-AF65-F5344CB8AC3E}">
        <p14:creationId xmlns:p14="http://schemas.microsoft.com/office/powerpoint/2010/main" val="2649943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925892E-8D7C-4D01-B651-8F6D1C3CA885}" type="slidenum">
              <a:rPr lang="fr-FR" smtClean="0"/>
              <a:pPr/>
              <a:t>3</a:t>
            </a:fld>
            <a:endParaRPr lang="fr-FR"/>
          </a:p>
        </p:txBody>
      </p:sp>
    </p:spTree>
    <p:extLst>
      <p:ext uri="{BB962C8B-B14F-4D97-AF65-F5344CB8AC3E}">
        <p14:creationId xmlns:p14="http://schemas.microsoft.com/office/powerpoint/2010/main" val="4139756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3B848673-112F-438A-AD00-3B4DFDF18530}" type="datetimeFigureOut">
              <a:rPr lang="fr-FR" smtClean="0"/>
              <a:pPr/>
              <a:t>12/1/13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29B4013-9ED1-4483-B9AB-6C6BE2BE426E}" type="slidenum">
              <a:rPr lang="fr-FR" smtClean="0"/>
              <a:pPr/>
              <a:t>‹#›</a:t>
            </a:fld>
            <a:endParaRPr lang="fr-FR"/>
          </a:p>
        </p:txBody>
      </p:sp>
    </p:spTree>
    <p:extLst>
      <p:ext uri="{BB962C8B-B14F-4D97-AF65-F5344CB8AC3E}">
        <p14:creationId xmlns:p14="http://schemas.microsoft.com/office/powerpoint/2010/main" val="3478933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B848673-112F-438A-AD00-3B4DFDF18530}" type="datetimeFigureOut">
              <a:rPr lang="fr-FR" smtClean="0"/>
              <a:pPr/>
              <a:t>12/1/13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29B4013-9ED1-4483-B9AB-6C6BE2BE426E}" type="slidenum">
              <a:rPr lang="fr-FR" smtClean="0"/>
              <a:pPr/>
              <a:t>‹#›</a:t>
            </a:fld>
            <a:endParaRPr lang="fr-FR"/>
          </a:p>
        </p:txBody>
      </p:sp>
    </p:spTree>
    <p:extLst>
      <p:ext uri="{BB962C8B-B14F-4D97-AF65-F5344CB8AC3E}">
        <p14:creationId xmlns:p14="http://schemas.microsoft.com/office/powerpoint/2010/main" val="1280365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B848673-112F-438A-AD00-3B4DFDF18530}" type="datetimeFigureOut">
              <a:rPr lang="fr-FR" smtClean="0"/>
              <a:pPr/>
              <a:t>12/1/13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29B4013-9ED1-4483-B9AB-6C6BE2BE426E}" type="slidenum">
              <a:rPr lang="fr-FR" smtClean="0"/>
              <a:pPr/>
              <a:t>‹#›</a:t>
            </a:fld>
            <a:endParaRPr lang="fr-FR"/>
          </a:p>
        </p:txBody>
      </p:sp>
    </p:spTree>
    <p:extLst>
      <p:ext uri="{BB962C8B-B14F-4D97-AF65-F5344CB8AC3E}">
        <p14:creationId xmlns:p14="http://schemas.microsoft.com/office/powerpoint/2010/main" val="32956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B848673-112F-438A-AD00-3B4DFDF18530}" type="datetimeFigureOut">
              <a:rPr lang="fr-FR" smtClean="0"/>
              <a:pPr/>
              <a:t>12/1/13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29B4013-9ED1-4483-B9AB-6C6BE2BE426E}" type="slidenum">
              <a:rPr lang="fr-FR" smtClean="0"/>
              <a:pPr/>
              <a:t>‹#›</a:t>
            </a:fld>
            <a:endParaRPr lang="fr-FR"/>
          </a:p>
        </p:txBody>
      </p:sp>
    </p:spTree>
    <p:extLst>
      <p:ext uri="{BB962C8B-B14F-4D97-AF65-F5344CB8AC3E}">
        <p14:creationId xmlns:p14="http://schemas.microsoft.com/office/powerpoint/2010/main" val="2903627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3B848673-112F-438A-AD00-3B4DFDF18530}" type="datetimeFigureOut">
              <a:rPr lang="fr-FR" smtClean="0"/>
              <a:pPr/>
              <a:t>12/1/13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29B4013-9ED1-4483-B9AB-6C6BE2BE426E}" type="slidenum">
              <a:rPr lang="fr-FR" smtClean="0"/>
              <a:pPr/>
              <a:t>‹#›</a:t>
            </a:fld>
            <a:endParaRPr lang="fr-FR"/>
          </a:p>
        </p:txBody>
      </p:sp>
    </p:spTree>
    <p:extLst>
      <p:ext uri="{BB962C8B-B14F-4D97-AF65-F5344CB8AC3E}">
        <p14:creationId xmlns:p14="http://schemas.microsoft.com/office/powerpoint/2010/main" val="2964722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B848673-112F-438A-AD00-3B4DFDF18530}" type="datetimeFigureOut">
              <a:rPr lang="fr-FR" smtClean="0"/>
              <a:pPr/>
              <a:t>12/1/13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29B4013-9ED1-4483-B9AB-6C6BE2BE426E}" type="slidenum">
              <a:rPr lang="fr-FR" smtClean="0"/>
              <a:pPr/>
              <a:t>‹#›</a:t>
            </a:fld>
            <a:endParaRPr lang="fr-FR"/>
          </a:p>
        </p:txBody>
      </p:sp>
    </p:spTree>
    <p:extLst>
      <p:ext uri="{BB962C8B-B14F-4D97-AF65-F5344CB8AC3E}">
        <p14:creationId xmlns:p14="http://schemas.microsoft.com/office/powerpoint/2010/main" val="3587134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B848673-112F-438A-AD00-3B4DFDF18530}" type="datetimeFigureOut">
              <a:rPr lang="fr-FR" smtClean="0"/>
              <a:pPr/>
              <a:t>12/1/13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29B4013-9ED1-4483-B9AB-6C6BE2BE426E}" type="slidenum">
              <a:rPr lang="fr-FR" smtClean="0"/>
              <a:pPr/>
              <a:t>‹#›</a:t>
            </a:fld>
            <a:endParaRPr lang="fr-FR"/>
          </a:p>
        </p:txBody>
      </p:sp>
    </p:spTree>
    <p:extLst>
      <p:ext uri="{BB962C8B-B14F-4D97-AF65-F5344CB8AC3E}">
        <p14:creationId xmlns:p14="http://schemas.microsoft.com/office/powerpoint/2010/main" val="1787268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3B848673-112F-438A-AD00-3B4DFDF18530}" type="datetimeFigureOut">
              <a:rPr lang="fr-FR" smtClean="0"/>
              <a:pPr/>
              <a:t>12/1/13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29B4013-9ED1-4483-B9AB-6C6BE2BE426E}" type="slidenum">
              <a:rPr lang="fr-FR" smtClean="0"/>
              <a:pPr/>
              <a:t>‹#›</a:t>
            </a:fld>
            <a:endParaRPr lang="fr-FR"/>
          </a:p>
        </p:txBody>
      </p:sp>
    </p:spTree>
    <p:extLst>
      <p:ext uri="{BB962C8B-B14F-4D97-AF65-F5344CB8AC3E}">
        <p14:creationId xmlns:p14="http://schemas.microsoft.com/office/powerpoint/2010/main" val="3758276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B848673-112F-438A-AD00-3B4DFDF18530}" type="datetimeFigureOut">
              <a:rPr lang="fr-FR" smtClean="0"/>
              <a:pPr/>
              <a:t>12/1/13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29B4013-9ED1-4483-B9AB-6C6BE2BE426E}" type="slidenum">
              <a:rPr lang="fr-FR" smtClean="0"/>
              <a:pPr/>
              <a:t>‹#›</a:t>
            </a:fld>
            <a:endParaRPr lang="fr-FR"/>
          </a:p>
        </p:txBody>
      </p:sp>
    </p:spTree>
    <p:extLst>
      <p:ext uri="{BB962C8B-B14F-4D97-AF65-F5344CB8AC3E}">
        <p14:creationId xmlns:p14="http://schemas.microsoft.com/office/powerpoint/2010/main" val="1625614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B848673-112F-438A-AD00-3B4DFDF18530}" type="datetimeFigureOut">
              <a:rPr lang="fr-FR" smtClean="0"/>
              <a:pPr/>
              <a:t>12/1/13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29B4013-9ED1-4483-B9AB-6C6BE2BE426E}" type="slidenum">
              <a:rPr lang="fr-FR" smtClean="0"/>
              <a:pPr/>
              <a:t>‹#›</a:t>
            </a:fld>
            <a:endParaRPr lang="fr-FR"/>
          </a:p>
        </p:txBody>
      </p:sp>
    </p:spTree>
    <p:extLst>
      <p:ext uri="{BB962C8B-B14F-4D97-AF65-F5344CB8AC3E}">
        <p14:creationId xmlns:p14="http://schemas.microsoft.com/office/powerpoint/2010/main" val="2055824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B848673-112F-438A-AD00-3B4DFDF18530}" type="datetimeFigureOut">
              <a:rPr lang="fr-FR" smtClean="0"/>
              <a:pPr/>
              <a:t>12/1/13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29B4013-9ED1-4483-B9AB-6C6BE2BE426E}" type="slidenum">
              <a:rPr lang="fr-FR" smtClean="0"/>
              <a:pPr/>
              <a:t>‹#›</a:t>
            </a:fld>
            <a:endParaRPr lang="fr-FR"/>
          </a:p>
        </p:txBody>
      </p:sp>
    </p:spTree>
    <p:extLst>
      <p:ext uri="{BB962C8B-B14F-4D97-AF65-F5344CB8AC3E}">
        <p14:creationId xmlns:p14="http://schemas.microsoft.com/office/powerpoint/2010/main" val="16327913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848673-112F-438A-AD00-3B4DFDF18530}" type="datetimeFigureOut">
              <a:rPr lang="fr-FR" smtClean="0"/>
              <a:pPr/>
              <a:t>12/1/13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9B4013-9ED1-4483-B9AB-6C6BE2BE426E}" type="slidenum">
              <a:rPr lang="fr-FR" smtClean="0"/>
              <a:pPr/>
              <a:t>‹#›</a:t>
            </a:fld>
            <a:endParaRPr lang="fr-FR"/>
          </a:p>
        </p:txBody>
      </p:sp>
    </p:spTree>
    <p:extLst>
      <p:ext uri="{BB962C8B-B14F-4D97-AF65-F5344CB8AC3E}">
        <p14:creationId xmlns:p14="http://schemas.microsoft.com/office/powerpoint/2010/main" val="22436530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niefcz.wordpress.com/2011/06/06/resultados-elecciones-presidenciales-peru-2011-segunda-vuelta/" TargetMode="External"/><Relationship Id="rId5" Type="http://schemas.openxmlformats.org/officeDocument/2006/relationships/comments" Target="../comments/comment1.xml"/><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comments" Target="../comments/comment2.xml"/><Relationship Id="rId1" Type="http://schemas.openxmlformats.org/officeDocument/2006/relationships/slideLayout" Target="../slideLayouts/slideLayout2.xml"/><Relationship Id="rId2" Type="http://schemas.openxmlformats.org/officeDocument/2006/relationships/hyperlink" Target="http://www.partidonacionalistaperuano.net/estatuto/"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3" Type="http://schemas.openxmlformats.org/officeDocument/2006/relationships/hyperlink" Target="http://ollantajuliaca.blogspot.fr/2011/04/juliaca-ollanta-humala-partido.html" TargetMode="External"/><Relationship Id="rId4" Type="http://schemas.openxmlformats.org/officeDocument/2006/relationships/hyperlink" Target="http://www.partidonacionalistaperuano.net/" TargetMode="External"/><Relationship Id="rId5" Type="http://schemas.openxmlformats.org/officeDocument/2006/relationships/hyperlink" Target="http://www.partidonacionalistaperuano.info/" TargetMode="External"/><Relationship Id="rId6" Type="http://schemas.openxmlformats.org/officeDocument/2006/relationships/hyperlink" Target="http://www.deperu.com/abc/politica-nacional/95/partido-nacionalista-peruano" TargetMode="External"/><Relationship Id="rId7" Type="http://schemas.openxmlformats.org/officeDocument/2006/relationships/hyperlink" Target="http://www.larepublica.pe/tag/ollanta-humala" TargetMode="External"/><Relationship Id="rId8" Type="http://schemas.openxmlformats.org/officeDocument/2006/relationships/hyperlink" Target="http://www.larepublica.pe/20-10-2013/ollanta-humala-baja-al-26-de-aprobacion-y-el-33-cree-que-escala-en-paris-era-secreta" TargetMode="External"/><Relationship Id="rId9" Type="http://schemas.openxmlformats.org/officeDocument/2006/relationships/hyperlink" Target="http://www.sciencespo.fr/opalc/content/perou-la-legislation-des-partis-politiques" TargetMode="External"/><Relationship Id="rId1" Type="http://schemas.openxmlformats.org/officeDocument/2006/relationships/slideLayout" Target="../slideLayouts/slideLayout2.xml"/><Relationship Id="rId2" Type="http://schemas.openxmlformats.org/officeDocument/2006/relationships/hyperlink" Target="http://www.infocandidatos.com/peru/partido-politico-partido-nacionalista-peruano-25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5617"/>
            <a:ext cx="4139952" cy="399047"/>
          </a:xfrm>
        </p:spPr>
        <p:txBody>
          <a:bodyPr>
            <a:normAutofit/>
          </a:bodyPr>
          <a:lstStyle/>
          <a:p>
            <a:r>
              <a:rPr lang="fr-FR" sz="1600" b="1" dirty="0" smtClean="0">
                <a:solidFill>
                  <a:schemeClr val="accent2">
                    <a:lumMod val="75000"/>
                  </a:schemeClr>
                </a:solidFill>
                <a:latin typeface="Times New Roman" panose="02020603050405020304" pitchFamily="18" charset="0"/>
                <a:cs typeface="Times New Roman" panose="02020603050405020304" pitchFamily="18" charset="0"/>
              </a:rPr>
              <a:t>  </a:t>
            </a:r>
            <a:r>
              <a:rPr lang="fr-FR" sz="1600" b="1" dirty="0" err="1" smtClean="0">
                <a:solidFill>
                  <a:schemeClr val="accent2">
                    <a:lumMod val="75000"/>
                  </a:schemeClr>
                </a:solidFill>
                <a:latin typeface="Times New Roman" panose="02020603050405020304" pitchFamily="18" charset="0"/>
                <a:cs typeface="Times New Roman" panose="02020603050405020304" pitchFamily="18" charset="0"/>
              </a:rPr>
              <a:t>Partido</a:t>
            </a:r>
            <a:r>
              <a:rPr lang="fr-FR" sz="1600" b="1" dirty="0" smtClean="0">
                <a:solidFill>
                  <a:schemeClr val="accent2">
                    <a:lumMod val="75000"/>
                  </a:schemeClr>
                </a:solidFill>
                <a:latin typeface="Times New Roman" panose="02020603050405020304" pitchFamily="18" charset="0"/>
                <a:cs typeface="Times New Roman" panose="02020603050405020304" pitchFamily="18" charset="0"/>
              </a:rPr>
              <a:t> </a:t>
            </a:r>
            <a:r>
              <a:rPr lang="fr-FR" sz="1600" b="1" dirty="0" err="1" smtClean="0">
                <a:solidFill>
                  <a:schemeClr val="accent2">
                    <a:lumMod val="75000"/>
                  </a:schemeClr>
                </a:solidFill>
                <a:latin typeface="Times New Roman" panose="02020603050405020304" pitchFamily="18" charset="0"/>
                <a:cs typeface="Times New Roman" panose="02020603050405020304" pitchFamily="18" charset="0"/>
              </a:rPr>
              <a:t>Nacionalista</a:t>
            </a:r>
            <a:r>
              <a:rPr lang="fr-FR" sz="1600" b="1" dirty="0" smtClean="0">
                <a:solidFill>
                  <a:schemeClr val="accent2">
                    <a:lumMod val="75000"/>
                  </a:schemeClr>
                </a:solidFill>
                <a:latin typeface="Times New Roman" panose="02020603050405020304" pitchFamily="18" charset="0"/>
                <a:cs typeface="Times New Roman" panose="02020603050405020304" pitchFamily="18" charset="0"/>
              </a:rPr>
              <a:t> </a:t>
            </a:r>
            <a:r>
              <a:rPr lang="fr-FR" sz="1600" b="1" dirty="0" err="1" smtClean="0">
                <a:solidFill>
                  <a:schemeClr val="accent2">
                    <a:lumMod val="75000"/>
                  </a:schemeClr>
                </a:solidFill>
                <a:latin typeface="Times New Roman" panose="02020603050405020304" pitchFamily="18" charset="0"/>
                <a:cs typeface="Times New Roman" panose="02020603050405020304" pitchFamily="18" charset="0"/>
              </a:rPr>
              <a:t>Peruano</a:t>
            </a:r>
            <a:r>
              <a:rPr lang="fr-FR" sz="1600" b="1" dirty="0" smtClean="0">
                <a:solidFill>
                  <a:schemeClr val="accent2">
                    <a:lumMod val="75000"/>
                  </a:schemeClr>
                </a:solidFill>
                <a:latin typeface="Times New Roman" panose="02020603050405020304" pitchFamily="18" charset="0"/>
                <a:cs typeface="Times New Roman" panose="02020603050405020304" pitchFamily="18" charset="0"/>
              </a:rPr>
              <a:t> (PNP)</a:t>
            </a:r>
            <a:endParaRPr lang="fr-FR" sz="1600" b="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Sous-titre 2"/>
          <p:cNvSpPr>
            <a:spLocks noGrp="1"/>
          </p:cNvSpPr>
          <p:nvPr>
            <p:ph type="subTitle" idx="1"/>
          </p:nvPr>
        </p:nvSpPr>
        <p:spPr>
          <a:xfrm>
            <a:off x="5940153" y="3068960"/>
            <a:ext cx="2520279" cy="3069922"/>
          </a:xfrm>
        </p:spPr>
        <p:txBody>
          <a:bodyPr/>
          <a:lstStyle/>
          <a:p>
            <a:endParaRPr lang="fr-FR" dirty="0"/>
          </a:p>
        </p:txBody>
      </p:sp>
      <p:pic>
        <p:nvPicPr>
          <p:cNvPr id="4" name="Image 3" descr="http://www.infocandidatos.com/peru/img/partidos-politicos/logo-simbolo-partido-nacionalista-peruano.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40153" y="260648"/>
            <a:ext cx="2802874" cy="2520280"/>
          </a:xfrm>
          <a:prstGeom prst="rect">
            <a:avLst/>
          </a:prstGeom>
          <a:noFill/>
          <a:ln>
            <a:noFill/>
          </a:ln>
        </p:spPr>
      </p:pic>
      <p:graphicFrame>
        <p:nvGraphicFramePr>
          <p:cNvPr id="5" name="Tableau 4"/>
          <p:cNvGraphicFramePr>
            <a:graphicFrameLocks noGrp="1"/>
          </p:cNvGraphicFramePr>
          <p:nvPr>
            <p:extLst>
              <p:ext uri="{D42A27DB-BD31-4B8C-83A1-F6EECF244321}">
                <p14:modId xmlns:p14="http://schemas.microsoft.com/office/powerpoint/2010/main" val="814882081"/>
              </p:ext>
            </p:extLst>
          </p:nvPr>
        </p:nvGraphicFramePr>
        <p:xfrm>
          <a:off x="179512" y="476672"/>
          <a:ext cx="5184576" cy="3816426"/>
        </p:xfrm>
        <a:graphic>
          <a:graphicData uri="http://schemas.openxmlformats.org/drawingml/2006/table">
            <a:tbl>
              <a:tblPr firstRow="1" bandRow="1">
                <a:tableStyleId>{21E4AEA4-8DFA-4A89-87EB-49C32662AFE0}</a:tableStyleId>
              </a:tblPr>
              <a:tblGrid>
                <a:gridCol w="5184576"/>
              </a:tblGrid>
              <a:tr h="344471">
                <a:tc>
                  <a:txBody>
                    <a:bodyPr/>
                    <a:lstStyle/>
                    <a:p>
                      <a:r>
                        <a:rPr lang="fr-FR" sz="1600" dirty="0" smtClean="0">
                          <a:latin typeface="Times New Roman" panose="02020603050405020304" pitchFamily="18" charset="0"/>
                          <a:cs typeface="Times New Roman" panose="02020603050405020304" pitchFamily="18" charset="0"/>
                        </a:rPr>
                        <a:t>Données Clé</a:t>
                      </a:r>
                      <a:endParaRPr lang="fr-FR" sz="1600" dirty="0">
                        <a:latin typeface="Times New Roman" panose="02020603050405020304" pitchFamily="18" charset="0"/>
                        <a:cs typeface="Times New Roman" panose="02020603050405020304" pitchFamily="18" charset="0"/>
                      </a:endParaRPr>
                    </a:p>
                  </a:txBody>
                  <a:tcPr/>
                </a:tc>
              </a:tr>
              <a:tr h="337394">
                <a:tc>
                  <a:txBody>
                    <a:bodyPr/>
                    <a:lstStyle/>
                    <a:p>
                      <a:r>
                        <a:rPr lang="fr-FR" sz="1200" dirty="0" smtClean="0">
                          <a:latin typeface="Times New Roman" panose="02020603050405020304" pitchFamily="18" charset="0"/>
                          <a:cs typeface="Times New Roman" panose="02020603050405020304" pitchFamily="18" charset="0"/>
                        </a:rPr>
                        <a:t>Date</a:t>
                      </a:r>
                      <a:r>
                        <a:rPr lang="fr-FR" sz="1200" baseline="0" dirty="0" smtClean="0">
                          <a:latin typeface="Times New Roman" panose="02020603050405020304" pitchFamily="18" charset="0"/>
                          <a:cs typeface="Times New Roman" panose="02020603050405020304" pitchFamily="18" charset="0"/>
                        </a:rPr>
                        <a:t> de création: 5 janvier 2006</a:t>
                      </a:r>
                      <a:endParaRPr lang="fr-FR" sz="1200" dirty="0">
                        <a:latin typeface="Times New Roman" panose="02020603050405020304" pitchFamily="18" charset="0"/>
                        <a:cs typeface="Times New Roman" panose="02020603050405020304" pitchFamily="18" charset="0"/>
                      </a:endParaRPr>
                    </a:p>
                  </a:txBody>
                  <a:tcPr/>
                </a:tc>
              </a:tr>
              <a:tr h="657626">
                <a:tc>
                  <a:txBody>
                    <a:bodyPr/>
                    <a:lstStyle/>
                    <a:p>
                      <a:r>
                        <a:rPr lang="fr-FR" sz="1200" dirty="0" smtClean="0">
                          <a:latin typeface="Times New Roman" panose="02020603050405020304" pitchFamily="18" charset="0"/>
                          <a:cs typeface="Times New Roman" panose="02020603050405020304" pitchFamily="18" charset="0"/>
                        </a:rPr>
                        <a:t>Positionnement</a:t>
                      </a:r>
                      <a:r>
                        <a:rPr lang="fr-FR" sz="1200" baseline="0" dirty="0" smtClean="0">
                          <a:latin typeface="Times New Roman" panose="02020603050405020304" pitchFamily="18" charset="0"/>
                          <a:cs typeface="Times New Roman" panose="02020603050405020304" pitchFamily="18" charset="0"/>
                        </a:rPr>
                        <a:t> idéologique: centre-gauche marqué par le nationalisme péruvien. A ses débuts, « </a:t>
                      </a:r>
                      <a:r>
                        <a:rPr lang="fr-FR" sz="1200" baseline="0" dirty="0" err="1" smtClean="0">
                          <a:latin typeface="Times New Roman" panose="02020603050405020304" pitchFamily="18" charset="0"/>
                          <a:cs typeface="Times New Roman" panose="02020603050405020304" pitchFamily="18" charset="0"/>
                        </a:rPr>
                        <a:t>Ethnocacériste</a:t>
                      </a:r>
                      <a:r>
                        <a:rPr lang="fr-FR" sz="1200" baseline="0" dirty="0" smtClean="0">
                          <a:latin typeface="Times New Roman" panose="02020603050405020304" pitchFamily="18" charset="0"/>
                          <a:cs typeface="Times New Roman" panose="02020603050405020304" pitchFamily="18" charset="0"/>
                        </a:rPr>
                        <a:t> », socialisme anti-libéral, davantage ancré à gauche.</a:t>
                      </a:r>
                    </a:p>
                  </a:txBody>
                  <a:tcPr/>
                </a:tc>
              </a:tr>
              <a:tr h="337394">
                <a:tc>
                  <a:txBody>
                    <a:bodyPr/>
                    <a:lstStyle/>
                    <a:p>
                      <a:r>
                        <a:rPr lang="fr-FR" sz="1200" dirty="0" smtClean="0">
                          <a:latin typeface="Times New Roman" panose="02020603050405020304" pitchFamily="18" charset="0"/>
                          <a:cs typeface="Times New Roman" panose="02020603050405020304" pitchFamily="18" charset="0"/>
                        </a:rPr>
                        <a:t>Affiliations internationales:</a:t>
                      </a:r>
                      <a:endParaRPr lang="fr-FR" sz="1200" dirty="0">
                        <a:latin typeface="Times New Roman" panose="02020603050405020304" pitchFamily="18" charset="0"/>
                        <a:cs typeface="Times New Roman" panose="02020603050405020304" pitchFamily="18" charset="0"/>
                      </a:endParaRPr>
                    </a:p>
                  </a:txBody>
                  <a:tcPr/>
                </a:tc>
              </a:tr>
              <a:tr h="469733">
                <a:tc>
                  <a:txBody>
                    <a:bodyPr/>
                    <a:lstStyle/>
                    <a:p>
                      <a:r>
                        <a:rPr lang="fr-FR" sz="1200" dirty="0" smtClean="0">
                          <a:latin typeface="Times New Roman" panose="02020603050405020304" pitchFamily="18" charset="0"/>
                          <a:cs typeface="Times New Roman" panose="02020603050405020304" pitchFamily="18" charset="0"/>
                        </a:rPr>
                        <a:t>Implantation territoriale: Sur</a:t>
                      </a:r>
                      <a:r>
                        <a:rPr lang="fr-FR" sz="1200" baseline="0" dirty="0" smtClean="0">
                          <a:latin typeface="Times New Roman" panose="02020603050405020304" pitchFamily="18" charset="0"/>
                          <a:cs typeface="Times New Roman" panose="02020603050405020304" pitchFamily="18" charset="0"/>
                        </a:rPr>
                        <a:t> tout le pays, particulièrement dans les r</a:t>
                      </a:r>
                      <a:r>
                        <a:rPr lang="fr-FR" sz="1200" dirty="0" smtClean="0">
                          <a:latin typeface="Times New Roman" panose="02020603050405020304" pitchFamily="18" charset="0"/>
                          <a:cs typeface="Times New Roman" panose="02020603050405020304" pitchFamily="18" charset="0"/>
                        </a:rPr>
                        <a:t>égions</a:t>
                      </a:r>
                      <a:r>
                        <a:rPr lang="fr-FR" sz="1200" baseline="0" dirty="0" smtClean="0">
                          <a:latin typeface="Times New Roman" panose="02020603050405020304" pitchFamily="18" charset="0"/>
                          <a:cs typeface="Times New Roman" panose="02020603050405020304" pitchFamily="18" charset="0"/>
                        </a:rPr>
                        <a:t> andines du sud à forte population indigène.</a:t>
                      </a:r>
                      <a:endParaRPr lang="fr-FR" sz="1200" dirty="0" smtClean="0">
                        <a:latin typeface="Times New Roman" panose="02020603050405020304" pitchFamily="18" charset="0"/>
                        <a:cs typeface="Times New Roman" panose="02020603050405020304" pitchFamily="18" charset="0"/>
                      </a:endParaRPr>
                    </a:p>
                  </a:txBody>
                  <a:tcPr/>
                </a:tc>
              </a:tr>
              <a:tr h="6576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latin typeface="Times New Roman" panose="02020603050405020304" pitchFamily="18" charset="0"/>
                          <a:cs typeface="Times New Roman" panose="02020603050405020304" pitchFamily="18" charset="0"/>
                        </a:rPr>
                        <a:t>Principaux dirigeants: </a:t>
                      </a:r>
                      <a:r>
                        <a:rPr lang="fr-FR" sz="1200" dirty="0" err="1" smtClean="0">
                          <a:latin typeface="Times New Roman" panose="02020603050405020304" pitchFamily="18" charset="0"/>
                          <a:cs typeface="Times New Roman" panose="02020603050405020304" pitchFamily="18" charset="0"/>
                        </a:rPr>
                        <a:t>Ollanta</a:t>
                      </a:r>
                      <a:r>
                        <a:rPr lang="fr-FR" sz="1200" dirty="0" smtClean="0">
                          <a:latin typeface="Times New Roman" panose="02020603050405020304" pitchFamily="18" charset="0"/>
                          <a:cs typeface="Times New Roman" panose="02020603050405020304" pitchFamily="18" charset="0"/>
                        </a:rPr>
                        <a:t> </a:t>
                      </a:r>
                      <a:r>
                        <a:rPr lang="fr-FR" sz="1200" dirty="0" err="1" smtClean="0">
                          <a:latin typeface="Times New Roman" panose="02020603050405020304" pitchFamily="18" charset="0"/>
                          <a:cs typeface="Times New Roman" panose="02020603050405020304" pitchFamily="18" charset="0"/>
                        </a:rPr>
                        <a:t>Humala</a:t>
                      </a:r>
                      <a:r>
                        <a:rPr lang="fr-FR" sz="1200" dirty="0" smtClean="0">
                          <a:latin typeface="Times New Roman" panose="02020603050405020304" pitchFamily="18" charset="0"/>
                          <a:cs typeface="Times New Roman" panose="02020603050405020304" pitchFamily="18" charset="0"/>
                        </a:rPr>
                        <a:t> (président), Nadine Heredia (femme de O. </a:t>
                      </a:r>
                      <a:r>
                        <a:rPr lang="fr-FR" sz="1200" dirty="0" err="1" smtClean="0">
                          <a:latin typeface="Times New Roman" panose="02020603050405020304" pitchFamily="18" charset="0"/>
                          <a:cs typeface="Times New Roman" panose="02020603050405020304" pitchFamily="18" charset="0"/>
                        </a:rPr>
                        <a:t>Humala</a:t>
                      </a:r>
                      <a:r>
                        <a:rPr lang="fr-FR" sz="1200" dirty="0" smtClean="0">
                          <a:latin typeface="Times New Roman" panose="02020603050405020304" pitchFamily="18" charset="0"/>
                          <a:cs typeface="Times New Roman" panose="02020603050405020304" pitchFamily="18" charset="0"/>
                        </a:rPr>
                        <a:t>), </a:t>
                      </a:r>
                      <a:r>
                        <a:rPr lang="fr-FR" sz="1200" dirty="0" smtClean="0">
                          <a:effectLst/>
                          <a:latin typeface="Times New Roman" panose="02020603050405020304" pitchFamily="18" charset="0"/>
                          <a:cs typeface="Times New Roman" panose="02020603050405020304" pitchFamily="18" charset="0"/>
                        </a:rPr>
                        <a:t>Daniel </a:t>
                      </a:r>
                      <a:r>
                        <a:rPr lang="fr-FR" sz="1200" dirty="0" err="1" smtClean="0">
                          <a:effectLst/>
                          <a:latin typeface="Times New Roman" panose="02020603050405020304" pitchFamily="18" charset="0"/>
                          <a:cs typeface="Times New Roman" panose="02020603050405020304" pitchFamily="18" charset="0"/>
                        </a:rPr>
                        <a:t>Abugáttas</a:t>
                      </a:r>
                      <a:r>
                        <a:rPr lang="fr-FR" sz="1200" dirty="0" smtClean="0">
                          <a:effectLst/>
                          <a:latin typeface="Times New Roman" panose="02020603050405020304" pitchFamily="18" charset="0"/>
                          <a:cs typeface="Times New Roman" panose="02020603050405020304" pitchFamily="18" charset="0"/>
                        </a:rPr>
                        <a:t> (Congressiste), </a:t>
                      </a:r>
                      <a:r>
                        <a:rPr lang="fr-FR" sz="1200" dirty="0" err="1" smtClean="0">
                          <a:effectLst/>
                          <a:latin typeface="Times New Roman" panose="02020603050405020304" pitchFamily="18" charset="0"/>
                          <a:cs typeface="Times New Roman" panose="02020603050405020304" pitchFamily="18" charset="0"/>
                        </a:rPr>
                        <a:t>Marisol</a:t>
                      </a:r>
                      <a:r>
                        <a:rPr lang="fr-FR" sz="1200" dirty="0" smtClean="0">
                          <a:effectLst/>
                          <a:latin typeface="Times New Roman" panose="02020603050405020304" pitchFamily="18" charset="0"/>
                          <a:cs typeface="Times New Roman" panose="02020603050405020304" pitchFamily="18" charset="0"/>
                        </a:rPr>
                        <a:t> </a:t>
                      </a:r>
                      <a:r>
                        <a:rPr lang="fr-FR" sz="1200" dirty="0" err="1" smtClean="0">
                          <a:effectLst/>
                          <a:latin typeface="Times New Roman" panose="02020603050405020304" pitchFamily="18" charset="0"/>
                          <a:cs typeface="Times New Roman" panose="02020603050405020304" pitchFamily="18" charset="0"/>
                        </a:rPr>
                        <a:t>Espinoza</a:t>
                      </a:r>
                      <a:r>
                        <a:rPr lang="fr-FR" sz="1200" dirty="0" smtClean="0">
                          <a:effectLst/>
                          <a:latin typeface="Times New Roman" panose="02020603050405020304" pitchFamily="18" charset="0"/>
                          <a:cs typeface="Times New Roman" panose="02020603050405020304" pitchFamily="18" charset="0"/>
                        </a:rPr>
                        <a:t> (Première vice-présidente),</a:t>
                      </a:r>
                      <a:r>
                        <a:rPr lang="fr-FR" sz="1200" baseline="0" dirty="0" smtClean="0">
                          <a:effectLst/>
                          <a:latin typeface="Times New Roman" panose="02020603050405020304" pitchFamily="18" charset="0"/>
                          <a:cs typeface="Times New Roman" panose="02020603050405020304" pitchFamily="18" charset="0"/>
                        </a:rPr>
                        <a:t> </a:t>
                      </a:r>
                      <a:r>
                        <a:rPr lang="fr-FR" sz="1200" dirty="0" err="1" smtClean="0">
                          <a:effectLst/>
                          <a:latin typeface="Times New Roman" panose="02020603050405020304" pitchFamily="18" charset="0"/>
                          <a:cs typeface="Times New Roman" panose="02020603050405020304" pitchFamily="18" charset="0"/>
                        </a:rPr>
                        <a:t>Fredy</a:t>
                      </a:r>
                      <a:r>
                        <a:rPr lang="fr-FR" sz="1200" dirty="0" smtClean="0">
                          <a:effectLst/>
                          <a:latin typeface="Times New Roman" panose="02020603050405020304" pitchFamily="18" charset="0"/>
                          <a:cs typeface="Times New Roman" panose="02020603050405020304" pitchFamily="18" charset="0"/>
                        </a:rPr>
                        <a:t> </a:t>
                      </a:r>
                      <a:r>
                        <a:rPr lang="fr-FR" sz="1200" dirty="0" err="1" smtClean="0">
                          <a:effectLst/>
                          <a:latin typeface="Times New Roman" panose="02020603050405020304" pitchFamily="18" charset="0"/>
                          <a:cs typeface="Times New Roman" panose="02020603050405020304" pitchFamily="18" charset="0"/>
                        </a:rPr>
                        <a:t>Otárola</a:t>
                      </a:r>
                      <a:r>
                        <a:rPr lang="fr-FR" sz="1200" dirty="0" smtClean="0">
                          <a:effectLst/>
                          <a:latin typeface="Times New Roman" panose="02020603050405020304" pitchFamily="18" charset="0"/>
                          <a:cs typeface="Times New Roman" panose="02020603050405020304" pitchFamily="18" charset="0"/>
                        </a:rPr>
                        <a:t> (Président du Congrès).</a:t>
                      </a:r>
                    </a:p>
                  </a:txBody>
                  <a:tcPr/>
                </a:tc>
              </a:tr>
              <a:tr h="337394">
                <a:tc>
                  <a:txBody>
                    <a:bodyPr/>
                    <a:lstStyle/>
                    <a:p>
                      <a:r>
                        <a:rPr lang="fr-FR" sz="1200" baseline="0" dirty="0" smtClean="0">
                          <a:latin typeface="Times New Roman" panose="02020603050405020304" pitchFamily="18" charset="0"/>
                          <a:cs typeface="Times New Roman" panose="02020603050405020304" pitchFamily="18" charset="0"/>
                        </a:rPr>
                        <a:t>Siège du parti: Lima </a:t>
                      </a:r>
                      <a:endParaRPr lang="fr-FR" sz="1200" dirty="0">
                        <a:latin typeface="Times New Roman" panose="02020603050405020304" pitchFamily="18" charset="0"/>
                        <a:cs typeface="Times New Roman" panose="02020603050405020304" pitchFamily="18" charset="0"/>
                      </a:endParaRPr>
                    </a:p>
                  </a:txBody>
                  <a:tcPr/>
                </a:tc>
              </a:tr>
              <a:tr h="337394">
                <a:tc>
                  <a:txBody>
                    <a:bodyPr/>
                    <a:lstStyle/>
                    <a:p>
                      <a:r>
                        <a:rPr lang="fr-FR" sz="1200" dirty="0" smtClean="0">
                          <a:latin typeface="Times New Roman" panose="02020603050405020304" pitchFamily="18" charset="0"/>
                          <a:cs typeface="Times New Roman" panose="02020603050405020304" pitchFamily="18" charset="0"/>
                        </a:rPr>
                        <a:t>Nombre de militants: non communiqué</a:t>
                      </a:r>
                    </a:p>
                  </a:txBody>
                  <a:tcPr/>
                </a:tc>
              </a:tr>
              <a:tr h="337394">
                <a:tc>
                  <a:txBody>
                    <a:bodyPr/>
                    <a:lstStyle/>
                    <a:p>
                      <a:r>
                        <a:rPr lang="fr-FR" sz="1200" dirty="0" smtClean="0">
                          <a:latin typeface="Times New Roman" panose="02020603050405020304" pitchFamily="18" charset="0"/>
                          <a:cs typeface="Times New Roman" panose="02020603050405020304" pitchFamily="18" charset="0"/>
                        </a:rPr>
                        <a:t>Périodes au gouvernement: 2011-</a:t>
                      </a:r>
                    </a:p>
                  </a:txBody>
                  <a:tcPr/>
                </a:tc>
              </a:tr>
            </a:tbl>
          </a:graphicData>
        </a:graphic>
      </p:graphicFrame>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90273" y="3086116"/>
            <a:ext cx="2388756" cy="30527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ZoneTexte 6"/>
          <p:cNvSpPr txBox="1"/>
          <p:nvPr/>
        </p:nvSpPr>
        <p:spPr>
          <a:xfrm>
            <a:off x="5962417" y="5403163"/>
            <a:ext cx="1420987" cy="738664"/>
          </a:xfrm>
          <a:prstGeom prst="rect">
            <a:avLst/>
          </a:prstGeom>
          <a:noFill/>
        </p:spPr>
        <p:txBody>
          <a:bodyPr wrap="square" rtlCol="0">
            <a:spAutoFit/>
          </a:bodyPr>
          <a:lstStyle/>
          <a:p>
            <a:r>
              <a:rPr lang="fr-FR" sz="1400" dirty="0" smtClean="0">
                <a:latin typeface="Times New Roman" panose="02020603050405020304" pitchFamily="18" charset="0"/>
                <a:cs typeface="Times New Roman" panose="02020603050405020304" pitchFamily="18" charset="0"/>
              </a:rPr>
              <a:t>Elections générales</a:t>
            </a:r>
          </a:p>
          <a:p>
            <a:r>
              <a:rPr lang="fr-FR" sz="1400" dirty="0" smtClean="0">
                <a:latin typeface="Times New Roman" panose="02020603050405020304" pitchFamily="18" charset="0"/>
                <a:cs typeface="Times New Roman" panose="02020603050405020304" pitchFamily="18" charset="0"/>
              </a:rPr>
              <a:t>2011 – 2</a:t>
            </a:r>
            <a:r>
              <a:rPr lang="fr-FR" sz="1400" baseline="30000" dirty="0" smtClean="0">
                <a:latin typeface="Times New Roman" panose="02020603050405020304" pitchFamily="18" charset="0"/>
                <a:cs typeface="Times New Roman" panose="02020603050405020304" pitchFamily="18" charset="0"/>
              </a:rPr>
              <a:t>ème</a:t>
            </a:r>
            <a:r>
              <a:rPr lang="fr-FR" sz="1400" dirty="0" smtClean="0">
                <a:latin typeface="Times New Roman" panose="02020603050405020304" pitchFamily="18" charset="0"/>
                <a:cs typeface="Times New Roman" panose="02020603050405020304" pitchFamily="18" charset="0"/>
              </a:rPr>
              <a:t> tour</a:t>
            </a:r>
            <a:endParaRPr lang="fr-FR" sz="1400" dirty="0">
              <a:latin typeface="Times New Roman" panose="02020603050405020304" pitchFamily="18" charset="0"/>
              <a:cs typeface="Times New Roman" panose="02020603050405020304" pitchFamily="18" charset="0"/>
            </a:endParaRPr>
          </a:p>
        </p:txBody>
      </p:sp>
      <p:graphicFrame>
        <p:nvGraphicFramePr>
          <p:cNvPr id="8" name="Tableau 7"/>
          <p:cNvGraphicFramePr>
            <a:graphicFrameLocks noGrp="1"/>
          </p:cNvGraphicFramePr>
          <p:nvPr>
            <p:extLst>
              <p:ext uri="{D42A27DB-BD31-4B8C-83A1-F6EECF244321}">
                <p14:modId xmlns:p14="http://schemas.microsoft.com/office/powerpoint/2010/main" val="1468645529"/>
              </p:ext>
            </p:extLst>
          </p:nvPr>
        </p:nvGraphicFramePr>
        <p:xfrm>
          <a:off x="179512" y="4300110"/>
          <a:ext cx="5184576" cy="2369250"/>
        </p:xfrm>
        <a:graphic>
          <a:graphicData uri="http://schemas.openxmlformats.org/drawingml/2006/table">
            <a:tbl>
              <a:tblPr firstRow="1" bandRow="1">
                <a:tableStyleId>{21E4AEA4-8DFA-4A89-87EB-49C32662AFE0}</a:tableStyleId>
              </a:tblPr>
              <a:tblGrid>
                <a:gridCol w="2592288"/>
                <a:gridCol w="2592288"/>
              </a:tblGrid>
              <a:tr h="6703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latin typeface="Times New Roman" panose="02020603050405020304" pitchFamily="18" charset="0"/>
                          <a:cs typeface="Times New Roman" panose="02020603050405020304" pitchFamily="18" charset="0"/>
                        </a:rPr>
                        <a:t>Résultats</a:t>
                      </a:r>
                      <a:r>
                        <a:rPr lang="fr-FR" sz="1600" baseline="0" dirty="0" smtClean="0">
                          <a:latin typeface="Times New Roman" panose="02020603050405020304" pitchFamily="18" charset="0"/>
                          <a:cs typeface="Times New Roman" panose="02020603050405020304" pitchFamily="18" charset="0"/>
                        </a:rPr>
                        <a:t> électoraux </a:t>
                      </a:r>
                      <a:r>
                        <a:rPr lang="fr-FR" sz="1600" dirty="0" smtClean="0">
                          <a:latin typeface="Times New Roman" panose="02020603050405020304" pitchFamily="18" charset="0"/>
                          <a:cs typeface="Times New Roman" panose="02020603050405020304" pitchFamily="18" charset="0"/>
                        </a:rPr>
                        <a:t>– Elections</a:t>
                      </a:r>
                      <a:r>
                        <a:rPr lang="fr-FR" sz="1600" baseline="0" dirty="0" smtClean="0">
                          <a:latin typeface="Times New Roman" panose="02020603050405020304" pitchFamily="18" charset="0"/>
                          <a:cs typeface="Times New Roman" panose="02020603050405020304" pitchFamily="18" charset="0"/>
                        </a:rPr>
                        <a:t> générales  de 2011</a:t>
                      </a:r>
                      <a:endParaRPr lang="fr-FR" sz="1600" dirty="0" smtClean="0">
                        <a:latin typeface="Times New Roman" panose="02020603050405020304" pitchFamily="18" charset="0"/>
                        <a:cs typeface="Times New Roman" panose="02020603050405020304" pitchFamily="18" charset="0"/>
                      </a:endParaRPr>
                    </a:p>
                  </a:txBody>
                  <a:tcPr/>
                </a:tc>
                <a:tc>
                  <a:txBody>
                    <a:bodyPr/>
                    <a:lstStyle/>
                    <a:p>
                      <a:endParaRPr lang="fr-FR" sz="1600" dirty="0">
                        <a:latin typeface="Times New Roman" panose="02020603050405020304" pitchFamily="18" charset="0"/>
                        <a:cs typeface="Times New Roman" panose="02020603050405020304" pitchFamily="18" charset="0"/>
                      </a:endParaRPr>
                    </a:p>
                  </a:txBody>
                  <a:tcPr/>
                </a:tc>
              </a:tr>
              <a:tr h="531949">
                <a:tc>
                  <a:txBody>
                    <a:bodyPr/>
                    <a:lstStyle/>
                    <a:p>
                      <a:r>
                        <a:rPr lang="fr-FR" sz="1200" dirty="0" smtClean="0">
                          <a:latin typeface="Times New Roman" panose="02020603050405020304" pitchFamily="18" charset="0"/>
                          <a:cs typeface="Times New Roman" panose="02020603050405020304" pitchFamily="18" charset="0"/>
                        </a:rPr>
                        <a:t>Forces politiques au deuxième tour</a:t>
                      </a:r>
                      <a:endParaRPr lang="fr-FR" sz="1200" dirty="0">
                        <a:latin typeface="Times New Roman" panose="02020603050405020304" pitchFamily="18" charset="0"/>
                        <a:cs typeface="Times New Roman" panose="02020603050405020304" pitchFamily="18" charset="0"/>
                      </a:endParaRPr>
                    </a:p>
                  </a:txBody>
                  <a:tcPr/>
                </a:tc>
                <a:tc>
                  <a:txBody>
                    <a:bodyPr/>
                    <a:lstStyle/>
                    <a:p>
                      <a:r>
                        <a:rPr lang="fr-FR" sz="1200" dirty="0" smtClean="0">
                          <a:latin typeface="Times New Roman" panose="02020603050405020304" pitchFamily="18" charset="0"/>
                          <a:cs typeface="Times New Roman" panose="02020603050405020304" pitchFamily="18" charset="0"/>
                        </a:rPr>
                        <a:t>Suffrages</a:t>
                      </a:r>
                      <a:r>
                        <a:rPr lang="fr-FR" sz="1200" baseline="0" dirty="0" smtClean="0">
                          <a:latin typeface="Times New Roman" panose="02020603050405020304" pitchFamily="18" charset="0"/>
                          <a:cs typeface="Times New Roman" panose="02020603050405020304" pitchFamily="18" charset="0"/>
                        </a:rPr>
                        <a:t> obtenus</a:t>
                      </a:r>
                      <a:endParaRPr lang="fr-FR" sz="1200" dirty="0">
                        <a:latin typeface="Times New Roman" panose="02020603050405020304" pitchFamily="18" charset="0"/>
                        <a:cs typeface="Times New Roman" panose="02020603050405020304" pitchFamily="18" charset="0"/>
                      </a:endParaRPr>
                    </a:p>
                  </a:txBody>
                  <a:tcPr/>
                </a:tc>
              </a:tr>
              <a:tr h="317518">
                <a:tc>
                  <a:txBody>
                    <a:bodyPr/>
                    <a:lstStyle/>
                    <a:p>
                      <a:r>
                        <a:rPr lang="fr-FR" sz="1200" dirty="0" err="1" smtClean="0">
                          <a:latin typeface="Times New Roman" panose="02020603050405020304" pitchFamily="18" charset="0"/>
                          <a:cs typeface="Times New Roman" panose="02020603050405020304" pitchFamily="18" charset="0"/>
                        </a:rPr>
                        <a:t>Ollanta</a:t>
                      </a:r>
                      <a:r>
                        <a:rPr lang="fr-FR" sz="1200" dirty="0" smtClean="0">
                          <a:latin typeface="Times New Roman" panose="02020603050405020304" pitchFamily="18" charset="0"/>
                          <a:cs typeface="Times New Roman" panose="02020603050405020304" pitchFamily="18" charset="0"/>
                        </a:rPr>
                        <a:t> </a:t>
                      </a:r>
                      <a:r>
                        <a:rPr lang="fr-FR" sz="1200" dirty="0" err="1" smtClean="0">
                          <a:latin typeface="Times New Roman" panose="02020603050405020304" pitchFamily="18" charset="0"/>
                          <a:cs typeface="Times New Roman" panose="02020603050405020304" pitchFamily="18" charset="0"/>
                        </a:rPr>
                        <a:t>Humala</a:t>
                      </a:r>
                      <a:endParaRPr lang="fr-FR" sz="1200" dirty="0">
                        <a:latin typeface="Times New Roman" panose="02020603050405020304" pitchFamily="18" charset="0"/>
                        <a:cs typeface="Times New Roman" panose="02020603050405020304" pitchFamily="18" charset="0"/>
                      </a:endParaRPr>
                    </a:p>
                  </a:txBody>
                  <a:tcPr/>
                </a:tc>
                <a:tc>
                  <a:txBody>
                    <a:bodyPr/>
                    <a:lstStyle/>
                    <a:p>
                      <a:r>
                        <a:rPr lang="fr-FR" sz="1200" dirty="0" smtClean="0">
                          <a:latin typeface="Times New Roman" panose="02020603050405020304" pitchFamily="18" charset="0"/>
                          <a:cs typeface="Times New Roman" panose="02020603050405020304" pitchFamily="18" charset="0"/>
                        </a:rPr>
                        <a:t>51,45%</a:t>
                      </a:r>
                      <a:endParaRPr lang="fr-FR" sz="1200" dirty="0">
                        <a:latin typeface="Times New Roman" panose="02020603050405020304" pitchFamily="18" charset="0"/>
                        <a:cs typeface="Times New Roman" panose="02020603050405020304" pitchFamily="18" charset="0"/>
                      </a:endParaRPr>
                    </a:p>
                  </a:txBody>
                  <a:tcPr/>
                </a:tc>
              </a:tr>
              <a:tr h="317518">
                <a:tc>
                  <a:txBody>
                    <a:bodyPr/>
                    <a:lstStyle/>
                    <a:p>
                      <a:r>
                        <a:rPr lang="fr-FR" sz="1200" dirty="0" err="1" smtClean="0">
                          <a:latin typeface="Times New Roman" panose="02020603050405020304" pitchFamily="18" charset="0"/>
                          <a:cs typeface="Times New Roman" panose="02020603050405020304" pitchFamily="18" charset="0"/>
                        </a:rPr>
                        <a:t>Keiko</a:t>
                      </a:r>
                      <a:r>
                        <a:rPr lang="fr-FR" sz="1200" dirty="0" smtClean="0">
                          <a:latin typeface="Times New Roman" panose="02020603050405020304" pitchFamily="18" charset="0"/>
                          <a:cs typeface="Times New Roman" panose="02020603050405020304" pitchFamily="18" charset="0"/>
                        </a:rPr>
                        <a:t> Fujimori</a:t>
                      </a:r>
                      <a:endParaRPr lang="fr-FR" sz="1200" dirty="0">
                        <a:latin typeface="Times New Roman" panose="02020603050405020304" pitchFamily="18" charset="0"/>
                        <a:cs typeface="Times New Roman" panose="02020603050405020304" pitchFamily="18" charset="0"/>
                      </a:endParaRPr>
                    </a:p>
                  </a:txBody>
                  <a:tcPr/>
                </a:tc>
                <a:tc>
                  <a:txBody>
                    <a:bodyPr/>
                    <a:lstStyle/>
                    <a:p>
                      <a:r>
                        <a:rPr lang="fr-FR" sz="1200" dirty="0" smtClean="0">
                          <a:latin typeface="Times New Roman" panose="02020603050405020304" pitchFamily="18" charset="0"/>
                          <a:cs typeface="Times New Roman" panose="02020603050405020304" pitchFamily="18" charset="0"/>
                        </a:rPr>
                        <a:t>48,55%</a:t>
                      </a:r>
                      <a:endParaRPr lang="fr-FR" sz="1200" dirty="0">
                        <a:latin typeface="Times New Roman" panose="02020603050405020304" pitchFamily="18" charset="0"/>
                        <a:cs typeface="Times New Roman" panose="02020603050405020304" pitchFamily="18" charset="0"/>
                      </a:endParaRPr>
                    </a:p>
                  </a:txBody>
                  <a:tcPr/>
                </a:tc>
              </a:tr>
              <a:tr h="531949">
                <a:tc>
                  <a:txBody>
                    <a:bodyPr/>
                    <a:lstStyle/>
                    <a:p>
                      <a:r>
                        <a:rPr lang="fr-FR" sz="1200" dirty="0" smtClean="0">
                          <a:latin typeface="Times New Roman" panose="02020603050405020304" pitchFamily="18" charset="0"/>
                          <a:cs typeface="Times New Roman" panose="02020603050405020304" pitchFamily="18" charset="0"/>
                        </a:rPr>
                        <a:t>Députés étiquetés</a:t>
                      </a:r>
                      <a:r>
                        <a:rPr lang="fr-FR" sz="1200" baseline="0" dirty="0" smtClean="0">
                          <a:latin typeface="Times New Roman" panose="02020603050405020304" pitchFamily="18" charset="0"/>
                          <a:cs typeface="Times New Roman" panose="02020603050405020304" pitchFamily="18" charset="0"/>
                        </a:rPr>
                        <a:t> « </a:t>
                      </a:r>
                      <a:r>
                        <a:rPr lang="fr-FR" sz="1200" baseline="0" dirty="0" err="1" smtClean="0">
                          <a:latin typeface="Times New Roman" panose="02020603050405020304" pitchFamily="18" charset="0"/>
                          <a:cs typeface="Times New Roman" panose="02020603050405020304" pitchFamily="18" charset="0"/>
                        </a:rPr>
                        <a:t>Gana</a:t>
                      </a:r>
                      <a:r>
                        <a:rPr lang="fr-FR" sz="1200" baseline="0" dirty="0" smtClean="0">
                          <a:latin typeface="Times New Roman" panose="02020603050405020304" pitchFamily="18" charset="0"/>
                          <a:cs typeface="Times New Roman" panose="02020603050405020304" pitchFamily="18" charset="0"/>
                        </a:rPr>
                        <a:t> </a:t>
                      </a:r>
                      <a:r>
                        <a:rPr lang="fr-FR" sz="1200" baseline="0" dirty="0" err="1" smtClean="0">
                          <a:latin typeface="Times New Roman" panose="02020603050405020304" pitchFamily="18" charset="0"/>
                          <a:cs typeface="Times New Roman" panose="02020603050405020304" pitchFamily="18" charset="0"/>
                        </a:rPr>
                        <a:t>Perú</a:t>
                      </a:r>
                      <a:r>
                        <a:rPr lang="fr-FR" sz="1200" baseline="0" dirty="0" smtClean="0">
                          <a:latin typeface="Times New Roman" panose="02020603050405020304" pitchFamily="18" charset="0"/>
                          <a:cs typeface="Times New Roman" panose="02020603050405020304" pitchFamily="18" charset="0"/>
                        </a:rPr>
                        <a:t> (PNP)» </a:t>
                      </a:r>
                      <a:r>
                        <a:rPr lang="fr-FR" sz="1200" dirty="0" smtClean="0">
                          <a:latin typeface="Times New Roman" panose="02020603050405020304" pitchFamily="18" charset="0"/>
                          <a:cs typeface="Times New Roman" panose="02020603050405020304" pitchFamily="18" charset="0"/>
                        </a:rPr>
                        <a:t>au Congrès</a:t>
                      </a:r>
                      <a:endParaRPr lang="fr-FR" sz="1200" dirty="0">
                        <a:latin typeface="Times New Roman" panose="02020603050405020304" pitchFamily="18" charset="0"/>
                        <a:cs typeface="Times New Roman" panose="02020603050405020304" pitchFamily="18" charset="0"/>
                      </a:endParaRPr>
                    </a:p>
                  </a:txBody>
                  <a:tcPr/>
                </a:tc>
                <a:tc>
                  <a:txBody>
                    <a:bodyPr/>
                    <a:lstStyle/>
                    <a:p>
                      <a:r>
                        <a:rPr lang="fr-FR" sz="1200" dirty="0" smtClean="0">
                          <a:latin typeface="Times New Roman" panose="02020603050405020304" pitchFamily="18" charset="0"/>
                          <a:cs typeface="Times New Roman" panose="02020603050405020304" pitchFamily="18" charset="0"/>
                        </a:rPr>
                        <a:t>47 (sur 130)</a:t>
                      </a:r>
                      <a:endParaRPr lang="fr-FR" sz="1200" dirty="0">
                        <a:latin typeface="Times New Roman" panose="02020603050405020304" pitchFamily="18" charset="0"/>
                        <a:cs typeface="Times New Roman" panose="02020603050405020304" pitchFamily="18" charset="0"/>
                      </a:endParaRPr>
                    </a:p>
                  </a:txBody>
                  <a:tcPr/>
                </a:tc>
              </a:tr>
            </a:tbl>
          </a:graphicData>
        </a:graphic>
      </p:graphicFrame>
      <p:sp>
        <p:nvSpPr>
          <p:cNvPr id="6" name="ZoneTexte 5"/>
          <p:cNvSpPr txBox="1"/>
          <p:nvPr/>
        </p:nvSpPr>
        <p:spPr>
          <a:xfrm>
            <a:off x="5940152" y="6304002"/>
            <a:ext cx="3096343" cy="553998"/>
          </a:xfrm>
          <a:prstGeom prst="rect">
            <a:avLst/>
          </a:prstGeom>
          <a:noFill/>
        </p:spPr>
        <p:txBody>
          <a:bodyPr wrap="square" rtlCol="0">
            <a:spAutoFit/>
          </a:bodyPr>
          <a:lstStyle/>
          <a:p>
            <a:r>
              <a:rPr lang="fr-FR" sz="1000" dirty="0" smtClean="0">
                <a:latin typeface="Times New Roman" panose="02020603050405020304" pitchFamily="18" charset="0"/>
                <a:cs typeface="Times New Roman" panose="02020603050405020304" pitchFamily="18" charset="0"/>
              </a:rPr>
              <a:t>Source des résultats par région: </a:t>
            </a:r>
            <a:r>
              <a:rPr lang="fr-FR" sz="1000" dirty="0" smtClean="0">
                <a:latin typeface="Times New Roman" panose="02020603050405020304" pitchFamily="18" charset="0"/>
                <a:cs typeface="Times New Roman" panose="02020603050405020304" pitchFamily="18" charset="0"/>
                <a:hlinkClick r:id="rId4"/>
              </a:rPr>
              <a:t>http</a:t>
            </a:r>
            <a:r>
              <a:rPr lang="fr-FR" sz="1000" dirty="0">
                <a:latin typeface="Times New Roman" panose="02020603050405020304" pitchFamily="18" charset="0"/>
                <a:cs typeface="Times New Roman" panose="02020603050405020304" pitchFamily="18" charset="0"/>
                <a:hlinkClick r:id="rId4"/>
              </a:rPr>
              <a:t>://niefcz.wordpress.com/2011/06/06/resultados-elecciones-presidenciales-peru-2011-segunda-vuelta/</a:t>
            </a:r>
            <a:endParaRPr lang="fr-FR" sz="10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114988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628800"/>
            <a:ext cx="2363657" cy="490066"/>
          </a:xfrm>
        </p:spPr>
        <p:txBody>
          <a:bodyPr>
            <a:noAutofit/>
          </a:bodyPr>
          <a:lstStyle/>
          <a:p>
            <a:r>
              <a:rPr lang="fr-FR" sz="2000" dirty="0">
                <a:solidFill>
                  <a:schemeClr val="accent2">
                    <a:lumMod val="75000"/>
                  </a:schemeClr>
                </a:solidFill>
                <a:latin typeface="Times New Roman" panose="02020603050405020304" pitchFamily="18" charset="0"/>
                <a:cs typeface="Times New Roman" panose="02020603050405020304" pitchFamily="18" charset="0"/>
              </a:rPr>
              <a:t>P</a:t>
            </a:r>
            <a:r>
              <a:rPr lang="fr-FR" sz="2000" dirty="0" smtClean="0">
                <a:solidFill>
                  <a:schemeClr val="accent2">
                    <a:lumMod val="75000"/>
                  </a:schemeClr>
                </a:solidFill>
                <a:latin typeface="Times New Roman" panose="02020603050405020304" pitchFamily="18" charset="0"/>
                <a:cs typeface="Times New Roman" panose="02020603050405020304" pitchFamily="18" charset="0"/>
              </a:rPr>
              <a:t>rogramme du parti</a:t>
            </a:r>
            <a:endParaRPr lang="fr-FR" sz="2000"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287016" y="2060848"/>
            <a:ext cx="4896544" cy="4586346"/>
          </a:xfrm>
        </p:spPr>
        <p:txBody>
          <a:bodyPr>
            <a:normAutofit fontScale="92500" lnSpcReduction="10000"/>
          </a:bodyPr>
          <a:lstStyle/>
          <a:p>
            <a:pPr marL="0" indent="0" algn="just">
              <a:buNone/>
            </a:pPr>
            <a:r>
              <a:rPr lang="fr-FR" sz="2000" dirty="0" smtClean="0">
                <a:latin typeface="Times New Roman" panose="02020603050405020304" pitchFamily="18" charset="0"/>
                <a:cs typeface="Times New Roman" panose="02020603050405020304" pitchFamily="18" charset="0"/>
              </a:rPr>
              <a:t> Le programme du parti peut être résumé en une volonté d’instaurer une Seconde République avec un projet national de développement venant en aide aux grands secteurs sociaux marginalisés par « des siècles d’injustices et d’arrogance ». Défendre l’identité nationale et la richesse culturelle. </a:t>
            </a:r>
            <a:r>
              <a:rPr lang="fr-FR" sz="2000" dirty="0" smtClean="0">
                <a:solidFill>
                  <a:srgbClr val="FF0000"/>
                </a:solidFill>
                <a:latin typeface="Times New Roman" panose="02020603050405020304" pitchFamily="18" charset="0"/>
                <a:cs typeface="Times New Roman" panose="02020603050405020304" pitchFamily="18" charset="0"/>
              </a:rPr>
              <a:t>Mener la lutte contre les monopoles privés et la libéralisation à outrance de l’économie avec un modèle d’intégration progressif à l’économie de marché en défendant les petites propriétés privées et les micro-entreprises pour promouvoir l’emploi</a:t>
            </a:r>
            <a:r>
              <a:rPr lang="fr-FR" sz="2000" dirty="0" smtClean="0">
                <a:latin typeface="Times New Roman" panose="02020603050405020304" pitchFamily="18" charset="0"/>
                <a:cs typeface="Times New Roman" panose="02020603050405020304" pitchFamily="18" charset="0"/>
              </a:rPr>
              <a:t>. Enfin, réactivation du secteur agro-industriel et processus d’inclusion des cultures indigènes. </a:t>
            </a:r>
          </a:p>
          <a:p>
            <a:pPr marL="0" indent="0" algn="just">
              <a:buNone/>
            </a:pPr>
            <a:endParaRPr lang="fr-FR" sz="1400" dirty="0" smtClean="0">
              <a:latin typeface="Times New Roman" panose="02020603050405020304" pitchFamily="18" charset="0"/>
              <a:cs typeface="Times New Roman" panose="02020603050405020304" pitchFamily="18" charset="0"/>
            </a:endParaRPr>
          </a:p>
          <a:p>
            <a:pPr marL="0" indent="0" algn="just">
              <a:buNone/>
            </a:pPr>
            <a:r>
              <a:rPr lang="fr-FR" sz="1400" dirty="0" smtClean="0">
                <a:latin typeface="Times New Roman" panose="02020603050405020304" pitchFamily="18" charset="0"/>
                <a:cs typeface="Times New Roman" panose="02020603050405020304" pitchFamily="18" charset="0"/>
              </a:rPr>
              <a:t>Source: </a:t>
            </a:r>
            <a:r>
              <a:rPr lang="fr-FR" sz="1400" dirty="0">
                <a:latin typeface="Times New Roman" panose="02020603050405020304" pitchFamily="18" charset="0"/>
                <a:cs typeface="Times New Roman" panose="02020603050405020304" pitchFamily="18" charset="0"/>
                <a:hlinkClick r:id="rId2"/>
              </a:rPr>
              <a:t>http://www.partidonacionalistaperuano.net/estatuto/</a:t>
            </a:r>
            <a:endParaRPr lang="fr-FR" sz="1400" dirty="0" smtClean="0">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36693" y="2420888"/>
            <a:ext cx="3740580" cy="2808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504" y="188640"/>
            <a:ext cx="8856984" cy="15346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8891347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587158127"/>
              </p:ext>
            </p:extLst>
          </p:nvPr>
        </p:nvGraphicFramePr>
        <p:xfrm>
          <a:off x="0" y="116632"/>
          <a:ext cx="9144000" cy="6249135"/>
        </p:xfrm>
        <a:graphic>
          <a:graphicData uri="http://schemas.openxmlformats.org/drawingml/2006/table">
            <a:tbl>
              <a:tblPr firstRow="1" bandRow="1">
                <a:tableStyleId>{21E4AEA4-8DFA-4A89-87EB-49C32662AFE0}</a:tableStyleId>
              </a:tblPr>
              <a:tblGrid>
                <a:gridCol w="4572000"/>
                <a:gridCol w="4572000"/>
              </a:tblGrid>
              <a:tr h="392830">
                <a:tc>
                  <a:txBody>
                    <a:bodyPr/>
                    <a:lstStyle/>
                    <a:p>
                      <a:r>
                        <a:rPr lang="fr-FR" sz="1400" dirty="0" smtClean="0">
                          <a:latin typeface="Times New Roman" panose="02020603050405020304" pitchFamily="18" charset="0"/>
                          <a:cs typeface="Times New Roman" panose="02020603050405020304" pitchFamily="18" charset="0"/>
                        </a:rPr>
                        <a:t>Histoire du PNP</a:t>
                      </a:r>
                      <a:endParaRPr lang="fr-FR" sz="1400" dirty="0">
                        <a:latin typeface="Times New Roman" panose="02020603050405020304" pitchFamily="18" charset="0"/>
                        <a:cs typeface="Times New Roman" panose="02020603050405020304" pitchFamily="18" charset="0"/>
                      </a:endParaRPr>
                    </a:p>
                  </a:txBody>
                  <a:tcPr/>
                </a:tc>
                <a:tc>
                  <a:txBody>
                    <a:bodyPr/>
                    <a:lstStyle/>
                    <a:p>
                      <a:r>
                        <a:rPr lang="fr-FR" sz="1400" dirty="0" err="1" smtClean="0">
                          <a:latin typeface="Times New Roman" panose="02020603050405020304" pitchFamily="18" charset="0"/>
                          <a:cs typeface="Times New Roman" panose="02020603050405020304" pitchFamily="18" charset="0"/>
                        </a:rPr>
                        <a:t>Ollanta</a:t>
                      </a:r>
                      <a:r>
                        <a:rPr lang="fr-FR" sz="1400" dirty="0" smtClean="0">
                          <a:latin typeface="Times New Roman" panose="02020603050405020304" pitchFamily="18" charset="0"/>
                          <a:cs typeface="Times New Roman" panose="02020603050405020304" pitchFamily="18" charset="0"/>
                        </a:rPr>
                        <a:t> </a:t>
                      </a:r>
                      <a:r>
                        <a:rPr lang="fr-FR" sz="1400" dirty="0" err="1" smtClean="0">
                          <a:latin typeface="Times New Roman" panose="02020603050405020304" pitchFamily="18" charset="0"/>
                          <a:cs typeface="Times New Roman" panose="02020603050405020304" pitchFamily="18" charset="0"/>
                        </a:rPr>
                        <a:t>Humala</a:t>
                      </a:r>
                      <a:endParaRPr lang="fr-FR" sz="1400" dirty="0">
                        <a:latin typeface="Times New Roman" panose="02020603050405020304" pitchFamily="18" charset="0"/>
                        <a:cs typeface="Times New Roman" panose="02020603050405020304" pitchFamily="18" charset="0"/>
                      </a:endParaRPr>
                    </a:p>
                  </a:txBody>
                  <a:tcPr/>
                </a:tc>
              </a:tr>
              <a:tr h="585630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kern="1200" dirty="0" smtClean="0">
                          <a:solidFill>
                            <a:schemeClr val="dk1"/>
                          </a:solidFill>
                          <a:effectLst/>
                          <a:latin typeface="Times New Roman" panose="02020603050405020304" pitchFamily="18" charset="0"/>
                          <a:ea typeface="+mn-ea"/>
                          <a:cs typeface="Times New Roman" panose="02020603050405020304" pitchFamily="18" charset="0"/>
                        </a:rPr>
                        <a:t>Le PNP naît comme une alternative politique en 2005 dans le noyau familial  du commandant </a:t>
                      </a:r>
                      <a:r>
                        <a:rPr lang="fr-FR" sz="1100" kern="1200" dirty="0" err="1" smtClean="0">
                          <a:solidFill>
                            <a:schemeClr val="dk1"/>
                          </a:solidFill>
                          <a:effectLst/>
                          <a:latin typeface="Times New Roman" panose="02020603050405020304" pitchFamily="18" charset="0"/>
                          <a:ea typeface="+mn-ea"/>
                          <a:cs typeface="Times New Roman" panose="02020603050405020304" pitchFamily="18" charset="0"/>
                        </a:rPr>
                        <a:t>Ollanta</a:t>
                      </a:r>
                      <a:r>
                        <a:rPr lang="fr-FR" sz="11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fr-FR" sz="1100" kern="1200" dirty="0" err="1" smtClean="0">
                          <a:solidFill>
                            <a:schemeClr val="dk1"/>
                          </a:solidFill>
                          <a:effectLst/>
                          <a:latin typeface="Times New Roman" panose="02020603050405020304" pitchFamily="18" charset="0"/>
                          <a:ea typeface="+mn-ea"/>
                          <a:cs typeface="Times New Roman" panose="02020603050405020304" pitchFamily="18" charset="0"/>
                        </a:rPr>
                        <a:t>Humala</a:t>
                      </a:r>
                      <a:r>
                        <a:rPr lang="fr-FR" sz="1100" kern="1200" dirty="0" smtClean="0">
                          <a:solidFill>
                            <a:schemeClr val="dk1"/>
                          </a:solidFill>
                          <a:effectLst/>
                          <a:latin typeface="Times New Roman" panose="02020603050405020304" pitchFamily="18" charset="0"/>
                          <a:ea typeface="+mn-ea"/>
                          <a:cs typeface="Times New Roman" panose="02020603050405020304" pitchFamily="18" charset="0"/>
                        </a:rPr>
                        <a:t> et de son épouse Nadine Heredia, les deux membres fondateurs. Le parti, créé officiellement le 5 janvier 2006, est centré sur les questions sociales, économiques, sur l’éducation et la santé ; se positionnant en rupture avec ce qu’ils appellent « la dictature » de Fujimori et </a:t>
                      </a:r>
                      <a:r>
                        <a:rPr lang="fr-FR" sz="1100" kern="1200" dirty="0" err="1" smtClean="0">
                          <a:solidFill>
                            <a:schemeClr val="dk1"/>
                          </a:solidFill>
                          <a:effectLst/>
                          <a:latin typeface="Times New Roman" panose="02020603050405020304" pitchFamily="18" charset="0"/>
                          <a:ea typeface="+mn-ea"/>
                          <a:cs typeface="Times New Roman" panose="02020603050405020304" pitchFamily="18" charset="0"/>
                        </a:rPr>
                        <a:t>Montesinos</a:t>
                      </a:r>
                      <a:r>
                        <a:rPr lang="fr-FR" sz="1100" kern="1200" dirty="0" smtClean="0">
                          <a:solidFill>
                            <a:schemeClr val="dk1"/>
                          </a:solidFill>
                          <a:effectLst/>
                          <a:latin typeface="Times New Roman" panose="02020603050405020304" pitchFamily="18" charset="0"/>
                          <a:ea typeface="+mn-ea"/>
                          <a:cs typeface="Times New Roman" panose="02020603050405020304" pitchFamily="18" charset="0"/>
                        </a:rPr>
                        <a:t>. Le mouvement a des racines idéologiques bien ancrées</a:t>
                      </a:r>
                      <a:r>
                        <a:rPr lang="fr-FR" sz="1100" kern="1200" baseline="0" dirty="0" smtClean="0">
                          <a:solidFill>
                            <a:schemeClr val="dk1"/>
                          </a:solidFill>
                          <a:effectLst/>
                          <a:latin typeface="Times New Roman" panose="02020603050405020304" pitchFamily="18" charset="0"/>
                          <a:ea typeface="+mn-ea"/>
                          <a:cs typeface="Times New Roman" panose="02020603050405020304" pitchFamily="18" charset="0"/>
                        </a:rPr>
                        <a:t> et </a:t>
                      </a:r>
                      <a:r>
                        <a:rPr lang="fr-FR" sz="1100" kern="1200" dirty="0" smtClean="0">
                          <a:solidFill>
                            <a:schemeClr val="dk1"/>
                          </a:solidFill>
                          <a:effectLst/>
                          <a:latin typeface="Times New Roman" panose="02020603050405020304" pitchFamily="18" charset="0"/>
                          <a:ea typeface="+mn-ea"/>
                          <a:cs typeface="Times New Roman" panose="02020603050405020304" pitchFamily="18" charset="0"/>
                        </a:rPr>
                        <a:t>anciennes.</a:t>
                      </a:r>
                      <a:r>
                        <a:rPr lang="fr-FR" sz="1100" kern="1200" baseline="0" dirty="0" smtClean="0">
                          <a:solidFill>
                            <a:schemeClr val="dk1"/>
                          </a:solidFill>
                          <a:effectLst/>
                          <a:latin typeface="Times New Roman" panose="02020603050405020304" pitchFamily="18" charset="0"/>
                          <a:ea typeface="+mn-ea"/>
                          <a:cs typeface="Times New Roman" panose="02020603050405020304" pitchFamily="18" charset="0"/>
                        </a:rPr>
                        <a:t> I</a:t>
                      </a:r>
                      <a:r>
                        <a:rPr lang="fr-FR" sz="1100" kern="1200" dirty="0" smtClean="0">
                          <a:solidFill>
                            <a:schemeClr val="dk1"/>
                          </a:solidFill>
                          <a:effectLst/>
                          <a:latin typeface="Times New Roman" panose="02020603050405020304" pitchFamily="18" charset="0"/>
                          <a:ea typeface="+mn-ea"/>
                          <a:cs typeface="Times New Roman" panose="02020603050405020304" pitchFamily="18" charset="0"/>
                        </a:rPr>
                        <a:t>l critique les effets des politiques néolibérales et la globalisation économique qui se fait selon les lois du marché contre la volonté, la justice sociale et le bien-être des populations, notamment péruviennes dont l’Etat n’aurait eu de cesse de briser le lien national. Parmi les intellectuels et les penseurs référents du parti figurent José Carlos </a:t>
                      </a:r>
                      <a:r>
                        <a:rPr lang="fr-FR" sz="1100" kern="1200" dirty="0" err="1" smtClean="0">
                          <a:solidFill>
                            <a:schemeClr val="dk1"/>
                          </a:solidFill>
                          <a:effectLst/>
                          <a:latin typeface="Times New Roman" panose="02020603050405020304" pitchFamily="18" charset="0"/>
                          <a:ea typeface="+mn-ea"/>
                          <a:cs typeface="Times New Roman" panose="02020603050405020304" pitchFamily="18" charset="0"/>
                        </a:rPr>
                        <a:t>Mariátegui</a:t>
                      </a:r>
                      <a:r>
                        <a:rPr lang="fr-FR" sz="1100" kern="1200" dirty="0" smtClean="0">
                          <a:solidFill>
                            <a:schemeClr val="dk1"/>
                          </a:solidFill>
                          <a:effectLst/>
                          <a:latin typeface="Times New Roman" panose="02020603050405020304" pitchFamily="18" charset="0"/>
                          <a:ea typeface="+mn-ea"/>
                          <a:cs typeface="Times New Roman" panose="02020603050405020304" pitchFamily="18" charset="0"/>
                        </a:rPr>
                        <a:t> sur le nationalisme intégrateur péruvien et latino-américain et Jorge </a:t>
                      </a:r>
                      <a:r>
                        <a:rPr lang="fr-FR" sz="1100" kern="1200" dirty="0" err="1" smtClean="0">
                          <a:solidFill>
                            <a:schemeClr val="dk1"/>
                          </a:solidFill>
                          <a:effectLst/>
                          <a:latin typeface="Times New Roman" panose="02020603050405020304" pitchFamily="18" charset="0"/>
                          <a:ea typeface="+mn-ea"/>
                          <a:cs typeface="Times New Roman" panose="02020603050405020304" pitchFamily="18" charset="0"/>
                        </a:rPr>
                        <a:t>Basadre</a:t>
                      </a:r>
                      <a:r>
                        <a:rPr lang="fr-FR" sz="1100" kern="1200" dirty="0" smtClean="0">
                          <a:solidFill>
                            <a:schemeClr val="dk1"/>
                          </a:solidFill>
                          <a:effectLst/>
                          <a:latin typeface="Times New Roman" panose="02020603050405020304" pitchFamily="18" charset="0"/>
                          <a:ea typeface="+mn-ea"/>
                          <a:cs typeface="Times New Roman" panose="02020603050405020304" pitchFamily="18" charset="0"/>
                        </a:rPr>
                        <a:t> sur la possibilité du développement économique du Pérou. </a:t>
                      </a:r>
                    </a:p>
                    <a:p>
                      <a:endParaRPr lang="fr-FR" sz="2000" dirty="0">
                        <a:latin typeface="Times New Roman" panose="02020603050405020304" pitchFamily="18" charset="0"/>
                        <a:cs typeface="Times New Roman" panose="02020603050405020304" pitchFamily="18" charset="0"/>
                      </a:endParaRPr>
                    </a:p>
                  </a:txBody>
                  <a:tcPr/>
                </a:tc>
                <a:tc>
                  <a:txBody>
                    <a:bodyPr/>
                    <a:lstStyle/>
                    <a:p>
                      <a:pPr algn="just"/>
                      <a:r>
                        <a:rPr lang="fr-FR" sz="1600" dirty="0" smtClean="0">
                          <a:latin typeface="Times New Roman" panose="02020603050405020304" pitchFamily="18" charset="0"/>
                          <a:cs typeface="Times New Roman" panose="02020603050405020304" pitchFamily="18" charset="0"/>
                        </a:rPr>
                        <a:t> </a:t>
                      </a:r>
                      <a:r>
                        <a:rPr lang="fr-FR" sz="1100" dirty="0" err="1" smtClean="0">
                          <a:latin typeface="Times New Roman" panose="02020603050405020304" pitchFamily="18" charset="0"/>
                          <a:cs typeface="Times New Roman" panose="02020603050405020304" pitchFamily="18" charset="0"/>
                        </a:rPr>
                        <a:t>Ollanta</a:t>
                      </a:r>
                      <a:r>
                        <a:rPr lang="fr-FR" sz="1100" dirty="0" smtClean="0">
                          <a:latin typeface="Times New Roman" panose="02020603050405020304" pitchFamily="18" charset="0"/>
                          <a:cs typeface="Times New Roman" panose="02020603050405020304" pitchFamily="18" charset="0"/>
                        </a:rPr>
                        <a:t> </a:t>
                      </a:r>
                      <a:r>
                        <a:rPr lang="fr-FR" sz="1100" dirty="0" err="1" smtClean="0">
                          <a:latin typeface="Times New Roman" panose="02020603050405020304" pitchFamily="18" charset="0"/>
                          <a:cs typeface="Times New Roman" panose="02020603050405020304" pitchFamily="18" charset="0"/>
                        </a:rPr>
                        <a:t>Humala</a:t>
                      </a:r>
                      <a:r>
                        <a:rPr lang="fr-FR" sz="1100" dirty="0" smtClean="0">
                          <a:latin typeface="Times New Roman" panose="02020603050405020304" pitchFamily="18" charset="0"/>
                          <a:cs typeface="Times New Roman" panose="02020603050405020304" pitchFamily="18" charset="0"/>
                        </a:rPr>
                        <a:t> Tasso, né le 27 juin 1962 à Lima, est le fils d’Isaac </a:t>
                      </a:r>
                      <a:r>
                        <a:rPr lang="fr-FR" sz="1100" dirty="0" err="1" smtClean="0">
                          <a:latin typeface="Times New Roman" panose="02020603050405020304" pitchFamily="18" charset="0"/>
                          <a:cs typeface="Times New Roman" panose="02020603050405020304" pitchFamily="18" charset="0"/>
                        </a:rPr>
                        <a:t>Humala</a:t>
                      </a:r>
                      <a:r>
                        <a:rPr lang="fr-FR" sz="1100" dirty="0" smtClean="0">
                          <a:latin typeface="Times New Roman" panose="02020603050405020304" pitchFamily="18" charset="0"/>
                          <a:cs typeface="Times New Roman" panose="02020603050405020304" pitchFamily="18" charset="0"/>
                        </a:rPr>
                        <a:t>, penseur de l’idéologie </a:t>
                      </a:r>
                      <a:r>
                        <a:rPr lang="fr-FR" sz="1100" dirty="0" err="1" smtClean="0">
                          <a:latin typeface="Times New Roman" panose="02020603050405020304" pitchFamily="18" charset="0"/>
                          <a:cs typeface="Times New Roman" panose="02020603050405020304" pitchFamily="18" charset="0"/>
                        </a:rPr>
                        <a:t>ethnocacériste</a:t>
                      </a:r>
                      <a:r>
                        <a:rPr lang="fr-FR" sz="1100" dirty="0" smtClean="0">
                          <a:latin typeface="Times New Roman" panose="02020603050405020304" pitchFamily="18" charset="0"/>
                          <a:cs typeface="Times New Roman" panose="02020603050405020304" pitchFamily="18" charset="0"/>
                        </a:rPr>
                        <a:t>. Ne pouvant se présenter aux élections générales péruviennes de 2006 au nom du PNP, il forme une alliance avec </a:t>
                      </a:r>
                      <a:r>
                        <a:rPr lang="fr-FR" sz="1100" i="1" dirty="0" smtClean="0">
                          <a:latin typeface="Times New Roman" panose="02020603050405020304" pitchFamily="18" charset="0"/>
                          <a:cs typeface="Times New Roman" panose="02020603050405020304" pitchFamily="18" charset="0"/>
                        </a:rPr>
                        <a:t>l’</a:t>
                      </a:r>
                      <a:r>
                        <a:rPr lang="fr-FR" sz="1100" i="1" dirty="0" err="1" smtClean="0">
                          <a:latin typeface="Times New Roman" panose="02020603050405020304" pitchFamily="18" charset="0"/>
                          <a:cs typeface="Times New Roman" panose="02020603050405020304" pitchFamily="18" charset="0"/>
                        </a:rPr>
                        <a:t>Unión</a:t>
                      </a:r>
                      <a:r>
                        <a:rPr lang="fr-FR" sz="1100" i="1" dirty="0" smtClean="0">
                          <a:latin typeface="Times New Roman" panose="02020603050405020304" pitchFamily="18" charset="0"/>
                          <a:cs typeface="Times New Roman" panose="02020603050405020304" pitchFamily="18" charset="0"/>
                        </a:rPr>
                        <a:t> </a:t>
                      </a:r>
                      <a:r>
                        <a:rPr lang="fr-FR" sz="1100" i="1" dirty="0" err="1" smtClean="0">
                          <a:latin typeface="Times New Roman" panose="02020603050405020304" pitchFamily="18" charset="0"/>
                          <a:cs typeface="Times New Roman" panose="02020603050405020304" pitchFamily="18" charset="0"/>
                        </a:rPr>
                        <a:t>por</a:t>
                      </a:r>
                      <a:r>
                        <a:rPr lang="fr-FR" sz="1100" i="1" dirty="0" smtClean="0">
                          <a:latin typeface="Times New Roman" panose="02020603050405020304" pitchFamily="18" charset="0"/>
                          <a:cs typeface="Times New Roman" panose="02020603050405020304" pitchFamily="18" charset="0"/>
                        </a:rPr>
                        <a:t> el </a:t>
                      </a:r>
                      <a:r>
                        <a:rPr lang="fr-FR" sz="1100" i="1" dirty="0" err="1" smtClean="0">
                          <a:latin typeface="Times New Roman" panose="02020603050405020304" pitchFamily="18" charset="0"/>
                          <a:cs typeface="Times New Roman" panose="02020603050405020304" pitchFamily="18" charset="0"/>
                        </a:rPr>
                        <a:t>Perú</a:t>
                      </a:r>
                      <a:r>
                        <a:rPr lang="fr-FR" sz="1100" dirty="0" smtClean="0">
                          <a:latin typeface="Times New Roman" panose="02020603050405020304" pitchFamily="18" charset="0"/>
                          <a:cs typeface="Times New Roman" panose="02020603050405020304" pitchFamily="18" charset="0"/>
                        </a:rPr>
                        <a:t>. S’il remporte le premier tour de l’élection avec plus de 30% des suffrages, il s’incline au deuxième avec 47% des voix face au candidat social-démocrate Alan García Pérez. Suite à la défaite, il organise le Front national démocratique qui regroupe au-delà du PNP des partis plus radicaux.</a:t>
                      </a:r>
                      <a:r>
                        <a:rPr lang="fr-FR" sz="1100" baseline="0" dirty="0" smtClean="0">
                          <a:latin typeface="Times New Roman" panose="02020603050405020304" pitchFamily="18" charset="0"/>
                          <a:cs typeface="Times New Roman" panose="02020603050405020304" pitchFamily="18" charset="0"/>
                        </a:rPr>
                        <a:t> </a:t>
                      </a:r>
                      <a:r>
                        <a:rPr lang="fr-FR" sz="1100" dirty="0" smtClean="0">
                          <a:latin typeface="Times New Roman" panose="02020603050405020304" pitchFamily="18" charset="0"/>
                          <a:cs typeface="Times New Roman" panose="02020603050405020304" pitchFamily="18" charset="0"/>
                        </a:rPr>
                        <a:t>En 2011, il se présente sous l’étiquette </a:t>
                      </a:r>
                      <a:r>
                        <a:rPr lang="fr-FR" sz="1100" i="1" dirty="0" err="1" smtClean="0">
                          <a:latin typeface="Times New Roman" panose="02020603050405020304" pitchFamily="18" charset="0"/>
                          <a:cs typeface="Times New Roman" panose="02020603050405020304" pitchFamily="18" charset="0"/>
                        </a:rPr>
                        <a:t>Gana</a:t>
                      </a:r>
                      <a:r>
                        <a:rPr lang="fr-FR" sz="1100" i="1" dirty="0" smtClean="0">
                          <a:latin typeface="Times New Roman" panose="02020603050405020304" pitchFamily="18" charset="0"/>
                          <a:cs typeface="Times New Roman" panose="02020603050405020304" pitchFamily="18" charset="0"/>
                        </a:rPr>
                        <a:t> </a:t>
                      </a:r>
                      <a:r>
                        <a:rPr lang="fr-FR" sz="1100" i="1" dirty="0" err="1" smtClean="0">
                          <a:latin typeface="Times New Roman" panose="02020603050405020304" pitchFamily="18" charset="0"/>
                          <a:cs typeface="Times New Roman" panose="02020603050405020304" pitchFamily="18" charset="0"/>
                        </a:rPr>
                        <a:t>Perú</a:t>
                      </a:r>
                      <a:r>
                        <a:rPr lang="fr-FR" sz="1100" i="1" dirty="0" smtClean="0">
                          <a:latin typeface="Times New Roman" panose="02020603050405020304" pitchFamily="18" charset="0"/>
                          <a:cs typeface="Times New Roman" panose="02020603050405020304" pitchFamily="18" charset="0"/>
                        </a:rPr>
                        <a:t> </a:t>
                      </a:r>
                      <a:r>
                        <a:rPr lang="fr-FR" sz="1100" dirty="0" smtClean="0">
                          <a:latin typeface="Times New Roman" panose="02020603050405020304" pitchFamily="18" charset="0"/>
                          <a:cs typeface="Times New Roman" panose="02020603050405020304" pitchFamily="18" charset="0"/>
                        </a:rPr>
                        <a:t>(formation regroupant essentiellement le PNP mais aussi d’autres forces politiques de gauche).Remportant à nouveau le premier tour avec 31.5% des voix, il bat la candidate </a:t>
                      </a:r>
                      <a:r>
                        <a:rPr lang="fr-FR" sz="1100" dirty="0" err="1" smtClean="0">
                          <a:latin typeface="Times New Roman" panose="02020603050405020304" pitchFamily="18" charset="0"/>
                          <a:cs typeface="Times New Roman" panose="02020603050405020304" pitchFamily="18" charset="0"/>
                        </a:rPr>
                        <a:t>fujimoriste</a:t>
                      </a:r>
                      <a:r>
                        <a:rPr lang="fr-FR" sz="1100" dirty="0" smtClean="0">
                          <a:latin typeface="Times New Roman" panose="02020603050405020304" pitchFamily="18" charset="0"/>
                          <a:cs typeface="Times New Roman" panose="02020603050405020304" pitchFamily="18" charset="0"/>
                        </a:rPr>
                        <a:t> </a:t>
                      </a:r>
                      <a:r>
                        <a:rPr lang="fr-FR" sz="1100" dirty="0" err="1" smtClean="0">
                          <a:latin typeface="Times New Roman" panose="02020603050405020304" pitchFamily="18" charset="0"/>
                          <a:cs typeface="Times New Roman" panose="02020603050405020304" pitchFamily="18" charset="0"/>
                        </a:rPr>
                        <a:t>Keiko</a:t>
                      </a:r>
                      <a:r>
                        <a:rPr lang="fr-FR" sz="1100" dirty="0" smtClean="0">
                          <a:latin typeface="Times New Roman" panose="02020603050405020304" pitchFamily="18" charset="0"/>
                          <a:cs typeface="Times New Roman" panose="02020603050405020304" pitchFamily="18" charset="0"/>
                        </a:rPr>
                        <a:t> Fujimori au second tour avec 51.4% des votes. </a:t>
                      </a:r>
                    </a:p>
                    <a:p>
                      <a:pPr algn="just"/>
                      <a:r>
                        <a:rPr lang="fr-FR" sz="1100" dirty="0" smtClean="0">
                          <a:latin typeface="Times New Roman" panose="02020603050405020304" pitchFamily="18" charset="0"/>
                          <a:cs typeface="Times New Roman" panose="02020603050405020304" pitchFamily="18" charset="0"/>
                        </a:rPr>
                        <a:t> Prenant</a:t>
                      </a:r>
                      <a:r>
                        <a:rPr lang="fr-FR" sz="1100" baseline="0" dirty="0" smtClean="0">
                          <a:latin typeface="Times New Roman" panose="02020603050405020304" pitchFamily="18" charset="0"/>
                          <a:cs typeface="Times New Roman" panose="02020603050405020304" pitchFamily="18" charset="0"/>
                        </a:rPr>
                        <a:t> ses fonctions le 28 juillet 2011, sa politique et son gouvernement sont peu populaires dans l’opinion. En effet seul 26% des péruviens déclarent soutenir  le gouvernement </a:t>
                      </a:r>
                      <a:r>
                        <a:rPr lang="fr-FR" sz="1100" baseline="0" dirty="0" err="1" smtClean="0">
                          <a:latin typeface="Times New Roman" panose="02020603050405020304" pitchFamily="18" charset="0"/>
                          <a:cs typeface="Times New Roman" panose="02020603050405020304" pitchFamily="18" charset="0"/>
                        </a:rPr>
                        <a:t>Humala</a:t>
                      </a:r>
                      <a:r>
                        <a:rPr lang="fr-FR" sz="1100" baseline="0" dirty="0" smtClean="0">
                          <a:latin typeface="Times New Roman" panose="02020603050405020304" pitchFamily="18" charset="0"/>
                          <a:cs typeface="Times New Roman" panose="02020603050405020304" pitchFamily="18" charset="0"/>
                        </a:rPr>
                        <a:t>, selon l’institut Ipsos (novembre 2013). L’épouse d’</a:t>
                      </a:r>
                      <a:r>
                        <a:rPr lang="fr-FR" sz="1100" baseline="0" dirty="0" err="1" smtClean="0">
                          <a:latin typeface="Times New Roman" panose="02020603050405020304" pitchFamily="18" charset="0"/>
                          <a:cs typeface="Times New Roman" panose="02020603050405020304" pitchFamily="18" charset="0"/>
                        </a:rPr>
                        <a:t>Humala</a:t>
                      </a:r>
                      <a:r>
                        <a:rPr lang="fr-FR" sz="1100" baseline="0" dirty="0" smtClean="0">
                          <a:latin typeface="Times New Roman" panose="02020603050405020304" pitchFamily="18" charset="0"/>
                          <a:cs typeface="Times New Roman" panose="02020603050405020304" pitchFamily="18" charset="0"/>
                        </a:rPr>
                        <a:t>, Nadine Heredia prend une importance croissance aux côtés du président.</a:t>
                      </a:r>
                      <a:endParaRPr lang="fr-FR" sz="1100" dirty="0" smtClean="0">
                        <a:latin typeface="Times New Roman" panose="02020603050405020304" pitchFamily="18" charset="0"/>
                        <a:cs typeface="Times New Roman" panose="02020603050405020304" pitchFamily="18" charset="0"/>
                      </a:endParaRPr>
                    </a:p>
                    <a:p>
                      <a:r>
                        <a:rPr lang="fr-FR" sz="1600" dirty="0" smtClean="0">
                          <a:latin typeface="Times New Roman" panose="02020603050405020304" pitchFamily="18" charset="0"/>
                          <a:cs typeface="Times New Roman" panose="02020603050405020304" pitchFamily="18" charset="0"/>
                        </a:rPr>
                        <a:t> </a:t>
                      </a:r>
                      <a:endParaRPr lang="fr-FR" sz="1600" dirty="0">
                        <a:latin typeface="Times New Roman" panose="02020603050405020304" pitchFamily="18" charset="0"/>
                        <a:cs typeface="Times New Roman" panose="02020603050405020304" pitchFamily="18" charset="0"/>
                      </a:endParaRPr>
                    </a:p>
                  </a:txBody>
                  <a:tcPr/>
                </a:tc>
              </a:tr>
            </a:tbl>
          </a:graphicData>
        </a:graphic>
      </p:graphicFrame>
      <p:graphicFrame>
        <p:nvGraphicFramePr>
          <p:cNvPr id="2" name="Tableau 1"/>
          <p:cNvGraphicFramePr>
            <a:graphicFrameLocks noGrp="1"/>
          </p:cNvGraphicFramePr>
          <p:nvPr>
            <p:extLst>
              <p:ext uri="{D42A27DB-BD31-4B8C-83A1-F6EECF244321}">
                <p14:modId xmlns:p14="http://schemas.microsoft.com/office/powerpoint/2010/main" val="1203709005"/>
              </p:ext>
            </p:extLst>
          </p:nvPr>
        </p:nvGraphicFramePr>
        <p:xfrm>
          <a:off x="0" y="2852936"/>
          <a:ext cx="4572000" cy="4099559"/>
        </p:xfrm>
        <a:graphic>
          <a:graphicData uri="http://schemas.openxmlformats.org/drawingml/2006/table">
            <a:tbl>
              <a:tblPr firstRow="1" bandRow="1">
                <a:tableStyleId>{21E4AEA4-8DFA-4A89-87EB-49C32662AFE0}</a:tableStyleId>
              </a:tblPr>
              <a:tblGrid>
                <a:gridCol w="4572000"/>
              </a:tblGrid>
              <a:tr h="297774">
                <a:tc>
                  <a:txBody>
                    <a:bodyPr/>
                    <a:lstStyle/>
                    <a:p>
                      <a:r>
                        <a:rPr lang="fr-FR" sz="1400" dirty="0" smtClean="0">
                          <a:latin typeface="Times New Roman" panose="02020603050405020304" pitchFamily="18" charset="0"/>
                          <a:cs typeface="Times New Roman" panose="02020603050405020304" pitchFamily="18" charset="0"/>
                        </a:rPr>
                        <a:t>Le</a:t>
                      </a:r>
                      <a:r>
                        <a:rPr lang="fr-FR" sz="1400" baseline="0" dirty="0" smtClean="0">
                          <a:latin typeface="Times New Roman" panose="02020603050405020304" pitchFamily="18" charset="0"/>
                          <a:cs typeface="Times New Roman" panose="02020603050405020304" pitchFamily="18" charset="0"/>
                        </a:rPr>
                        <a:t> paysage partisan au Pérou</a:t>
                      </a:r>
                      <a:endParaRPr lang="fr-FR" sz="1400" dirty="0">
                        <a:latin typeface="Times New Roman" panose="02020603050405020304" pitchFamily="18" charset="0"/>
                        <a:cs typeface="Times New Roman" panose="02020603050405020304" pitchFamily="18" charset="0"/>
                      </a:endParaRPr>
                    </a:p>
                  </a:txBody>
                  <a:tcPr/>
                </a:tc>
              </a:tr>
              <a:tr h="3707290">
                <a:tc>
                  <a:txBody>
                    <a:bodyPr/>
                    <a:lstStyle/>
                    <a:p>
                      <a:pPr algn="just"/>
                      <a:r>
                        <a:rPr lang="fr-FR" sz="1100" kern="1200" dirty="0" smtClean="0">
                          <a:solidFill>
                            <a:schemeClr val="dk1"/>
                          </a:solidFill>
                          <a:effectLst/>
                          <a:latin typeface="Times New Roman" panose="02020603050405020304" pitchFamily="18" charset="0"/>
                          <a:ea typeface="+mn-ea"/>
                          <a:cs typeface="Times New Roman" panose="02020603050405020304" pitchFamily="18" charset="0"/>
                        </a:rPr>
                        <a:t>Au Pérou, les bases de la démocratie ont toujours été extrêmement fragiles en raison de la persistance d’une société hiérarchisée et d’une polarisation extrême de la vie politique. Si les initiatives ont été nombreuses pour mettre un terme à l’ordre oligarchique, elles n’ont connu qu’un succès relatif, de là le maintien de l’ordre traditionnel. En conséquence, les partis péruviens se sont caractérisés par leur structure verticale et corporatiste reproduisant le système oligarchique. En 1980, se sont déroulées les premières élections démocratiques après une période autoritaire, et c’est dans cette période (1977-1980) que s’est développé le paysage partisan péruvien qui montre dès ses débuts ses failles : l’APRA, l’un des premiers partis politiques du Pérou, a plongé le pays dans une crise profonde (1985-1989), qui a décrédibilisé le système des partis et conduit à l’élection de A. Fujimori en 1990. </a:t>
                      </a:r>
                    </a:p>
                    <a:p>
                      <a:pPr algn="just"/>
                      <a:r>
                        <a:rPr lang="fr-FR" sz="1100" kern="1200" dirty="0" smtClean="0">
                          <a:solidFill>
                            <a:schemeClr val="dk1"/>
                          </a:solidFill>
                          <a:effectLst/>
                          <a:latin typeface="Times New Roman" panose="02020603050405020304" pitchFamily="18" charset="0"/>
                          <a:ea typeface="+mn-ea"/>
                          <a:cs typeface="Times New Roman" panose="02020603050405020304" pitchFamily="18" charset="0"/>
                        </a:rPr>
                        <a:t> Actuellement, les principaux partis péruviens</a:t>
                      </a:r>
                      <a:r>
                        <a:rPr lang="fr-FR" sz="1100" kern="1200" baseline="0" dirty="0" smtClean="0">
                          <a:solidFill>
                            <a:schemeClr val="dk1"/>
                          </a:solidFill>
                          <a:effectLst/>
                          <a:latin typeface="Times New Roman" panose="02020603050405020304" pitchFamily="18" charset="0"/>
                          <a:ea typeface="+mn-ea"/>
                          <a:cs typeface="Times New Roman" panose="02020603050405020304" pitchFamily="18" charset="0"/>
                        </a:rPr>
                        <a:t> sont</a:t>
                      </a:r>
                      <a:r>
                        <a:rPr lang="fr-FR" sz="11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s-ES" sz="1100" kern="1200" dirty="0" smtClean="0">
                          <a:solidFill>
                            <a:schemeClr val="dk1"/>
                          </a:solidFill>
                          <a:effectLst/>
                          <a:latin typeface="Times New Roman" panose="02020603050405020304" pitchFamily="18" charset="0"/>
                          <a:ea typeface="+mn-ea"/>
                          <a:cs typeface="Times New Roman" panose="02020603050405020304" pitchFamily="18" charset="0"/>
                        </a:rPr>
                        <a:t>Frente Amplio, Partido Nacionalista Peruano (PNP), Partido Aprista Peruano (APRA), Perú Posible, Perú</a:t>
                      </a:r>
                      <a:r>
                        <a:rPr lang="es-ES" sz="1100" kern="1200" baseline="0" dirty="0" smtClean="0">
                          <a:solidFill>
                            <a:schemeClr val="dk1"/>
                          </a:solidFill>
                          <a:effectLst/>
                          <a:latin typeface="Times New Roman" panose="02020603050405020304" pitchFamily="18" charset="0"/>
                          <a:ea typeface="+mn-ea"/>
                          <a:cs typeface="Times New Roman" panose="02020603050405020304" pitchFamily="18" charset="0"/>
                        </a:rPr>
                        <a:t> Mas (PPK)</a:t>
                      </a:r>
                      <a:r>
                        <a:rPr lang="es-ES" sz="1100" kern="1200" dirty="0" smtClean="0">
                          <a:solidFill>
                            <a:schemeClr val="dk1"/>
                          </a:solidFill>
                          <a:effectLst/>
                          <a:latin typeface="Times New Roman" panose="02020603050405020304" pitchFamily="18" charset="0"/>
                          <a:ea typeface="+mn-ea"/>
                          <a:cs typeface="Times New Roman" panose="02020603050405020304" pitchFamily="18" charset="0"/>
                        </a:rPr>
                        <a:t>, Solidaridad Nacional, Partido Popular Cristiano et Fuerza 2011.</a:t>
                      </a:r>
                      <a:endParaRPr lang="fr-FR" sz="1100"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just"/>
                      <a:r>
                        <a:rPr lang="fr-FR" sz="1100" kern="1200" dirty="0" smtClean="0">
                          <a:solidFill>
                            <a:schemeClr val="dk1"/>
                          </a:solidFill>
                          <a:effectLst/>
                          <a:latin typeface="Times New Roman" panose="02020603050405020304" pitchFamily="18" charset="0"/>
                          <a:ea typeface="+mn-ea"/>
                          <a:cs typeface="Times New Roman" panose="02020603050405020304" pitchFamily="18" charset="0"/>
                        </a:rPr>
                        <a:t> Le PNP s’inscrit</a:t>
                      </a:r>
                      <a:r>
                        <a:rPr lang="fr-FR" sz="1100" kern="1200" baseline="0" dirty="0" smtClean="0">
                          <a:solidFill>
                            <a:schemeClr val="dk1"/>
                          </a:solidFill>
                          <a:effectLst/>
                          <a:latin typeface="Times New Roman" panose="02020603050405020304" pitchFamily="18" charset="0"/>
                          <a:ea typeface="+mn-ea"/>
                          <a:cs typeface="Times New Roman" panose="02020603050405020304" pitchFamily="18" charset="0"/>
                        </a:rPr>
                        <a:t> aujourd’hui au centre-gauche. Il reproche à </a:t>
                      </a:r>
                      <a:r>
                        <a:rPr lang="fr-FR" sz="1100" kern="1200" dirty="0" smtClean="0">
                          <a:solidFill>
                            <a:schemeClr val="dk1"/>
                          </a:solidFill>
                          <a:effectLst/>
                          <a:latin typeface="Times New Roman" panose="02020603050405020304" pitchFamily="18" charset="0"/>
                          <a:ea typeface="+mn-ea"/>
                          <a:cs typeface="Times New Roman" panose="02020603050405020304" pitchFamily="18" charset="0"/>
                        </a:rPr>
                        <a:t>l’APRA</a:t>
                      </a:r>
                      <a:r>
                        <a:rPr lang="fr-FR" sz="1100" kern="1200" baseline="0" dirty="0" smtClean="0">
                          <a:solidFill>
                            <a:schemeClr val="dk1"/>
                          </a:solidFill>
                          <a:effectLst/>
                          <a:latin typeface="Times New Roman" panose="02020603050405020304" pitchFamily="18" charset="0"/>
                          <a:ea typeface="+mn-ea"/>
                          <a:cs typeface="Times New Roman" panose="02020603050405020304" pitchFamily="18" charset="0"/>
                        </a:rPr>
                        <a:t> ses </a:t>
                      </a:r>
                      <a:r>
                        <a:rPr lang="fr-FR" sz="1100" kern="1200" dirty="0" smtClean="0">
                          <a:solidFill>
                            <a:schemeClr val="dk1"/>
                          </a:solidFill>
                          <a:effectLst/>
                          <a:latin typeface="Times New Roman" panose="02020603050405020304" pitchFamily="18" charset="0"/>
                          <a:ea typeface="+mn-ea"/>
                          <a:cs typeface="Times New Roman" panose="02020603050405020304" pitchFamily="18" charset="0"/>
                        </a:rPr>
                        <a:t>proximités idéologiques avec les politiques néo libérales des partis plus à droite. Enfin, le PNP se place en</a:t>
                      </a:r>
                      <a:r>
                        <a:rPr lang="fr-FR" sz="1100" kern="1200" baseline="0" dirty="0" smtClean="0">
                          <a:solidFill>
                            <a:schemeClr val="dk1"/>
                          </a:solidFill>
                          <a:effectLst/>
                          <a:latin typeface="Times New Roman" panose="02020603050405020304" pitchFamily="18" charset="0"/>
                          <a:ea typeface="+mn-ea"/>
                          <a:cs typeface="Times New Roman" panose="02020603050405020304" pitchFamily="18" charset="0"/>
                        </a:rPr>
                        <a:t> opposant au legs de Fujimori. Il a toutefois abandonné son orientation réformiste une fois au pouvoir, ce qui vaut à </a:t>
                      </a:r>
                      <a:r>
                        <a:rPr lang="fr-FR" sz="1100" kern="1200" baseline="0" dirty="0" err="1" smtClean="0">
                          <a:solidFill>
                            <a:schemeClr val="dk1"/>
                          </a:solidFill>
                          <a:effectLst/>
                          <a:latin typeface="Times New Roman" panose="02020603050405020304" pitchFamily="18" charset="0"/>
                          <a:ea typeface="+mn-ea"/>
                          <a:cs typeface="Times New Roman" panose="02020603050405020304" pitchFamily="18" charset="0"/>
                        </a:rPr>
                        <a:t>Humala</a:t>
                      </a:r>
                      <a:r>
                        <a:rPr lang="fr-FR" sz="1100" kern="1200" baseline="0" dirty="0" smtClean="0">
                          <a:solidFill>
                            <a:schemeClr val="dk1"/>
                          </a:solidFill>
                          <a:effectLst/>
                          <a:latin typeface="Times New Roman" panose="02020603050405020304" pitchFamily="18" charset="0"/>
                          <a:ea typeface="+mn-ea"/>
                          <a:cs typeface="Times New Roman" panose="02020603050405020304" pitchFamily="18" charset="0"/>
                        </a:rPr>
                        <a:t> d’être lâché par certains de ses anciens alliés.</a:t>
                      </a:r>
                      <a:endParaRPr lang="fr-FR" sz="1100" kern="1200" dirty="0" smtClean="0">
                        <a:solidFill>
                          <a:schemeClr val="dk1"/>
                        </a:solidFill>
                        <a:effectLst/>
                        <a:latin typeface="Times New Roman" panose="02020603050405020304" pitchFamily="18" charset="0"/>
                        <a:ea typeface="+mn-ea"/>
                        <a:cs typeface="Times New Roman" panose="02020603050405020304" pitchFamily="18" charset="0"/>
                      </a:endParaRPr>
                    </a:p>
                    <a:p>
                      <a:endParaRPr lang="fr-FR" sz="1200" dirty="0">
                        <a:latin typeface="Times New Roman" panose="02020603050405020304" pitchFamily="18" charset="0"/>
                        <a:cs typeface="Times New Roman" panose="02020603050405020304" pitchFamily="18" charset="0"/>
                      </a:endParaRPr>
                    </a:p>
                  </a:txBody>
                  <a:tcPr/>
                </a:tc>
              </a:tr>
            </a:tbl>
          </a:graphicData>
        </a:graphic>
      </p:graphicFrame>
      <p:graphicFrame>
        <p:nvGraphicFramePr>
          <p:cNvPr id="3" name="Tableau 2"/>
          <p:cNvGraphicFramePr>
            <a:graphicFrameLocks noGrp="1"/>
          </p:cNvGraphicFramePr>
          <p:nvPr>
            <p:extLst>
              <p:ext uri="{D42A27DB-BD31-4B8C-83A1-F6EECF244321}">
                <p14:modId xmlns:p14="http://schemas.microsoft.com/office/powerpoint/2010/main" val="641441030"/>
              </p:ext>
            </p:extLst>
          </p:nvPr>
        </p:nvGraphicFramePr>
        <p:xfrm>
          <a:off x="4585642" y="3284984"/>
          <a:ext cx="4558358" cy="3573016"/>
        </p:xfrm>
        <a:graphic>
          <a:graphicData uri="http://schemas.openxmlformats.org/drawingml/2006/table">
            <a:tbl>
              <a:tblPr firstRow="1" bandRow="1">
                <a:tableStyleId>{21E4AEA4-8DFA-4A89-87EB-49C32662AFE0}</a:tableStyleId>
              </a:tblPr>
              <a:tblGrid>
                <a:gridCol w="2279179"/>
                <a:gridCol w="2279179"/>
              </a:tblGrid>
              <a:tr h="500586">
                <a:tc>
                  <a:txBody>
                    <a:bodyPr/>
                    <a:lstStyle/>
                    <a:p>
                      <a:r>
                        <a:rPr lang="fr-FR" sz="1400" dirty="0" smtClean="0">
                          <a:latin typeface="Times New Roman" panose="02020603050405020304" pitchFamily="18" charset="0"/>
                          <a:cs typeface="Times New Roman" panose="02020603050405020304" pitchFamily="18" charset="0"/>
                        </a:rPr>
                        <a:t>Isaac </a:t>
                      </a:r>
                      <a:r>
                        <a:rPr lang="fr-FR" sz="1400" dirty="0" err="1" smtClean="0">
                          <a:latin typeface="Times New Roman" panose="02020603050405020304" pitchFamily="18" charset="0"/>
                          <a:cs typeface="Times New Roman" panose="02020603050405020304" pitchFamily="18" charset="0"/>
                        </a:rPr>
                        <a:t>Humala</a:t>
                      </a:r>
                      <a:endParaRPr lang="fr-FR" sz="1400" dirty="0">
                        <a:latin typeface="Times New Roman" panose="02020603050405020304" pitchFamily="18" charset="0"/>
                        <a:cs typeface="Times New Roman" panose="02020603050405020304" pitchFamily="18" charset="0"/>
                      </a:endParaRPr>
                    </a:p>
                  </a:txBody>
                  <a:tcPr/>
                </a:tc>
                <a:tc>
                  <a:txBody>
                    <a:bodyPr/>
                    <a:lstStyle/>
                    <a:p>
                      <a:r>
                        <a:rPr lang="fr-FR" sz="1400" dirty="0" err="1" smtClean="0">
                          <a:latin typeface="Times New Roman" panose="02020603050405020304" pitchFamily="18" charset="0"/>
                          <a:cs typeface="Times New Roman" panose="02020603050405020304" pitchFamily="18" charset="0"/>
                        </a:rPr>
                        <a:t>Antauro</a:t>
                      </a:r>
                      <a:r>
                        <a:rPr lang="fr-FR" sz="1400" dirty="0" smtClean="0">
                          <a:latin typeface="Times New Roman" panose="02020603050405020304" pitchFamily="18" charset="0"/>
                          <a:cs typeface="Times New Roman" panose="02020603050405020304" pitchFamily="18" charset="0"/>
                        </a:rPr>
                        <a:t> </a:t>
                      </a:r>
                      <a:r>
                        <a:rPr lang="fr-FR" sz="1400" dirty="0" err="1" smtClean="0">
                          <a:latin typeface="Times New Roman" panose="02020603050405020304" pitchFamily="18" charset="0"/>
                          <a:cs typeface="Times New Roman" panose="02020603050405020304" pitchFamily="18" charset="0"/>
                        </a:rPr>
                        <a:t>Humala</a:t>
                      </a:r>
                      <a:endParaRPr lang="fr-FR" sz="1400" dirty="0">
                        <a:latin typeface="Times New Roman" panose="02020603050405020304" pitchFamily="18" charset="0"/>
                        <a:cs typeface="Times New Roman" panose="02020603050405020304" pitchFamily="18" charset="0"/>
                      </a:endParaRPr>
                    </a:p>
                  </a:txBody>
                  <a:tcPr/>
                </a:tc>
              </a:tr>
              <a:tr h="3072430">
                <a:tc>
                  <a:txBody>
                    <a:bodyPr/>
                    <a:lstStyle/>
                    <a:p>
                      <a:pPr algn="just"/>
                      <a:r>
                        <a:rPr lang="fr-FR" sz="1100" dirty="0" smtClean="0">
                          <a:latin typeface="Times New Roman" panose="02020603050405020304" pitchFamily="18" charset="0"/>
                          <a:cs typeface="Times New Roman" panose="02020603050405020304" pitchFamily="18" charset="0"/>
                        </a:rPr>
                        <a:t>Père de </a:t>
                      </a:r>
                      <a:r>
                        <a:rPr lang="fr-FR" sz="1100" dirty="0" err="1" smtClean="0">
                          <a:latin typeface="Times New Roman" panose="02020603050405020304" pitchFamily="18" charset="0"/>
                          <a:cs typeface="Times New Roman" panose="02020603050405020304" pitchFamily="18" charset="0"/>
                        </a:rPr>
                        <a:t>Ollanta</a:t>
                      </a:r>
                      <a:r>
                        <a:rPr lang="fr-FR" sz="1100" dirty="0" smtClean="0">
                          <a:latin typeface="Times New Roman" panose="02020603050405020304" pitchFamily="18" charset="0"/>
                          <a:cs typeface="Times New Roman" panose="02020603050405020304" pitchFamily="18" charset="0"/>
                        </a:rPr>
                        <a:t> </a:t>
                      </a:r>
                      <a:r>
                        <a:rPr lang="fr-FR" sz="1100" dirty="0" err="1" smtClean="0">
                          <a:latin typeface="Times New Roman" panose="02020603050405020304" pitchFamily="18" charset="0"/>
                          <a:cs typeface="Times New Roman" panose="02020603050405020304" pitchFamily="18" charset="0"/>
                        </a:rPr>
                        <a:t>Humala</a:t>
                      </a:r>
                      <a:r>
                        <a:rPr lang="fr-FR" sz="1100" dirty="0" smtClean="0">
                          <a:latin typeface="Times New Roman" panose="02020603050405020304" pitchFamily="18" charset="0"/>
                          <a:cs typeface="Times New Roman" panose="02020603050405020304" pitchFamily="18" charset="0"/>
                        </a:rPr>
                        <a:t>,</a:t>
                      </a:r>
                      <a:r>
                        <a:rPr lang="fr-FR" sz="1100" baseline="0" dirty="0" smtClean="0">
                          <a:latin typeface="Times New Roman" panose="02020603050405020304" pitchFamily="18" charset="0"/>
                          <a:cs typeface="Times New Roman" panose="02020603050405020304" pitchFamily="18" charset="0"/>
                        </a:rPr>
                        <a:t> c’est un ancien avocat et homme politique </a:t>
                      </a:r>
                      <a:r>
                        <a:rPr lang="fr-FR" sz="1100" baseline="0" dirty="0" err="1" smtClean="0">
                          <a:latin typeface="Times New Roman" panose="02020603050405020304" pitchFamily="18" charset="0"/>
                          <a:cs typeface="Times New Roman" panose="02020603050405020304" pitchFamily="18" charset="0"/>
                        </a:rPr>
                        <a:t>politique</a:t>
                      </a:r>
                      <a:r>
                        <a:rPr lang="fr-FR" sz="1100" baseline="0" dirty="0" smtClean="0">
                          <a:latin typeface="Times New Roman" panose="02020603050405020304" pitchFamily="18" charset="0"/>
                          <a:cs typeface="Times New Roman" panose="02020603050405020304" pitchFamily="18" charset="0"/>
                        </a:rPr>
                        <a:t> péruvien, fondateur du </a:t>
                      </a:r>
                      <a:r>
                        <a:rPr lang="fr-FR" sz="1100" i="1" baseline="0" dirty="0" err="1" smtClean="0">
                          <a:latin typeface="Times New Roman" panose="02020603050405020304" pitchFamily="18" charset="0"/>
                          <a:cs typeface="Times New Roman" panose="02020603050405020304" pitchFamily="18" charset="0"/>
                        </a:rPr>
                        <a:t>Movimiento</a:t>
                      </a:r>
                      <a:r>
                        <a:rPr lang="fr-FR" sz="1100" i="1" baseline="0" dirty="0" smtClean="0">
                          <a:latin typeface="Times New Roman" panose="02020603050405020304" pitchFamily="18" charset="0"/>
                          <a:cs typeface="Times New Roman" panose="02020603050405020304" pitchFamily="18" charset="0"/>
                        </a:rPr>
                        <a:t> </a:t>
                      </a:r>
                      <a:r>
                        <a:rPr lang="fr-FR" sz="1100" i="1" baseline="0" dirty="0" err="1" smtClean="0">
                          <a:latin typeface="Times New Roman" panose="02020603050405020304" pitchFamily="18" charset="0"/>
                          <a:cs typeface="Times New Roman" panose="02020603050405020304" pitchFamily="18" charset="0"/>
                        </a:rPr>
                        <a:t>Etnocacerista</a:t>
                      </a:r>
                      <a:r>
                        <a:rPr lang="fr-FR" sz="1100" i="0" baseline="0" dirty="0" smtClean="0">
                          <a:latin typeface="Times New Roman" panose="02020603050405020304" pitchFamily="18" charset="0"/>
                          <a:cs typeface="Times New Roman" panose="02020603050405020304" pitchFamily="18" charset="0"/>
                        </a:rPr>
                        <a:t>. A ses débuts il adhère au parti communiste péruvien et plus généralement aux idées marxistes avant de construire la doctrine nationaliste, l’</a:t>
                      </a:r>
                      <a:r>
                        <a:rPr lang="fr-FR" sz="1100" i="0" baseline="0" dirty="0" err="1" smtClean="0">
                          <a:latin typeface="Times New Roman" panose="02020603050405020304" pitchFamily="18" charset="0"/>
                          <a:cs typeface="Times New Roman" panose="02020603050405020304" pitchFamily="18" charset="0"/>
                        </a:rPr>
                        <a:t>ethnocacérisme</a:t>
                      </a:r>
                      <a:r>
                        <a:rPr lang="fr-FR" sz="1100" i="0" baseline="0" dirty="0" smtClean="0">
                          <a:latin typeface="Times New Roman" panose="02020603050405020304" pitchFamily="18" charset="0"/>
                          <a:cs typeface="Times New Roman" panose="02020603050405020304" pitchFamily="18" charset="0"/>
                        </a:rPr>
                        <a:t>. </a:t>
                      </a:r>
                    </a:p>
                  </a:txBody>
                  <a:tcPr/>
                </a:tc>
                <a:tc>
                  <a:txBody>
                    <a:bodyPr/>
                    <a:lstStyle/>
                    <a:p>
                      <a:pPr algn="just"/>
                      <a:r>
                        <a:rPr lang="fr-FR" sz="1100" dirty="0" smtClean="0">
                          <a:latin typeface="Times New Roman" panose="02020603050405020304" pitchFamily="18" charset="0"/>
                          <a:cs typeface="Times New Roman" panose="02020603050405020304" pitchFamily="18" charset="0"/>
                        </a:rPr>
                        <a:t>Frère de </a:t>
                      </a:r>
                      <a:r>
                        <a:rPr lang="fr-FR" sz="1100" dirty="0" err="1" smtClean="0">
                          <a:latin typeface="Times New Roman" panose="02020603050405020304" pitchFamily="18" charset="0"/>
                          <a:cs typeface="Times New Roman" panose="02020603050405020304" pitchFamily="18" charset="0"/>
                        </a:rPr>
                        <a:t>Ollanta</a:t>
                      </a:r>
                      <a:r>
                        <a:rPr lang="fr-FR" sz="1100" dirty="0" smtClean="0">
                          <a:latin typeface="Times New Roman" panose="02020603050405020304" pitchFamily="18" charset="0"/>
                          <a:cs typeface="Times New Roman" panose="02020603050405020304" pitchFamily="18" charset="0"/>
                        </a:rPr>
                        <a:t> </a:t>
                      </a:r>
                      <a:r>
                        <a:rPr lang="fr-FR" sz="1100" dirty="0" err="1" smtClean="0">
                          <a:latin typeface="Times New Roman" panose="02020603050405020304" pitchFamily="18" charset="0"/>
                          <a:cs typeface="Times New Roman" panose="02020603050405020304" pitchFamily="18" charset="0"/>
                        </a:rPr>
                        <a:t>Humala</a:t>
                      </a:r>
                      <a:r>
                        <a:rPr lang="fr-FR" sz="1100" dirty="0" smtClean="0">
                          <a:latin typeface="Times New Roman" panose="02020603050405020304" pitchFamily="18" charset="0"/>
                          <a:cs typeface="Times New Roman" panose="02020603050405020304" pitchFamily="18" charset="0"/>
                        </a:rPr>
                        <a:t>, c’est un ancien major de l’armée péruvienne et </a:t>
                      </a:r>
                      <a:r>
                        <a:rPr lang="fr-FR" sz="1100" baseline="0" dirty="0" smtClean="0">
                          <a:latin typeface="Times New Roman" panose="02020603050405020304" pitchFamily="18" charset="0"/>
                          <a:cs typeface="Times New Roman" panose="02020603050405020304" pitchFamily="18" charset="0"/>
                        </a:rPr>
                        <a:t> leader du mouvement  </a:t>
                      </a:r>
                      <a:r>
                        <a:rPr lang="fr-FR" sz="1100" i="1" baseline="0" dirty="0" err="1" smtClean="0">
                          <a:latin typeface="Times New Roman" panose="02020603050405020304" pitchFamily="18" charset="0"/>
                          <a:cs typeface="Times New Roman" panose="02020603050405020304" pitchFamily="18" charset="0"/>
                        </a:rPr>
                        <a:t>Avanza</a:t>
                      </a:r>
                      <a:r>
                        <a:rPr lang="fr-FR" sz="1100" i="1" baseline="0" dirty="0" smtClean="0">
                          <a:latin typeface="Times New Roman" panose="02020603050405020304" pitchFamily="18" charset="0"/>
                          <a:cs typeface="Times New Roman" panose="02020603050405020304" pitchFamily="18" charset="0"/>
                        </a:rPr>
                        <a:t> </a:t>
                      </a:r>
                      <a:r>
                        <a:rPr lang="fr-FR" sz="1100" i="1" baseline="0" dirty="0" err="1" smtClean="0">
                          <a:latin typeface="Times New Roman" panose="02020603050405020304" pitchFamily="18" charset="0"/>
                          <a:cs typeface="Times New Roman" panose="02020603050405020304" pitchFamily="18" charset="0"/>
                        </a:rPr>
                        <a:t>País</a:t>
                      </a:r>
                      <a:r>
                        <a:rPr lang="fr-FR" sz="1100" baseline="0" dirty="0" smtClean="0">
                          <a:latin typeface="Times New Roman" panose="02020603050405020304" pitchFamily="18" charset="0"/>
                          <a:cs typeface="Times New Roman" panose="02020603050405020304" pitchFamily="18" charset="0"/>
                        </a:rPr>
                        <a:t> (nationaliste de gauche). Il purge une peine de prison depuis 2009 pour l’assaut donné contre un commissariat  de police en vue d’un coup d’Etat lors de la présidence de Alejandro Toledo.</a:t>
                      </a:r>
                      <a:endParaRPr lang="fr-FR" sz="11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00441732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37386986"/>
              </p:ext>
            </p:extLst>
          </p:nvPr>
        </p:nvGraphicFramePr>
        <p:xfrm>
          <a:off x="1571" y="3429000"/>
          <a:ext cx="9144000" cy="3842435"/>
        </p:xfrm>
        <a:graphic>
          <a:graphicData uri="http://schemas.openxmlformats.org/drawingml/2006/table">
            <a:tbl>
              <a:tblPr firstRow="1" bandRow="1">
                <a:tableStyleId>{21E4AEA4-8DFA-4A89-87EB-49C32662AFE0}</a:tableStyleId>
              </a:tblPr>
              <a:tblGrid>
                <a:gridCol w="9144000"/>
              </a:tblGrid>
              <a:tr h="337236">
                <a:tc>
                  <a:txBody>
                    <a:bodyPr/>
                    <a:lstStyle/>
                    <a:p>
                      <a:r>
                        <a:rPr lang="fr-FR" sz="1600" dirty="0" smtClean="0">
                          <a:latin typeface="Times New Roman" panose="02020603050405020304" pitchFamily="18" charset="0"/>
                          <a:cs typeface="Times New Roman" panose="02020603050405020304" pitchFamily="18" charset="0"/>
                        </a:rPr>
                        <a:t>Références bibliographiques</a:t>
                      </a:r>
                      <a:endParaRPr lang="fr-FR" sz="1600" dirty="0">
                        <a:latin typeface="Times New Roman" panose="02020603050405020304" pitchFamily="18" charset="0"/>
                        <a:cs typeface="Times New Roman" panose="02020603050405020304" pitchFamily="18" charset="0"/>
                      </a:endParaRPr>
                    </a:p>
                  </a:txBody>
                  <a:tcPr/>
                </a:tc>
              </a:tr>
              <a:tr h="3335172">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600" kern="1200" dirty="0" smtClean="0">
                          <a:solidFill>
                            <a:schemeClr val="dk1"/>
                          </a:solidFill>
                          <a:effectLst/>
                          <a:latin typeface="Times New Roman" panose="02020603050405020304" pitchFamily="18" charset="0"/>
                          <a:ea typeface="+mn-ea"/>
                          <a:cs typeface="Times New Roman" panose="02020603050405020304" pitchFamily="18" charset="0"/>
                        </a:rPr>
                        <a:t>Image logo: </a:t>
                      </a:r>
                      <a:r>
                        <a:rPr lang="fr-FR" sz="1600" u="sng" kern="1200" dirty="0" smtClean="0">
                          <a:solidFill>
                            <a:schemeClr val="dk1"/>
                          </a:solidFill>
                          <a:effectLst/>
                          <a:latin typeface="Times New Roman" panose="02020603050405020304" pitchFamily="18" charset="0"/>
                          <a:ea typeface="+mn-ea"/>
                          <a:cs typeface="Times New Roman" panose="02020603050405020304" pitchFamily="18" charset="0"/>
                          <a:hlinkClick r:id="rId2"/>
                        </a:rPr>
                        <a:t>http://www.infocandidatos.com/peru/partido-politico-partido-nacionalista-peruano-256.html</a:t>
                      </a:r>
                      <a:endParaRPr lang="fr-FR" sz="1600" u="sng"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600" kern="1200" dirty="0" smtClean="0">
                          <a:solidFill>
                            <a:schemeClr val="dk1"/>
                          </a:solidFill>
                          <a:effectLst/>
                          <a:latin typeface="Times New Roman" panose="02020603050405020304" pitchFamily="18" charset="0"/>
                          <a:ea typeface="+mn-ea"/>
                          <a:cs typeface="Times New Roman" panose="02020603050405020304" pitchFamily="18" charset="0"/>
                        </a:rPr>
                        <a:t>Image affiche du parti : </a:t>
                      </a:r>
                      <a:r>
                        <a:rPr lang="fr-FR" sz="1600" u="sng" kern="1200" dirty="0" smtClean="0">
                          <a:solidFill>
                            <a:schemeClr val="dk1"/>
                          </a:solidFill>
                          <a:effectLst/>
                          <a:latin typeface="Times New Roman" panose="02020603050405020304" pitchFamily="18" charset="0"/>
                          <a:ea typeface="+mn-ea"/>
                          <a:cs typeface="Times New Roman" panose="02020603050405020304" pitchFamily="18" charset="0"/>
                          <a:hlinkClick r:id="rId3"/>
                        </a:rPr>
                        <a:t>http://ollantajuliaca.blogspot.fr/2011/04/juliaca-ollanta-humala-partido.html</a:t>
                      </a:r>
                      <a:endParaRPr lang="fr-FR" sz="1600"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600" u="sng" kern="1200" dirty="0" smtClean="0">
                          <a:solidFill>
                            <a:schemeClr val="dk1"/>
                          </a:solidFill>
                          <a:effectLst/>
                          <a:latin typeface="Times New Roman" panose="02020603050405020304" pitchFamily="18" charset="0"/>
                          <a:ea typeface="+mn-ea"/>
                          <a:cs typeface="Times New Roman" panose="02020603050405020304" pitchFamily="18" charset="0"/>
                          <a:hlinkClick r:id="rId4"/>
                        </a:rPr>
                        <a:t>http://www.partidonacionalistaperuano.net/</a:t>
                      </a:r>
                      <a:endParaRPr lang="fr-FR" sz="1600"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600" u="sng" kern="1200" dirty="0" smtClean="0">
                          <a:solidFill>
                            <a:schemeClr val="dk1"/>
                          </a:solidFill>
                          <a:effectLst/>
                          <a:latin typeface="Times New Roman" panose="02020603050405020304" pitchFamily="18" charset="0"/>
                          <a:ea typeface="+mn-ea"/>
                          <a:cs typeface="Times New Roman" panose="02020603050405020304" pitchFamily="18" charset="0"/>
                          <a:hlinkClick r:id="rId5"/>
                        </a:rPr>
                        <a:t>http://www.partidonacionalistaperuano.info/</a:t>
                      </a:r>
                      <a:endParaRPr lang="fr-FR" sz="1600" u="sng"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600" u="sng" kern="1200" dirty="0" smtClean="0">
                          <a:solidFill>
                            <a:schemeClr val="dk1"/>
                          </a:solidFill>
                          <a:effectLst/>
                          <a:latin typeface="Times New Roman" panose="02020603050405020304" pitchFamily="18" charset="0"/>
                          <a:ea typeface="+mn-ea"/>
                          <a:cs typeface="Times New Roman" panose="02020603050405020304" pitchFamily="18" charset="0"/>
                          <a:hlinkClick r:id="rId6"/>
                        </a:rPr>
                        <a:t>http://www.deperu.com/abc/politica-nacional/95/partido-nacionalista-peruano</a:t>
                      </a:r>
                      <a:endParaRPr lang="fr-FR" sz="1600" u="sng"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600" dirty="0" smtClean="0">
                          <a:latin typeface="Times New Roman" panose="02020603050405020304" pitchFamily="18" charset="0"/>
                          <a:cs typeface="Times New Roman" panose="02020603050405020304" pitchFamily="18" charset="0"/>
                          <a:hlinkClick r:id="rId7"/>
                        </a:rPr>
                        <a:t>http://www.larepublica.pe/tag/ollanta-humala</a:t>
                      </a:r>
                      <a:endParaRPr lang="fr-FR" sz="1600" dirty="0" smtClean="0">
                        <a:latin typeface="Times New Roman" panose="02020603050405020304" pitchFamily="18" charset="0"/>
                        <a:cs typeface="Times New Roman" panose="02020603050405020304" pitchFamily="18" charset="0"/>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600" kern="1200" dirty="0" smtClean="0">
                          <a:solidFill>
                            <a:schemeClr val="dk1"/>
                          </a:solidFill>
                          <a:effectLst/>
                          <a:latin typeface="Times New Roman" panose="02020603050405020304" pitchFamily="18" charset="0"/>
                          <a:ea typeface="+mn-ea"/>
                          <a:cs typeface="Times New Roman" panose="02020603050405020304" pitchFamily="18" charset="0"/>
                          <a:hlinkClick r:id="rId8"/>
                        </a:rPr>
                        <a:t>http://www.larepublica.pe/20-10-2013/ollanta-humala-baja-al-26-de-aprobacion-y-el-33-cree-que-escala-en-paris-era-secreta</a:t>
                      </a:r>
                      <a:endParaRPr lang="fr-FR" sz="1600"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600" dirty="0" smtClean="0">
                          <a:latin typeface="Times New Roman" panose="02020603050405020304" pitchFamily="18" charset="0"/>
                          <a:cs typeface="Times New Roman" panose="02020603050405020304" pitchFamily="18" charset="0"/>
                          <a:hlinkClick r:id="rId9"/>
                        </a:rPr>
                        <a:t>http://www.sciencespo.fr/opalc/content/perou-la-legislation-des-partis-politiques</a:t>
                      </a:r>
                      <a:endParaRPr lang="fr-FR" sz="1600" dirty="0" smtClean="0">
                        <a:latin typeface="Times New Roman" panose="02020603050405020304" pitchFamily="18" charset="0"/>
                        <a:cs typeface="Times New Roman" panose="02020603050405020304" pitchFamily="18" charset="0"/>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600" kern="1200" dirty="0" smtClean="0">
                          <a:solidFill>
                            <a:schemeClr val="dk1"/>
                          </a:solidFill>
                          <a:effectLst/>
                          <a:latin typeface="Times New Roman" panose="02020603050405020304" pitchFamily="18" charset="0"/>
                          <a:ea typeface="+mn-ea"/>
                          <a:cs typeface="Times New Roman" panose="02020603050405020304" pitchFamily="18" charset="0"/>
                        </a:rPr>
                        <a:t>ALCANTARA Manuel et FREIDENBERG </a:t>
                      </a:r>
                      <a:r>
                        <a:rPr lang="fr-FR" sz="1600" kern="1200" dirty="0" err="1" smtClean="0">
                          <a:solidFill>
                            <a:schemeClr val="dk1"/>
                          </a:solidFill>
                          <a:effectLst/>
                          <a:latin typeface="Times New Roman" panose="02020603050405020304" pitchFamily="18" charset="0"/>
                          <a:ea typeface="+mn-ea"/>
                          <a:cs typeface="Times New Roman" panose="02020603050405020304" pitchFamily="18" charset="0"/>
                        </a:rPr>
                        <a:t>Flavia</a:t>
                      </a:r>
                      <a:r>
                        <a:rPr lang="fr-FR" sz="160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fr-FR" sz="1600" kern="1200" baseline="0" dirty="0" err="1" smtClean="0">
                          <a:solidFill>
                            <a:schemeClr val="dk1"/>
                          </a:solidFill>
                          <a:effectLst/>
                          <a:latin typeface="Times New Roman" panose="02020603050405020304" pitchFamily="18" charset="0"/>
                          <a:ea typeface="+mn-ea"/>
                          <a:cs typeface="Times New Roman" panose="02020603050405020304" pitchFamily="18" charset="0"/>
                        </a:rPr>
                        <a:t>dir</a:t>
                      </a:r>
                      <a:r>
                        <a:rPr lang="fr-FR" sz="160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fr-FR" sz="1600" i="1" kern="1200" baseline="0" dirty="0" err="1" smtClean="0">
                          <a:solidFill>
                            <a:schemeClr val="dk1"/>
                          </a:solidFill>
                          <a:effectLst/>
                          <a:latin typeface="Times New Roman" panose="02020603050405020304" pitchFamily="18" charset="0"/>
                          <a:ea typeface="+mn-ea"/>
                          <a:cs typeface="Times New Roman" panose="02020603050405020304" pitchFamily="18" charset="0"/>
                        </a:rPr>
                        <a:t>Partidos</a:t>
                      </a:r>
                      <a:r>
                        <a:rPr lang="fr-FR" sz="1600" i="1"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fr-FR" sz="1600" i="1" kern="1200" baseline="0" dirty="0" err="1" smtClean="0">
                          <a:solidFill>
                            <a:schemeClr val="dk1"/>
                          </a:solidFill>
                          <a:effectLst/>
                          <a:latin typeface="Times New Roman" panose="02020603050405020304" pitchFamily="18" charset="0"/>
                          <a:ea typeface="+mn-ea"/>
                          <a:cs typeface="Times New Roman" panose="02020603050405020304" pitchFamily="18" charset="0"/>
                        </a:rPr>
                        <a:t>políticos</a:t>
                      </a:r>
                      <a:r>
                        <a:rPr lang="fr-FR" sz="1600" i="1" kern="1200" baseline="0" dirty="0" smtClean="0">
                          <a:solidFill>
                            <a:schemeClr val="dk1"/>
                          </a:solidFill>
                          <a:effectLst/>
                          <a:latin typeface="Times New Roman" panose="02020603050405020304" pitchFamily="18" charset="0"/>
                          <a:ea typeface="+mn-ea"/>
                          <a:cs typeface="Times New Roman" panose="02020603050405020304" pitchFamily="18" charset="0"/>
                        </a:rPr>
                        <a:t> de </a:t>
                      </a:r>
                      <a:r>
                        <a:rPr lang="fr-FR" sz="1600" i="1" kern="1200" baseline="0" dirty="0" err="1" smtClean="0">
                          <a:solidFill>
                            <a:schemeClr val="dk1"/>
                          </a:solidFill>
                          <a:effectLst/>
                          <a:latin typeface="Times New Roman" panose="02020603050405020304" pitchFamily="18" charset="0"/>
                          <a:ea typeface="+mn-ea"/>
                          <a:cs typeface="Times New Roman" panose="02020603050405020304" pitchFamily="18" charset="0"/>
                        </a:rPr>
                        <a:t>América</a:t>
                      </a:r>
                      <a:r>
                        <a:rPr lang="fr-FR" sz="1600" i="1" kern="1200" baseline="0" dirty="0" smtClean="0">
                          <a:solidFill>
                            <a:schemeClr val="dk1"/>
                          </a:solidFill>
                          <a:effectLst/>
                          <a:latin typeface="Times New Roman" panose="02020603050405020304" pitchFamily="18" charset="0"/>
                          <a:ea typeface="+mn-ea"/>
                          <a:cs typeface="Times New Roman" panose="02020603050405020304" pitchFamily="18" charset="0"/>
                        </a:rPr>
                        <a:t> Latina </a:t>
                      </a:r>
                      <a:r>
                        <a:rPr lang="fr-FR" sz="1600" i="1" kern="1200" baseline="0" dirty="0" err="1" smtClean="0">
                          <a:solidFill>
                            <a:schemeClr val="dk1"/>
                          </a:solidFill>
                          <a:effectLst/>
                          <a:latin typeface="Times New Roman" panose="02020603050405020304" pitchFamily="18" charset="0"/>
                          <a:ea typeface="+mn-ea"/>
                          <a:cs typeface="Times New Roman" panose="02020603050405020304" pitchFamily="18" charset="0"/>
                        </a:rPr>
                        <a:t>Países</a:t>
                      </a:r>
                      <a:r>
                        <a:rPr lang="fr-FR" sz="1600" i="1"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fr-FR" sz="1600" i="1" kern="1200" baseline="0" dirty="0" err="1" smtClean="0">
                          <a:solidFill>
                            <a:schemeClr val="dk1"/>
                          </a:solidFill>
                          <a:effectLst/>
                          <a:latin typeface="Times New Roman" panose="02020603050405020304" pitchFamily="18" charset="0"/>
                          <a:ea typeface="+mn-ea"/>
                          <a:cs typeface="Times New Roman" panose="02020603050405020304" pitchFamily="18" charset="0"/>
                        </a:rPr>
                        <a:t>andinos</a:t>
                      </a:r>
                      <a:r>
                        <a:rPr lang="fr-FR" sz="160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fr-FR" sz="1600" kern="1200" baseline="0" dirty="0" err="1" smtClean="0">
                          <a:solidFill>
                            <a:schemeClr val="dk1"/>
                          </a:solidFill>
                          <a:effectLst/>
                          <a:latin typeface="Times New Roman" panose="02020603050405020304" pitchFamily="18" charset="0"/>
                          <a:ea typeface="+mn-ea"/>
                          <a:cs typeface="Times New Roman" panose="02020603050405020304" pitchFamily="18" charset="0"/>
                        </a:rPr>
                        <a:t>Ediciones</a:t>
                      </a:r>
                      <a:r>
                        <a:rPr lang="fr-FR" sz="1600" kern="1200" baseline="0" dirty="0" smtClean="0">
                          <a:solidFill>
                            <a:schemeClr val="dk1"/>
                          </a:solidFill>
                          <a:effectLst/>
                          <a:latin typeface="Times New Roman" panose="02020603050405020304" pitchFamily="18" charset="0"/>
                          <a:ea typeface="+mn-ea"/>
                          <a:cs typeface="Times New Roman" panose="02020603050405020304" pitchFamily="18" charset="0"/>
                        </a:rPr>
                        <a:t> de la </a:t>
                      </a:r>
                      <a:r>
                        <a:rPr lang="fr-FR" sz="1600" kern="1200" baseline="0" dirty="0" err="1" smtClean="0">
                          <a:solidFill>
                            <a:schemeClr val="dk1"/>
                          </a:solidFill>
                          <a:effectLst/>
                          <a:latin typeface="Times New Roman" panose="02020603050405020304" pitchFamily="18" charset="0"/>
                          <a:ea typeface="+mn-ea"/>
                          <a:cs typeface="Times New Roman" panose="02020603050405020304" pitchFamily="18" charset="0"/>
                        </a:rPr>
                        <a:t>Universidad</a:t>
                      </a:r>
                      <a:r>
                        <a:rPr lang="fr-FR" sz="1600" kern="1200" baseline="0" dirty="0" smtClean="0">
                          <a:solidFill>
                            <a:schemeClr val="dk1"/>
                          </a:solidFill>
                          <a:effectLst/>
                          <a:latin typeface="Times New Roman" panose="02020603050405020304" pitchFamily="18" charset="0"/>
                          <a:ea typeface="+mn-ea"/>
                          <a:cs typeface="Times New Roman" panose="02020603050405020304" pitchFamily="18" charset="0"/>
                        </a:rPr>
                        <a:t> de Salamanca y los </a:t>
                      </a:r>
                      <a:r>
                        <a:rPr lang="fr-FR" sz="1600" kern="1200" baseline="0" dirty="0" err="1" smtClean="0">
                          <a:solidFill>
                            <a:schemeClr val="dk1"/>
                          </a:solidFill>
                          <a:effectLst/>
                          <a:latin typeface="Times New Roman" panose="02020603050405020304" pitchFamily="18" charset="0"/>
                          <a:ea typeface="+mn-ea"/>
                          <a:cs typeface="Times New Roman" panose="02020603050405020304" pitchFamily="18" charset="0"/>
                        </a:rPr>
                        <a:t>autores</a:t>
                      </a:r>
                      <a:r>
                        <a:rPr lang="fr-FR" sz="1600" kern="1200" baseline="0" dirty="0" smtClean="0">
                          <a:solidFill>
                            <a:schemeClr val="dk1"/>
                          </a:solidFill>
                          <a:effectLst/>
                          <a:latin typeface="Times New Roman" panose="02020603050405020304" pitchFamily="18" charset="0"/>
                          <a:ea typeface="+mn-ea"/>
                          <a:cs typeface="Times New Roman" panose="02020603050405020304" pitchFamily="18" charset="0"/>
                        </a:rPr>
                        <a:t>, 2001, pp 409-481</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600" kern="1200" dirty="0" smtClean="0">
                          <a:solidFill>
                            <a:schemeClr val="dk1"/>
                          </a:solidFill>
                          <a:effectLst/>
                          <a:latin typeface="Times New Roman" panose="02020603050405020304" pitchFamily="18" charset="0"/>
                          <a:ea typeface="+mn-ea"/>
                          <a:cs typeface="Times New Roman" panose="02020603050405020304" pitchFamily="18" charset="0"/>
                        </a:rPr>
                        <a:t>BELAUNDE Francisco, </a:t>
                      </a:r>
                      <a:r>
                        <a:rPr lang="fr-FR" sz="1600" i="1" kern="1200" dirty="0" smtClean="0">
                          <a:solidFill>
                            <a:schemeClr val="dk1"/>
                          </a:solidFill>
                          <a:effectLst/>
                          <a:latin typeface="Times New Roman" panose="02020603050405020304" pitchFamily="18" charset="0"/>
                          <a:ea typeface="+mn-ea"/>
                          <a:cs typeface="Times New Roman" panose="02020603050405020304" pitchFamily="18" charset="0"/>
                        </a:rPr>
                        <a:t>Pérou, une démocratie sans partis politiques (in Cahiers des Amériques latines Paris)</a:t>
                      </a:r>
                      <a:r>
                        <a:rPr lang="fr-FR" sz="1600" kern="1200" dirty="0" smtClean="0">
                          <a:solidFill>
                            <a:schemeClr val="dk1"/>
                          </a:solidFill>
                          <a:effectLst/>
                          <a:latin typeface="Times New Roman" panose="02020603050405020304" pitchFamily="18" charset="0"/>
                          <a:ea typeface="+mn-ea"/>
                          <a:cs typeface="Times New Roman" panose="02020603050405020304" pitchFamily="18" charset="0"/>
                        </a:rPr>
                        <a:t>, Paris Université de la Sorbonne nouvelle Paris 3, IHEAL, 2007</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sz="16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tr>
            </a:tbl>
          </a:graphicData>
        </a:graphic>
      </p:graphicFrame>
      <p:graphicFrame>
        <p:nvGraphicFramePr>
          <p:cNvPr id="5" name="Tableau 4"/>
          <p:cNvGraphicFramePr>
            <a:graphicFrameLocks noGrp="1"/>
          </p:cNvGraphicFramePr>
          <p:nvPr>
            <p:extLst>
              <p:ext uri="{D42A27DB-BD31-4B8C-83A1-F6EECF244321}">
                <p14:modId xmlns:p14="http://schemas.microsoft.com/office/powerpoint/2010/main" val="1219041094"/>
              </p:ext>
            </p:extLst>
          </p:nvPr>
        </p:nvGraphicFramePr>
        <p:xfrm>
          <a:off x="12493" y="10923"/>
          <a:ext cx="9144000" cy="3429769"/>
        </p:xfrm>
        <a:graphic>
          <a:graphicData uri="http://schemas.openxmlformats.org/drawingml/2006/table">
            <a:tbl>
              <a:tblPr firstRow="1" bandRow="1">
                <a:tableStyleId>{21E4AEA4-8DFA-4A89-87EB-49C32662AFE0}</a:tableStyleId>
              </a:tblPr>
              <a:tblGrid>
                <a:gridCol w="9144000"/>
              </a:tblGrid>
              <a:tr h="323588">
                <a:tc>
                  <a:txBody>
                    <a:bodyPr/>
                    <a:lstStyle/>
                    <a:p>
                      <a:r>
                        <a:rPr lang="fr-FR" sz="1600" dirty="0" smtClean="0">
                          <a:solidFill>
                            <a:schemeClr val="bg1"/>
                          </a:solidFill>
                          <a:latin typeface="Times New Roman" panose="02020603050405020304" pitchFamily="18" charset="0"/>
                          <a:cs typeface="Times New Roman" panose="02020603050405020304" pitchFamily="18" charset="0"/>
                        </a:rPr>
                        <a:t>Thème spécifique: l’</a:t>
                      </a:r>
                      <a:r>
                        <a:rPr lang="fr-FR" sz="1600" dirty="0" err="1" smtClean="0">
                          <a:solidFill>
                            <a:schemeClr val="bg1"/>
                          </a:solidFill>
                          <a:latin typeface="Times New Roman" panose="02020603050405020304" pitchFamily="18" charset="0"/>
                          <a:cs typeface="Times New Roman" panose="02020603050405020304" pitchFamily="18" charset="0"/>
                        </a:rPr>
                        <a:t>ethnocacérisme</a:t>
                      </a:r>
                      <a:endParaRPr lang="fr-FR" sz="1600" dirty="0">
                        <a:solidFill>
                          <a:schemeClr val="bg1"/>
                        </a:solidFill>
                      </a:endParaRPr>
                    </a:p>
                  </a:txBody>
                  <a:tcPr/>
                </a:tc>
              </a:tr>
              <a:tr h="30944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500" dirty="0" smtClean="0">
                          <a:latin typeface="Times New Roman" panose="02020603050405020304" pitchFamily="18" charset="0"/>
                          <a:cs typeface="Times New Roman" panose="02020603050405020304" pitchFamily="18" charset="0"/>
                        </a:rPr>
                        <a:t>L’</a:t>
                      </a:r>
                      <a:r>
                        <a:rPr lang="fr-FR" sz="1500" dirty="0" err="1" smtClean="0">
                          <a:latin typeface="Times New Roman" panose="02020603050405020304" pitchFamily="18" charset="0"/>
                          <a:cs typeface="Times New Roman" panose="02020603050405020304" pitchFamily="18" charset="0"/>
                        </a:rPr>
                        <a:t>ethnocacérisme</a:t>
                      </a:r>
                      <a:r>
                        <a:rPr lang="fr-FR" sz="1500" dirty="0" smtClean="0">
                          <a:latin typeface="Times New Roman" panose="02020603050405020304" pitchFamily="18" charset="0"/>
                          <a:cs typeface="Times New Roman" panose="02020603050405020304" pitchFamily="18" charset="0"/>
                        </a:rPr>
                        <a:t> est une doctrine politique péruvienne caractérisée par le nationalisme ethnocentriste et irrédentiste qui évoque autant le pouvoir et l’identité de l’empire Inca de l’époque préhispanique que le nationalisme militaire des forces armées péruviennes de l’époque républicaine. Cette doctrine est d’abord pensée par Isaac </a:t>
                      </a:r>
                      <a:r>
                        <a:rPr lang="fr-FR" sz="1500" dirty="0" err="1" smtClean="0">
                          <a:latin typeface="Times New Roman" panose="02020603050405020304" pitchFamily="18" charset="0"/>
                          <a:cs typeface="Times New Roman" panose="02020603050405020304" pitchFamily="18" charset="0"/>
                        </a:rPr>
                        <a:t>Humala</a:t>
                      </a:r>
                      <a:r>
                        <a:rPr lang="fr-FR" sz="1500" dirty="0" smtClean="0">
                          <a:latin typeface="Times New Roman" panose="02020603050405020304" pitchFamily="18" charset="0"/>
                          <a:cs typeface="Times New Roman" panose="02020603050405020304" pitchFamily="18" charset="0"/>
                        </a:rPr>
                        <a:t> (ancien membre du Parti Communiste Péruvien et d’autres groupes d’extrême-gauche). Le nom de l’idéologie vient du militaire Andrés </a:t>
                      </a:r>
                      <a:r>
                        <a:rPr lang="fr-FR" sz="1500" dirty="0" err="1" smtClean="0">
                          <a:latin typeface="Times New Roman" panose="02020603050405020304" pitchFamily="18" charset="0"/>
                          <a:cs typeface="Times New Roman" panose="02020603050405020304" pitchFamily="18" charset="0"/>
                        </a:rPr>
                        <a:t>Avelino</a:t>
                      </a:r>
                      <a:r>
                        <a:rPr lang="fr-FR" sz="1500" dirty="0" smtClean="0">
                          <a:latin typeface="Times New Roman" panose="02020603050405020304" pitchFamily="18" charset="0"/>
                          <a:cs typeface="Times New Roman" panose="02020603050405020304" pitchFamily="18" charset="0"/>
                        </a:rPr>
                        <a:t> Cáceres qui s’illustra dans la guerre contre le Chili au XIXe siècle. L’un de ses piliers idéologiques est la revendication de la race « </a:t>
                      </a:r>
                      <a:r>
                        <a:rPr lang="fr-FR" sz="1500" dirty="0" err="1" smtClean="0">
                          <a:latin typeface="Times New Roman" panose="02020603050405020304" pitchFamily="18" charset="0"/>
                          <a:cs typeface="Times New Roman" panose="02020603050405020304" pitchFamily="18" charset="0"/>
                        </a:rPr>
                        <a:t>cobriza</a:t>
                      </a:r>
                      <a:r>
                        <a:rPr lang="fr-FR" sz="1500" dirty="0" smtClean="0">
                          <a:latin typeface="Times New Roman" panose="02020603050405020304" pitchFamily="18" charset="0"/>
                          <a:cs typeface="Times New Roman" panose="02020603050405020304" pitchFamily="18" charset="0"/>
                        </a:rPr>
                        <a:t> » (natifs d’Amérique) qui doit à nouveau gouverner le Pérou ce qui n’est plus arrivé depuis l’arrivée des espagnols au XVI siècle ; l’autre pilier idéologique est le nationalisme, le Chili étant considéré comme le plus grand ennemi du Pérou depuis la guerre du Pacifique (1879-1883). La doctrine réclame  la réaffirmation de l’identité andine et d’un Etat qui puisse agglomérer les anciens territoires de l’empire Inca, la nationalisation de l’industrie péruvienne, la légalisation de la culture de la feuille de coca (en parallèle d’une lutte contre le narcotrafic) ou encore la promotion de la culture indigène (par le bilinguisme obligatoire Espagnol/ Quechua). Enfin, elle revendique de faire front au Chili, en récupérant notamment les terres perdues comme la province de Arica.</a:t>
                      </a:r>
                    </a:p>
                  </a:txBody>
                  <a:tcPr/>
                </a:tc>
              </a:tr>
            </a:tbl>
          </a:graphicData>
        </a:graphic>
      </p:graphicFrame>
      <p:sp>
        <p:nvSpPr>
          <p:cNvPr id="2" name="ZoneTexte 1"/>
          <p:cNvSpPr txBox="1"/>
          <p:nvPr/>
        </p:nvSpPr>
        <p:spPr>
          <a:xfrm>
            <a:off x="107504" y="7009655"/>
            <a:ext cx="2614718" cy="307777"/>
          </a:xfrm>
          <a:prstGeom prst="rect">
            <a:avLst/>
          </a:prstGeom>
          <a:noFill/>
        </p:spPr>
        <p:txBody>
          <a:bodyPr wrap="none" rtlCol="0">
            <a:spAutoFit/>
          </a:bodyPr>
          <a:lstStyle/>
          <a:p>
            <a:r>
              <a:rPr lang="en-US" sz="1400" b="1" dirty="0" smtClean="0">
                <a:latin typeface="Times New Roman"/>
                <a:cs typeface="Times New Roman"/>
              </a:rPr>
              <a:t>Fiche </a:t>
            </a:r>
            <a:r>
              <a:rPr lang="en-US" sz="1400" b="1" dirty="0" err="1" smtClean="0">
                <a:latin typeface="Times New Roman"/>
                <a:cs typeface="Times New Roman"/>
              </a:rPr>
              <a:t>réalisée</a:t>
            </a:r>
            <a:r>
              <a:rPr lang="en-US" sz="1400" b="1" dirty="0" smtClean="0">
                <a:latin typeface="Times New Roman"/>
                <a:cs typeface="Times New Roman"/>
              </a:rPr>
              <a:t> par Philippe </a:t>
            </a:r>
            <a:r>
              <a:rPr lang="en-US" sz="1400" b="1" dirty="0" err="1" smtClean="0">
                <a:latin typeface="Times New Roman"/>
                <a:cs typeface="Times New Roman"/>
              </a:rPr>
              <a:t>Atgé</a:t>
            </a:r>
            <a:endParaRPr lang="en-US" sz="1400" b="1" dirty="0">
              <a:latin typeface="Times New Roman"/>
              <a:cs typeface="Times New Roman"/>
            </a:endParaRPr>
          </a:p>
        </p:txBody>
      </p:sp>
    </p:spTree>
    <p:extLst>
      <p:ext uri="{BB962C8B-B14F-4D97-AF65-F5344CB8AC3E}">
        <p14:creationId xmlns:p14="http://schemas.microsoft.com/office/powerpoint/2010/main" val="176742526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1243</TotalTime>
  <Words>822</Words>
  <Application>Microsoft Macintosh PowerPoint</Application>
  <PresentationFormat>Présentation à l'écran (4:3)</PresentationFormat>
  <Paragraphs>55</Paragraphs>
  <Slides>4</Slides>
  <Notes>1</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Thème Office</vt:lpstr>
      <vt:lpstr>  Partido Nacionalista Peruano (PNP)</vt:lpstr>
      <vt:lpstr>Programme du parti</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Partido Nacionalista Peruano (PNP)</dc:title>
  <dc:creator>Philippe Atgé</dc:creator>
  <cp:lastModifiedBy>Olivier DABENE</cp:lastModifiedBy>
  <cp:revision>52</cp:revision>
  <dcterms:created xsi:type="dcterms:W3CDTF">2013-10-20T12:05:46Z</dcterms:created>
  <dcterms:modified xsi:type="dcterms:W3CDTF">2013-12-01T16:59:41Z</dcterms:modified>
</cp:coreProperties>
</file>