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6.jpg" ContentType="image/jpeg"/>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51.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sldIdLst>
    <p:sldId id="256" r:id="rId5"/>
    <p:sldId id="293" r:id="rId6"/>
    <p:sldId id="294" r:id="rId7"/>
    <p:sldId id="474" r:id="rId8"/>
    <p:sldId id="296" r:id="rId9"/>
    <p:sldId id="263" r:id="rId10"/>
    <p:sldId id="318" r:id="rId11"/>
    <p:sldId id="2145706322" r:id="rId12"/>
    <p:sldId id="300" r:id="rId13"/>
    <p:sldId id="316" r:id="rId14"/>
    <p:sldId id="322" r:id="rId15"/>
    <p:sldId id="323" r:id="rId16"/>
    <p:sldId id="325" r:id="rId17"/>
    <p:sldId id="326" r:id="rId18"/>
    <p:sldId id="297" r:id="rId19"/>
    <p:sldId id="327" r:id="rId20"/>
    <p:sldId id="2145706326" r:id="rId21"/>
    <p:sldId id="8421" r:id="rId22"/>
    <p:sldId id="266" r:id="rId23"/>
    <p:sldId id="2145706336" r:id="rId24"/>
    <p:sldId id="270" r:id="rId25"/>
    <p:sldId id="2145706337" r:id="rId26"/>
    <p:sldId id="2145706332" r:id="rId27"/>
    <p:sldId id="2145706333" r:id="rId28"/>
    <p:sldId id="8396" r:id="rId29"/>
    <p:sldId id="8425" r:id="rId30"/>
    <p:sldId id="2145706315" r:id="rId31"/>
    <p:sldId id="2145706316" r:id="rId32"/>
    <p:sldId id="8380" r:id="rId33"/>
    <p:sldId id="292" r:id="rId34"/>
    <p:sldId id="6532" r:id="rId35"/>
    <p:sldId id="6533" r:id="rId36"/>
    <p:sldId id="272" r:id="rId37"/>
    <p:sldId id="8394" r:id="rId38"/>
    <p:sldId id="2145706314" r:id="rId39"/>
    <p:sldId id="276" r:id="rId40"/>
    <p:sldId id="2145706317" r:id="rId41"/>
    <p:sldId id="2145706318" r:id="rId42"/>
    <p:sldId id="2145706338" r:id="rId43"/>
    <p:sldId id="8420" r:id="rId44"/>
    <p:sldId id="282" r:id="rId45"/>
    <p:sldId id="2145706323" r:id="rId46"/>
    <p:sldId id="2145706324" r:id="rId47"/>
    <p:sldId id="2145706325"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0" autoAdjust="0"/>
    <p:restoredTop sz="94697" autoAdjust="0"/>
  </p:normalViewPr>
  <p:slideViewPr>
    <p:cSldViewPr snapToGrid="0" showGuides="1">
      <p:cViewPr varScale="1">
        <p:scale>
          <a:sx n="119" d="100"/>
          <a:sy n="119" d="100"/>
        </p:scale>
        <p:origin x="1384" y="192"/>
      </p:cViewPr>
      <p:guideLst>
        <p:guide orient="horz" pos="2160"/>
        <p:guide pos="2880"/>
      </p:guideLst>
    </p:cSldViewPr>
  </p:slideViewPr>
  <p:notesTextViewPr>
    <p:cViewPr>
      <p:scale>
        <a:sx n="3" d="2"/>
        <a:sy n="3" d="2"/>
      </p:scale>
      <p:origin x="0" y="0"/>
    </p:cViewPr>
  </p:notesTextViewPr>
  <p:sorterViewPr>
    <p:cViewPr>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teur\Desktop\COV_TBL_RAN_210603_123550.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237413505130041E-2"/>
          <c:y val="0.17692373609725115"/>
          <c:w val="0.85311453113815316"/>
          <c:h val="0.73796671664586855"/>
        </c:manualLayout>
      </c:layout>
      <c:lineChart>
        <c:grouping val="standard"/>
        <c:varyColors val="0"/>
        <c:ser>
          <c:idx val="0"/>
          <c:order val="0"/>
          <c:tx>
            <c:v>Per mont</c:v>
          </c:tx>
          <c:spPr>
            <a:ln w="28575" cap="rnd">
              <a:solidFill>
                <a:schemeClr val="accent1"/>
              </a:solidFill>
              <a:round/>
            </a:ln>
            <a:effectLst/>
          </c:spPr>
          <c:marker>
            <c:symbol val="none"/>
          </c:marker>
          <c:cat>
            <c:strRef>
              <c:f>Feuil1!$A$1:$M$1</c:f>
              <c:strCache>
                <c:ptCount val="12"/>
                <c:pt idx="1">
                  <c:v>Jul</c:v>
                </c:pt>
                <c:pt idx="2">
                  <c:v>Aug</c:v>
                </c:pt>
                <c:pt idx="3">
                  <c:v>Sept</c:v>
                </c:pt>
                <c:pt idx="4">
                  <c:v>Oct</c:v>
                </c:pt>
                <c:pt idx="5">
                  <c:v>Nov</c:v>
                </c:pt>
                <c:pt idx="6">
                  <c:v>Dec</c:v>
                </c:pt>
                <c:pt idx="7">
                  <c:v>Jan</c:v>
                </c:pt>
                <c:pt idx="8">
                  <c:v>Feb</c:v>
                </c:pt>
                <c:pt idx="9">
                  <c:v>Mar</c:v>
                </c:pt>
                <c:pt idx="10">
                  <c:v>Apr</c:v>
                </c:pt>
                <c:pt idx="11">
                  <c:v>May</c:v>
                </c:pt>
              </c:strCache>
            </c:strRef>
          </c:cat>
          <c:val>
            <c:numRef>
              <c:f>Feuil1!$A$2:$M$2</c:f>
              <c:numCache>
                <c:formatCode>General</c:formatCode>
                <c:ptCount val="13"/>
                <c:pt idx="0">
                  <c:v>0</c:v>
                </c:pt>
                <c:pt idx="1">
                  <c:v>1</c:v>
                </c:pt>
                <c:pt idx="2">
                  <c:v>6</c:v>
                </c:pt>
                <c:pt idx="3">
                  <c:v>14</c:v>
                </c:pt>
                <c:pt idx="4">
                  <c:v>17</c:v>
                </c:pt>
                <c:pt idx="5">
                  <c:v>16</c:v>
                </c:pt>
                <c:pt idx="6">
                  <c:v>10</c:v>
                </c:pt>
                <c:pt idx="7">
                  <c:v>48</c:v>
                </c:pt>
                <c:pt idx="8">
                  <c:v>53</c:v>
                </c:pt>
                <c:pt idx="9">
                  <c:v>104</c:v>
                </c:pt>
                <c:pt idx="10">
                  <c:v>101</c:v>
                </c:pt>
                <c:pt idx="11">
                  <c:v>29</c:v>
                </c:pt>
              </c:numCache>
            </c:numRef>
          </c:val>
          <c:smooth val="0"/>
          <c:extLst>
            <c:ext xmlns:c16="http://schemas.microsoft.com/office/drawing/2014/chart" uri="{C3380CC4-5D6E-409C-BE32-E72D297353CC}">
              <c16:uniqueId val="{00000000-F7BB-4EE8-B4C9-3F84D178FA9B}"/>
            </c:ext>
          </c:extLst>
        </c:ser>
        <c:ser>
          <c:idx val="1"/>
          <c:order val="1"/>
          <c:tx>
            <c:v>Cumulative</c:v>
          </c:tx>
          <c:spPr>
            <a:ln w="28575" cap="rnd">
              <a:solidFill>
                <a:srgbClr val="FF0000"/>
              </a:solidFill>
              <a:round/>
            </a:ln>
            <a:effectLst/>
          </c:spPr>
          <c:marker>
            <c:symbol val="none"/>
          </c:marker>
          <c:cat>
            <c:strRef>
              <c:f>Feuil1!$A$1:$M$1</c:f>
              <c:strCache>
                <c:ptCount val="12"/>
                <c:pt idx="1">
                  <c:v>Jul</c:v>
                </c:pt>
                <c:pt idx="2">
                  <c:v>Aug</c:v>
                </c:pt>
                <c:pt idx="3">
                  <c:v>Sept</c:v>
                </c:pt>
                <c:pt idx="4">
                  <c:v>Oct</c:v>
                </c:pt>
                <c:pt idx="5">
                  <c:v>Nov</c:v>
                </c:pt>
                <c:pt idx="6">
                  <c:v>Dec</c:v>
                </c:pt>
                <c:pt idx="7">
                  <c:v>Jan</c:v>
                </c:pt>
                <c:pt idx="8">
                  <c:v>Feb</c:v>
                </c:pt>
                <c:pt idx="9">
                  <c:v>Mar</c:v>
                </c:pt>
                <c:pt idx="10">
                  <c:v>Apr</c:v>
                </c:pt>
                <c:pt idx="11">
                  <c:v>May</c:v>
                </c:pt>
              </c:strCache>
            </c:strRef>
          </c:cat>
          <c:val>
            <c:numRef>
              <c:f>Feuil1!$A$3:$M$3</c:f>
              <c:numCache>
                <c:formatCode>General</c:formatCode>
                <c:ptCount val="13"/>
                <c:pt idx="0">
                  <c:v>0</c:v>
                </c:pt>
                <c:pt idx="2">
                  <c:v>7</c:v>
                </c:pt>
                <c:pt idx="3">
                  <c:v>21</c:v>
                </c:pt>
                <c:pt idx="4">
                  <c:v>38</c:v>
                </c:pt>
                <c:pt idx="5">
                  <c:v>54</c:v>
                </c:pt>
                <c:pt idx="6">
                  <c:v>64</c:v>
                </c:pt>
                <c:pt idx="7">
                  <c:v>112</c:v>
                </c:pt>
                <c:pt idx="8">
                  <c:v>165</c:v>
                </c:pt>
                <c:pt idx="9">
                  <c:v>269</c:v>
                </c:pt>
                <c:pt idx="10">
                  <c:v>370</c:v>
                </c:pt>
                <c:pt idx="11">
                  <c:v>399</c:v>
                </c:pt>
              </c:numCache>
            </c:numRef>
          </c:val>
          <c:smooth val="0"/>
          <c:extLst>
            <c:ext xmlns:c16="http://schemas.microsoft.com/office/drawing/2014/chart" uri="{C3380CC4-5D6E-409C-BE32-E72D297353CC}">
              <c16:uniqueId val="{00000001-F7BB-4EE8-B4C9-3F84D178FA9B}"/>
            </c:ext>
          </c:extLst>
        </c:ser>
        <c:dLbls>
          <c:showLegendKey val="0"/>
          <c:showVal val="0"/>
          <c:showCatName val="0"/>
          <c:showSerName val="0"/>
          <c:showPercent val="0"/>
          <c:showBubbleSize val="0"/>
        </c:dLbls>
        <c:smooth val="0"/>
        <c:axId val="1414558271"/>
        <c:axId val="1414556191"/>
      </c:lineChart>
      <c:catAx>
        <c:axId val="1414558271"/>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fr-FR"/>
          </a:p>
        </c:txPr>
        <c:crossAx val="1414556191"/>
        <c:crosses val="autoZero"/>
        <c:auto val="1"/>
        <c:lblAlgn val="ctr"/>
        <c:lblOffset val="100"/>
        <c:noMultiLvlLbl val="0"/>
      </c:catAx>
      <c:valAx>
        <c:axId val="1414556191"/>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crossAx val="141455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B975A-8E18-476D-A311-FC3F167F6B22}" type="datetimeFigureOut">
              <a:rPr lang="fr-FR" smtClean="0"/>
              <a:t>05/10/2023</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D67BE-201E-4BE8-AA44-E85F6FF4447D}" type="slidenum">
              <a:rPr lang="fr-FR" smtClean="0"/>
              <a:t>‹N°›</a:t>
            </a:fld>
            <a:endParaRPr lang="fr-FR"/>
          </a:p>
        </p:txBody>
      </p:sp>
    </p:spTree>
    <p:extLst>
      <p:ext uri="{BB962C8B-B14F-4D97-AF65-F5344CB8AC3E}">
        <p14:creationId xmlns:p14="http://schemas.microsoft.com/office/powerpoint/2010/main" val="382182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AAED22-15B7-4931-9257-1134A2AEF358}" type="slidenum">
              <a:rPr lang="fr-FR" smtClean="0"/>
              <a:t>3</a:t>
            </a:fld>
            <a:endParaRPr lang="fr-FR"/>
          </a:p>
        </p:txBody>
      </p:sp>
    </p:spTree>
    <p:extLst>
      <p:ext uri="{BB962C8B-B14F-4D97-AF65-F5344CB8AC3E}">
        <p14:creationId xmlns:p14="http://schemas.microsoft.com/office/powerpoint/2010/main" val="287260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AAED22-15B7-4931-9257-1134A2AEF358}" type="slidenum">
              <a:rPr lang="fr-FR" smtClean="0"/>
              <a:t>5</a:t>
            </a:fld>
            <a:endParaRPr lang="fr-FR"/>
          </a:p>
        </p:txBody>
      </p:sp>
    </p:spTree>
    <p:extLst>
      <p:ext uri="{BB962C8B-B14F-4D97-AF65-F5344CB8AC3E}">
        <p14:creationId xmlns:p14="http://schemas.microsoft.com/office/powerpoint/2010/main" val="479203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8AAED22-15B7-4931-9257-1134A2AEF358}" type="slidenum">
              <a:rPr lang="fr-FR" smtClean="0"/>
              <a:t>8</a:t>
            </a:fld>
            <a:endParaRPr lang="fr-FR"/>
          </a:p>
        </p:txBody>
      </p:sp>
    </p:spTree>
    <p:extLst>
      <p:ext uri="{BB962C8B-B14F-4D97-AF65-F5344CB8AC3E}">
        <p14:creationId xmlns:p14="http://schemas.microsoft.com/office/powerpoint/2010/main" val="831057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AAED22-15B7-4931-9257-1134A2AEF358}" type="slidenum">
              <a:rPr lang="fr-FR" smtClean="0"/>
              <a:t>9</a:t>
            </a:fld>
            <a:endParaRPr lang="fr-FR"/>
          </a:p>
        </p:txBody>
      </p:sp>
    </p:spTree>
    <p:extLst>
      <p:ext uri="{BB962C8B-B14F-4D97-AF65-F5344CB8AC3E}">
        <p14:creationId xmlns:p14="http://schemas.microsoft.com/office/powerpoint/2010/main" val="191197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AAED22-15B7-4931-9257-1134A2AEF358}" type="slidenum">
              <a:rPr lang="fr-FR" smtClean="0"/>
              <a:t>15</a:t>
            </a:fld>
            <a:endParaRPr lang="fr-FR"/>
          </a:p>
        </p:txBody>
      </p:sp>
    </p:spTree>
    <p:extLst>
      <p:ext uri="{BB962C8B-B14F-4D97-AF65-F5344CB8AC3E}">
        <p14:creationId xmlns:p14="http://schemas.microsoft.com/office/powerpoint/2010/main" val="127975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ED67BE-201E-4BE8-AA44-E85F6FF4447D}" type="slidenum">
              <a:rPr lang="fr-FR" smtClean="0"/>
              <a:t>23</a:t>
            </a:fld>
            <a:endParaRPr lang="fr-FR"/>
          </a:p>
        </p:txBody>
      </p:sp>
    </p:spTree>
    <p:extLst>
      <p:ext uri="{BB962C8B-B14F-4D97-AF65-F5344CB8AC3E}">
        <p14:creationId xmlns:p14="http://schemas.microsoft.com/office/powerpoint/2010/main" val="2757018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9AE5A4F-17FD-4881-9F44-819CA2B1AE2D}"/>
              </a:ext>
            </a:extLst>
          </p:cNvPr>
          <p:cNvSpPr>
            <a:spLocks noGrp="1"/>
          </p:cNvSpPr>
          <p:nvPr>
            <p:ph type="pic" sz="quarter" idx="11"/>
          </p:nvPr>
        </p:nvSpPr>
        <p:spPr>
          <a:xfrm>
            <a:off x="431800" y="1050925"/>
            <a:ext cx="8712200" cy="5376964"/>
          </a:xfrm>
        </p:spPr>
        <p:txBody>
          <a:bodyPr anchor="ctr"/>
          <a:lstStyle>
            <a:lvl1pPr marL="0" indent="0" algn="ctr">
              <a:buNone/>
              <a:defRPr/>
            </a:lvl1pPr>
          </a:lstStyle>
          <a:p>
            <a:endParaRPr lang="fr-FR"/>
          </a:p>
        </p:txBody>
      </p:sp>
      <p:sp>
        <p:nvSpPr>
          <p:cNvPr id="4" name="Date Placeholder 3"/>
          <p:cNvSpPr>
            <a:spLocks noGrp="1"/>
          </p:cNvSpPr>
          <p:nvPr>
            <p:ph type="dt" sz="half" idx="10"/>
          </p:nvPr>
        </p:nvSpPr>
        <p:spPr>
          <a:xfrm>
            <a:off x="6755130" y="6522720"/>
            <a:ext cx="2057400" cy="236856"/>
          </a:xfrm>
        </p:spPr>
        <p:txBody>
          <a:bodyPr/>
          <a:lstStyle>
            <a:lvl1pPr algn="r">
              <a:defRPr sz="800" b="1">
                <a:solidFill>
                  <a:schemeClr val="tx1"/>
                </a:solidFill>
              </a:defRPr>
            </a:lvl1pPr>
          </a:lstStyle>
          <a:p>
            <a:fld id="{3AC11CB4-427D-43D3-980E-F85D409F4275}" type="datetime1">
              <a:rPr lang="fr-FR" smtClean="0"/>
              <a:t>05/10/2023</a:t>
            </a:fld>
            <a:endParaRPr lang="fr-FR" dirty="0"/>
          </a:p>
        </p:txBody>
      </p:sp>
      <p:pic>
        <p:nvPicPr>
          <p:cNvPr id="15" name="Picture 14" descr="Logo&#10;&#10;Description automatically generated with low confidence">
            <a:extLst>
              <a:ext uri="{FF2B5EF4-FFF2-40B4-BE49-F238E27FC236}">
                <a16:creationId xmlns:a16="http://schemas.microsoft.com/office/drawing/2014/main" id="{7E66C30E-AF2D-4092-938C-95F18B25C71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1590" y="289472"/>
            <a:ext cx="1353621" cy="613022"/>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881BD26D-B760-433D-BD8E-026F1964DDE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45281" y="150819"/>
            <a:ext cx="942975" cy="741821"/>
          </a:xfrm>
          <a:prstGeom prst="rect">
            <a:avLst/>
          </a:prstGeom>
        </p:spPr>
      </p:pic>
      <p:sp>
        <p:nvSpPr>
          <p:cNvPr id="19" name="TextBox 18">
            <a:extLst>
              <a:ext uri="{FF2B5EF4-FFF2-40B4-BE49-F238E27FC236}">
                <a16:creationId xmlns:a16="http://schemas.microsoft.com/office/drawing/2014/main" id="{5915CCFD-F145-4336-ADA6-13A9E18864B6}"/>
              </a:ext>
            </a:extLst>
          </p:cNvPr>
          <p:cNvSpPr txBox="1"/>
          <p:nvPr userDrawn="1"/>
        </p:nvSpPr>
        <p:spPr>
          <a:xfrm>
            <a:off x="345281" y="6531916"/>
            <a:ext cx="2119491" cy="215444"/>
          </a:xfrm>
          <a:prstGeom prst="rect">
            <a:avLst/>
          </a:prstGeom>
          <a:noFill/>
        </p:spPr>
        <p:txBody>
          <a:bodyPr wrap="none" rtlCol="0">
            <a:spAutoFit/>
          </a:bodyPr>
          <a:lstStyle/>
          <a:p>
            <a:r>
              <a:rPr lang="fr-FR" sz="800" b="1" dirty="0">
                <a:solidFill>
                  <a:schemeClr val="tx1"/>
                </a:solidFill>
              </a:rPr>
              <a:t>ANRS</a:t>
            </a:r>
            <a:r>
              <a:rPr lang="fr-FR" sz="800" dirty="0">
                <a:solidFill>
                  <a:schemeClr val="tx1"/>
                </a:solidFill>
              </a:rPr>
              <a:t> </a:t>
            </a:r>
            <a:r>
              <a:rPr lang="fr-FR" sz="800" dirty="0">
                <a:solidFill>
                  <a:schemeClr val="accent1"/>
                </a:solidFill>
              </a:rPr>
              <a:t>I</a:t>
            </a:r>
            <a:r>
              <a:rPr lang="fr-FR" sz="800" dirty="0">
                <a:solidFill>
                  <a:schemeClr val="tx1"/>
                </a:solidFill>
              </a:rPr>
              <a:t> Maladies infectieuses émergentes</a:t>
            </a:r>
          </a:p>
        </p:txBody>
      </p:sp>
    </p:spTree>
    <p:extLst>
      <p:ext uri="{BB962C8B-B14F-4D97-AF65-F5344CB8AC3E}">
        <p14:creationId xmlns:p14="http://schemas.microsoft.com/office/powerpoint/2010/main" val="2743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9A85B-95C5-4386-A34F-22BD84563BC1}" type="datetimeFigureOut">
              <a:rPr lang="fr-FR" smtClean="0"/>
              <a:t>05/10/2023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1B7842A-EFCA-4118-BCA0-050E593D7780}" type="slidenum">
              <a:rPr lang="fr-FR" smtClean="0"/>
              <a:t>‹N°›</a:t>
            </a:fld>
            <a:endParaRPr lang="fr-FR"/>
          </a:p>
        </p:txBody>
      </p:sp>
    </p:spTree>
    <p:extLst>
      <p:ext uri="{BB962C8B-B14F-4D97-AF65-F5344CB8AC3E}">
        <p14:creationId xmlns:p14="http://schemas.microsoft.com/office/powerpoint/2010/main" val="225383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re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8D742-097A-24FF-8042-38B9CC5B2F61}"/>
              </a:ext>
            </a:extLst>
          </p:cNvPr>
          <p:cNvSpPr>
            <a:spLocks noGrp="1"/>
          </p:cNvSpPr>
          <p:nvPr>
            <p:ph type="title" hasCustomPrompt="1"/>
          </p:nvPr>
        </p:nvSpPr>
        <p:spPr bwMode="gray"/>
        <p:txBody>
          <a:bodyPr/>
          <a:lstStyle>
            <a:lvl1pPr>
              <a:defRPr/>
            </a:lvl1pPr>
          </a:lstStyle>
          <a:p>
            <a:r>
              <a:rPr lang="fr-FR" dirty="0"/>
              <a:t>Titre</a:t>
            </a:r>
          </a:p>
        </p:txBody>
      </p:sp>
      <p:sp>
        <p:nvSpPr>
          <p:cNvPr id="3" name="Espace réservé de la date 2">
            <a:extLst>
              <a:ext uri="{FF2B5EF4-FFF2-40B4-BE49-F238E27FC236}">
                <a16:creationId xmlns:a16="http://schemas.microsoft.com/office/drawing/2014/main" id="{27975C1F-851A-E3BA-3108-F40DB8458F2F}"/>
              </a:ext>
            </a:extLst>
          </p:cNvPr>
          <p:cNvSpPr>
            <a:spLocks noGrp="1"/>
          </p:cNvSpPr>
          <p:nvPr>
            <p:ph type="dt" sz="half" idx="10"/>
          </p:nvPr>
        </p:nvSpPr>
        <p:spPr bwMode="gray"/>
        <p:txBody>
          <a:bodyPr/>
          <a:lstStyle/>
          <a:p>
            <a:fld id="{67304A09-C513-A949-92D2-729F48DA7B3B}" type="datetime1">
              <a:rPr lang="fr-FR" smtClean="0"/>
              <a:t>05/10/2023</a:t>
            </a:fld>
            <a:endParaRPr lang="fr-FR" dirty="0"/>
          </a:p>
        </p:txBody>
      </p:sp>
      <p:sp>
        <p:nvSpPr>
          <p:cNvPr id="4" name="Espace réservé du pied de page 3">
            <a:extLst>
              <a:ext uri="{FF2B5EF4-FFF2-40B4-BE49-F238E27FC236}">
                <a16:creationId xmlns:a16="http://schemas.microsoft.com/office/drawing/2014/main" id="{0D00D454-0DEA-E8C2-834B-0750E610D1E2}"/>
              </a:ext>
            </a:extLst>
          </p:cNvPr>
          <p:cNvSpPr>
            <a:spLocks noGrp="1"/>
          </p:cNvSpPr>
          <p:nvPr>
            <p:ph type="ftr" sz="quarter" idx="11"/>
          </p:nvPr>
        </p:nvSpPr>
        <p:spPr bwMode="gray"/>
        <p:txBody>
          <a:bodyPr/>
          <a:lstStyle/>
          <a:p>
            <a:pPr algn="r"/>
            <a:r>
              <a:rPr lang="fr-FR"/>
              <a:t>Secrétariat général pour l'investissement</a:t>
            </a:r>
            <a:endParaRPr lang="fr-FR" dirty="0"/>
          </a:p>
        </p:txBody>
      </p:sp>
      <p:sp>
        <p:nvSpPr>
          <p:cNvPr id="5" name="Espace réservé du numéro de diapositive 4">
            <a:extLst>
              <a:ext uri="{FF2B5EF4-FFF2-40B4-BE49-F238E27FC236}">
                <a16:creationId xmlns:a16="http://schemas.microsoft.com/office/drawing/2014/main" id="{4EF71611-FAB8-5C43-215D-2E3BBB85C2A7}"/>
              </a:ext>
            </a:extLst>
          </p:cNvPr>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7" name="Espace réservé du texte 6">
            <a:extLst>
              <a:ext uri="{FF2B5EF4-FFF2-40B4-BE49-F238E27FC236}">
                <a16:creationId xmlns:a16="http://schemas.microsoft.com/office/drawing/2014/main" id="{16F24484-8447-0C6E-7B2A-C7CF801B3189}"/>
              </a:ext>
            </a:extLst>
          </p:cNvPr>
          <p:cNvSpPr>
            <a:spLocks noGrp="1"/>
          </p:cNvSpPr>
          <p:nvPr>
            <p:ph type="body" sz="quarter" idx="13" hasCustomPrompt="1"/>
          </p:nvPr>
        </p:nvSpPr>
        <p:spPr bwMode="gray">
          <a:xfrm>
            <a:off x="358776" y="1885209"/>
            <a:ext cx="8424000" cy="600000"/>
          </a:xfrm>
        </p:spPr>
        <p:txBody>
          <a:bodyPr/>
          <a:lstStyle>
            <a:lvl1pPr>
              <a:spcAft>
                <a:spcPts val="0"/>
              </a:spcAft>
              <a:defRPr sz="1500" b="1">
                <a:solidFill>
                  <a:schemeClr val="accent3"/>
                </a:solidFill>
              </a:defRPr>
            </a:lvl1pPr>
          </a:lstStyle>
          <a:p>
            <a:pPr lvl="0"/>
            <a:r>
              <a:rPr lang="fr-FR" dirty="0"/>
              <a:t>Sous-titre</a:t>
            </a:r>
          </a:p>
        </p:txBody>
      </p:sp>
      <p:sp>
        <p:nvSpPr>
          <p:cNvPr id="9" name="Espace réservé du texte 8">
            <a:extLst>
              <a:ext uri="{FF2B5EF4-FFF2-40B4-BE49-F238E27FC236}">
                <a16:creationId xmlns:a16="http://schemas.microsoft.com/office/drawing/2014/main" id="{7B6EB7D7-65F1-6B8E-5AF5-4239075B4D75}"/>
              </a:ext>
            </a:extLst>
          </p:cNvPr>
          <p:cNvSpPr>
            <a:spLocks noGrp="1"/>
          </p:cNvSpPr>
          <p:nvPr>
            <p:ph type="body" sz="quarter" idx="14" hasCustomPrompt="1"/>
          </p:nvPr>
        </p:nvSpPr>
        <p:spPr bwMode="gray">
          <a:xfrm>
            <a:off x="358776" y="2524800"/>
            <a:ext cx="8424862" cy="360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Tree>
    <p:extLst>
      <p:ext uri="{BB962C8B-B14F-4D97-AF65-F5344CB8AC3E}">
        <p14:creationId xmlns:p14="http://schemas.microsoft.com/office/powerpoint/2010/main" val="17534967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ise en page personnalisée 1" userDrawn="1">
  <p:cSld name="Mise en page personnalisée 1">
    <p:bg>
      <p:bgPr>
        <a:solidFill>
          <a:schemeClr val="bg1"/>
        </a:solidFill>
        <a:effectLst/>
      </p:bgPr>
    </p:bg>
    <p:spTree>
      <p:nvGrpSpPr>
        <p:cNvPr id="1" name="Shape 25"/>
        <p:cNvGrpSpPr/>
        <p:nvPr/>
      </p:nvGrpSpPr>
      <p:grpSpPr>
        <a:xfrm>
          <a:off x="0" y="0"/>
          <a:ext cx="0" cy="0"/>
          <a:chOff x="0" y="0"/>
          <a:chExt cx="0" cy="0"/>
        </a:xfrm>
      </p:grpSpPr>
      <p:sp>
        <p:nvSpPr>
          <p:cNvPr id="28" name="Google Shape;28;p5"/>
          <p:cNvSpPr txBox="1">
            <a:spLocks noGrp="1"/>
          </p:cNvSpPr>
          <p:nvPr>
            <p:ph type="title"/>
          </p:nvPr>
        </p:nvSpPr>
        <p:spPr>
          <a:xfrm>
            <a:off x="495374" y="4387000"/>
            <a:ext cx="4381425" cy="24708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2800"/>
              <a:buNone/>
              <a:defRPr>
                <a:solidFill>
                  <a:srgbClr val="4D70AA"/>
                </a:solidFill>
                <a:latin typeface="Marianne" panose="02000000000000000000" pitchFamily="2" charset="0"/>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a:r>
              <a:rPr lang="fr-FR"/>
              <a:t>Modifiez le style du titre</a:t>
            </a:r>
            <a:endParaRPr dirty="0"/>
          </a:p>
        </p:txBody>
      </p:sp>
      <p:pic>
        <p:nvPicPr>
          <p:cNvPr id="3" name="Image 2">
            <a:extLst>
              <a:ext uri="{FF2B5EF4-FFF2-40B4-BE49-F238E27FC236}">
                <a16:creationId xmlns:a16="http://schemas.microsoft.com/office/drawing/2014/main" id="{954A084B-B8AD-429C-B951-7F758D4D110E}"/>
              </a:ext>
            </a:extLst>
          </p:cNvPr>
          <p:cNvPicPr>
            <a:picLocks noChangeAspect="1"/>
          </p:cNvPicPr>
          <p:nvPr userDrawn="1"/>
        </p:nvPicPr>
        <p:blipFill>
          <a:blip r:embed="rId2"/>
          <a:stretch>
            <a:fillRect/>
          </a:stretch>
        </p:blipFill>
        <p:spPr>
          <a:xfrm>
            <a:off x="8472458" y="205451"/>
            <a:ext cx="502206" cy="480000"/>
          </a:xfrm>
          <a:prstGeom prst="rect">
            <a:avLst/>
          </a:prstGeom>
        </p:spPr>
      </p:pic>
      <p:sp>
        <p:nvSpPr>
          <p:cNvPr id="5" name="Google Shape;24;p4">
            <a:extLst>
              <a:ext uri="{FF2B5EF4-FFF2-40B4-BE49-F238E27FC236}">
                <a16:creationId xmlns:a16="http://schemas.microsoft.com/office/drawing/2014/main" id="{CC8D7BFD-171D-4E45-8150-DA2D167D9280}"/>
              </a:ext>
            </a:extLst>
          </p:cNvPr>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‹N°›</a:t>
            </a:fld>
            <a:endParaRPr lang="uk-UA"/>
          </a:p>
        </p:txBody>
      </p:sp>
    </p:spTree>
    <p:extLst>
      <p:ext uri="{BB962C8B-B14F-4D97-AF65-F5344CB8AC3E}">
        <p14:creationId xmlns:p14="http://schemas.microsoft.com/office/powerpoint/2010/main" val="422815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chapitr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AA1214-C7C3-44BC-A68A-0A3835D9E7F0}"/>
              </a:ext>
            </a:extLst>
          </p:cNvPr>
          <p:cNvSpPr/>
          <p:nvPr userDrawn="1"/>
        </p:nvSpPr>
        <p:spPr>
          <a:xfrm>
            <a:off x="0" y="1043746"/>
            <a:ext cx="9144000" cy="5377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1609081" y="3051563"/>
            <a:ext cx="6758542" cy="1580822"/>
          </a:xfrm>
        </p:spPr>
        <p:txBody>
          <a:bodyPr anchor="t">
            <a:normAutofit/>
          </a:bodyPr>
          <a:lstStyle>
            <a:lvl1pPr algn="l">
              <a:defRPr sz="30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6755130" y="6522720"/>
            <a:ext cx="2057400" cy="236856"/>
          </a:xfrm>
        </p:spPr>
        <p:txBody>
          <a:bodyPr/>
          <a:lstStyle>
            <a:lvl1pPr algn="r">
              <a:defRPr sz="800" b="1">
                <a:solidFill>
                  <a:schemeClr val="tx1"/>
                </a:solidFill>
              </a:defRPr>
            </a:lvl1pPr>
          </a:lstStyle>
          <a:p>
            <a:fld id="{36289261-9089-4391-88AD-6BCDE3CDA950}" type="datetime1">
              <a:rPr lang="fr-FR" smtClean="0"/>
              <a:t>05/10/2023</a:t>
            </a:fld>
            <a:endParaRPr lang="fr-FR" dirty="0"/>
          </a:p>
        </p:txBody>
      </p:sp>
      <p:pic>
        <p:nvPicPr>
          <p:cNvPr id="15" name="Picture 14" descr="Logo&#10;&#10;Description automatically generated with low confidence">
            <a:extLst>
              <a:ext uri="{FF2B5EF4-FFF2-40B4-BE49-F238E27FC236}">
                <a16:creationId xmlns:a16="http://schemas.microsoft.com/office/drawing/2014/main" id="{7E66C30E-AF2D-4092-938C-95F18B25C71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1590" y="289472"/>
            <a:ext cx="1353621" cy="613022"/>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881BD26D-B760-433D-BD8E-026F1964DDE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45281" y="150819"/>
            <a:ext cx="942975" cy="741821"/>
          </a:xfrm>
          <a:prstGeom prst="rect">
            <a:avLst/>
          </a:prstGeom>
        </p:spPr>
      </p:pic>
      <p:sp>
        <p:nvSpPr>
          <p:cNvPr id="19" name="TextBox 18">
            <a:extLst>
              <a:ext uri="{FF2B5EF4-FFF2-40B4-BE49-F238E27FC236}">
                <a16:creationId xmlns:a16="http://schemas.microsoft.com/office/drawing/2014/main" id="{5915CCFD-F145-4336-ADA6-13A9E18864B6}"/>
              </a:ext>
            </a:extLst>
          </p:cNvPr>
          <p:cNvSpPr txBox="1"/>
          <p:nvPr userDrawn="1"/>
        </p:nvSpPr>
        <p:spPr>
          <a:xfrm>
            <a:off x="345281" y="6531916"/>
            <a:ext cx="2119491" cy="215444"/>
          </a:xfrm>
          <a:prstGeom prst="rect">
            <a:avLst/>
          </a:prstGeom>
          <a:noFill/>
        </p:spPr>
        <p:txBody>
          <a:bodyPr wrap="none" rtlCol="0">
            <a:spAutoFit/>
          </a:bodyPr>
          <a:lstStyle/>
          <a:p>
            <a:r>
              <a:rPr lang="fr-FR" sz="800" b="1" dirty="0">
                <a:solidFill>
                  <a:schemeClr val="tx1"/>
                </a:solidFill>
              </a:rPr>
              <a:t>ANRS</a:t>
            </a:r>
            <a:r>
              <a:rPr lang="fr-FR" sz="800" dirty="0">
                <a:solidFill>
                  <a:schemeClr val="tx1"/>
                </a:solidFill>
              </a:rPr>
              <a:t> </a:t>
            </a:r>
            <a:r>
              <a:rPr lang="fr-FR" sz="800" dirty="0">
                <a:solidFill>
                  <a:schemeClr val="accent1"/>
                </a:solidFill>
              </a:rPr>
              <a:t>I</a:t>
            </a:r>
            <a:r>
              <a:rPr lang="fr-FR" sz="800" dirty="0">
                <a:solidFill>
                  <a:schemeClr val="tx1"/>
                </a:solidFill>
              </a:rPr>
              <a:t> Maladies infectieuses émergentes</a:t>
            </a:r>
          </a:p>
        </p:txBody>
      </p:sp>
      <p:cxnSp>
        <p:nvCxnSpPr>
          <p:cNvPr id="7" name="Straight Connector 6">
            <a:extLst>
              <a:ext uri="{FF2B5EF4-FFF2-40B4-BE49-F238E27FC236}">
                <a16:creationId xmlns:a16="http://schemas.microsoft.com/office/drawing/2014/main" id="{EBF947DB-05D1-47A4-9274-280C50DDDC27}"/>
              </a:ext>
            </a:extLst>
          </p:cNvPr>
          <p:cNvCxnSpPr>
            <a:cxnSpLocks/>
          </p:cNvCxnSpPr>
          <p:nvPr userDrawn="1"/>
        </p:nvCxnSpPr>
        <p:spPr>
          <a:xfrm>
            <a:off x="1348581" y="2933848"/>
            <a:ext cx="0" cy="16000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CB6E1B7-FD99-418A-AF00-38EFCD877088}"/>
              </a:ext>
            </a:extLst>
          </p:cNvPr>
          <p:cNvSpPr>
            <a:spLocks noGrp="1"/>
          </p:cNvSpPr>
          <p:nvPr>
            <p:ph type="body" sz="quarter" idx="11" hasCustomPrompt="1"/>
          </p:nvPr>
        </p:nvSpPr>
        <p:spPr>
          <a:xfrm>
            <a:off x="395583" y="3481848"/>
            <a:ext cx="812115" cy="931863"/>
          </a:xfrm>
        </p:spPr>
        <p:txBody>
          <a:bodyPr>
            <a:noAutofit/>
          </a:bodyPr>
          <a:lstStyle>
            <a:lvl1pPr marL="0" indent="0">
              <a:buNone/>
              <a:defRPr sz="3000" b="1">
                <a:solidFill>
                  <a:schemeClr val="bg1"/>
                </a:solidFill>
              </a:defRPr>
            </a:lvl1pPr>
          </a:lstStyle>
          <a:p>
            <a:pPr lvl="0"/>
            <a:r>
              <a:rPr lang="en-US" dirty="0"/>
              <a:t>1.</a:t>
            </a:r>
          </a:p>
        </p:txBody>
      </p:sp>
    </p:spTree>
    <p:extLst>
      <p:ext uri="{BB962C8B-B14F-4D97-AF65-F5344CB8AC3E}">
        <p14:creationId xmlns:p14="http://schemas.microsoft.com/office/powerpoint/2010/main" val="2091466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755130" y="6522720"/>
            <a:ext cx="2057400" cy="236856"/>
          </a:xfrm>
        </p:spPr>
        <p:txBody>
          <a:bodyPr/>
          <a:lstStyle>
            <a:lvl1pPr algn="r">
              <a:defRPr sz="800" b="1">
                <a:solidFill>
                  <a:schemeClr val="tx1"/>
                </a:solidFill>
              </a:defRPr>
            </a:lvl1pPr>
          </a:lstStyle>
          <a:p>
            <a:fld id="{1DEEB53C-ADAA-4497-928A-736D2E0FF288}" type="datetime1">
              <a:rPr lang="fr-FR" smtClean="0"/>
              <a:t>05/10/2023</a:t>
            </a:fld>
            <a:endParaRPr lang="fr-FR" dirty="0"/>
          </a:p>
        </p:txBody>
      </p:sp>
      <p:pic>
        <p:nvPicPr>
          <p:cNvPr id="15" name="Picture 14" descr="Logo&#10;&#10;Description automatically generated with low confidence">
            <a:extLst>
              <a:ext uri="{FF2B5EF4-FFF2-40B4-BE49-F238E27FC236}">
                <a16:creationId xmlns:a16="http://schemas.microsoft.com/office/drawing/2014/main" id="{7E66C30E-AF2D-4092-938C-95F18B25C71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1590" y="289472"/>
            <a:ext cx="1353621" cy="613022"/>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881BD26D-B760-433D-BD8E-026F1964DDE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45281" y="150819"/>
            <a:ext cx="942975" cy="741821"/>
          </a:xfrm>
          <a:prstGeom prst="rect">
            <a:avLst/>
          </a:prstGeom>
        </p:spPr>
      </p:pic>
      <p:sp>
        <p:nvSpPr>
          <p:cNvPr id="19" name="TextBox 18">
            <a:extLst>
              <a:ext uri="{FF2B5EF4-FFF2-40B4-BE49-F238E27FC236}">
                <a16:creationId xmlns:a16="http://schemas.microsoft.com/office/drawing/2014/main" id="{5915CCFD-F145-4336-ADA6-13A9E18864B6}"/>
              </a:ext>
            </a:extLst>
          </p:cNvPr>
          <p:cNvSpPr txBox="1"/>
          <p:nvPr userDrawn="1"/>
        </p:nvSpPr>
        <p:spPr>
          <a:xfrm>
            <a:off x="345281" y="6531916"/>
            <a:ext cx="2119491" cy="215444"/>
          </a:xfrm>
          <a:prstGeom prst="rect">
            <a:avLst/>
          </a:prstGeom>
          <a:noFill/>
        </p:spPr>
        <p:txBody>
          <a:bodyPr wrap="none" rtlCol="0">
            <a:spAutoFit/>
          </a:bodyPr>
          <a:lstStyle/>
          <a:p>
            <a:r>
              <a:rPr lang="fr-FR" sz="800" b="1" dirty="0">
                <a:solidFill>
                  <a:schemeClr val="tx1"/>
                </a:solidFill>
              </a:rPr>
              <a:t>ANRS</a:t>
            </a:r>
            <a:r>
              <a:rPr lang="fr-FR" sz="800" dirty="0">
                <a:solidFill>
                  <a:schemeClr val="tx1"/>
                </a:solidFill>
              </a:rPr>
              <a:t> </a:t>
            </a:r>
            <a:r>
              <a:rPr lang="fr-FR" sz="800" dirty="0">
                <a:solidFill>
                  <a:schemeClr val="accent1"/>
                </a:solidFill>
              </a:rPr>
              <a:t>I</a:t>
            </a:r>
            <a:r>
              <a:rPr lang="fr-FR" sz="800" dirty="0">
                <a:solidFill>
                  <a:schemeClr val="tx1"/>
                </a:solidFill>
              </a:rPr>
              <a:t> Maladies infectieuses émergentes</a:t>
            </a:r>
          </a:p>
        </p:txBody>
      </p:sp>
      <p:cxnSp>
        <p:nvCxnSpPr>
          <p:cNvPr id="7" name="Straight Connector 6">
            <a:extLst>
              <a:ext uri="{FF2B5EF4-FFF2-40B4-BE49-F238E27FC236}">
                <a16:creationId xmlns:a16="http://schemas.microsoft.com/office/drawing/2014/main" id="{EBF947DB-05D1-47A4-9274-280C50DDDC27}"/>
              </a:ext>
            </a:extLst>
          </p:cNvPr>
          <p:cNvCxnSpPr>
            <a:cxnSpLocks/>
          </p:cNvCxnSpPr>
          <p:nvPr userDrawn="1"/>
        </p:nvCxnSpPr>
        <p:spPr>
          <a:xfrm>
            <a:off x="1348581" y="2933848"/>
            <a:ext cx="0" cy="16000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E6AC630C-3ED9-4A85-BC88-5DCC62B43984}"/>
              </a:ext>
            </a:extLst>
          </p:cNvPr>
          <p:cNvSpPr txBox="1">
            <a:spLocks/>
          </p:cNvSpPr>
          <p:nvPr userDrawn="1"/>
        </p:nvSpPr>
        <p:spPr>
          <a:xfrm>
            <a:off x="395583" y="3499100"/>
            <a:ext cx="854096" cy="5090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kern="1200">
                <a:solidFill>
                  <a:schemeClr val="bg1"/>
                </a:solidFill>
                <a:latin typeface="+mj-lt"/>
                <a:ea typeface="+mj-ea"/>
                <a:cs typeface="+mj-cs"/>
              </a:defRPr>
            </a:lvl1pPr>
          </a:lstStyle>
          <a:p>
            <a:r>
              <a:rPr lang="en-US" b="1" dirty="0"/>
              <a:t>1.</a:t>
            </a:r>
          </a:p>
        </p:txBody>
      </p:sp>
      <p:sp>
        <p:nvSpPr>
          <p:cNvPr id="3" name="Title 2">
            <a:extLst>
              <a:ext uri="{FF2B5EF4-FFF2-40B4-BE49-F238E27FC236}">
                <a16:creationId xmlns:a16="http://schemas.microsoft.com/office/drawing/2014/main" id="{2D8E1096-23EB-4579-959F-1716AD861CB9}"/>
              </a:ext>
            </a:extLst>
          </p:cNvPr>
          <p:cNvSpPr>
            <a:spLocks noGrp="1"/>
          </p:cNvSpPr>
          <p:nvPr>
            <p:ph type="title"/>
          </p:nvPr>
        </p:nvSpPr>
        <p:spPr>
          <a:xfrm>
            <a:off x="342900" y="1366861"/>
            <a:ext cx="8367858" cy="527515"/>
          </a:xfrm>
        </p:spPr>
        <p:txBody>
          <a:bodyPr>
            <a:noAutofit/>
          </a:bodyPr>
          <a:lstStyle>
            <a:lvl1pPr>
              <a:defRPr sz="3500">
                <a:solidFill>
                  <a:schemeClr val="accent1"/>
                </a:solidFill>
              </a:defRPr>
            </a:lvl1pPr>
          </a:lstStyle>
          <a:p>
            <a:r>
              <a:rPr lang="en-US" dirty="0"/>
              <a:t>Click to edit Master title style</a:t>
            </a:r>
            <a:endParaRPr lang="fr-FR" dirty="0"/>
          </a:p>
        </p:txBody>
      </p:sp>
      <p:sp>
        <p:nvSpPr>
          <p:cNvPr id="6" name="Text Placeholder 5">
            <a:extLst>
              <a:ext uri="{FF2B5EF4-FFF2-40B4-BE49-F238E27FC236}">
                <a16:creationId xmlns:a16="http://schemas.microsoft.com/office/drawing/2014/main" id="{1B707FBD-DF48-4DBC-9FB9-25C25BBF1F7C}"/>
              </a:ext>
            </a:extLst>
          </p:cNvPr>
          <p:cNvSpPr>
            <a:spLocks noGrp="1"/>
          </p:cNvSpPr>
          <p:nvPr>
            <p:ph type="body" sz="quarter" idx="11"/>
          </p:nvPr>
        </p:nvSpPr>
        <p:spPr>
          <a:xfrm>
            <a:off x="342899" y="2527122"/>
            <a:ext cx="8367857" cy="2873375"/>
          </a:xfrm>
        </p:spPr>
        <p:txBody>
          <a:bodyPr/>
          <a:lstStyle>
            <a:lvl1pPr marL="0" indent="0">
              <a:buNone/>
              <a:defRPr sz="1600">
                <a:solidFill>
                  <a:schemeClr val="tx1"/>
                </a:solidFill>
              </a:defRPr>
            </a:lvl1pPr>
            <a:lvl2pPr marL="180975" indent="-180975">
              <a:lnSpc>
                <a:spcPct val="80000"/>
              </a:lnSpc>
              <a:spcAft>
                <a:spcPts val="0"/>
              </a:spcAft>
              <a:buClr>
                <a:schemeClr val="accent1"/>
              </a:buClr>
              <a:buFont typeface="Arial" panose="020B0604020202020204" pitchFamily="34" charset="0"/>
              <a:buChar char="»"/>
              <a:defRPr sz="1600"/>
            </a:lvl2pPr>
            <a:lvl3pPr marL="673100" indent="-228600">
              <a:spcBef>
                <a:spcPts val="300"/>
              </a:spcBef>
              <a:buClr>
                <a:schemeClr val="accent1"/>
              </a:buClr>
              <a:defRPr sz="1600" i="1"/>
            </a:lvl3pPr>
            <a:lvl4pPr marL="1138238" indent="-228600">
              <a:lnSpc>
                <a:spcPct val="80000"/>
              </a:lnSpc>
              <a:spcBef>
                <a:spcPts val="300"/>
              </a:spcBef>
              <a:buClr>
                <a:schemeClr val="accent1"/>
              </a:buClr>
              <a:buFont typeface="Arial" panose="020B0604020202020204" pitchFamily="34" charset="0"/>
              <a:buChar char="­"/>
              <a:tabLst/>
              <a:defRPr sz="1600" i="1"/>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Rectangle 17">
            <a:extLst>
              <a:ext uri="{FF2B5EF4-FFF2-40B4-BE49-F238E27FC236}">
                <a16:creationId xmlns:a16="http://schemas.microsoft.com/office/drawing/2014/main" id="{2651A210-2714-4057-B2EC-236423C45C05}"/>
              </a:ext>
            </a:extLst>
          </p:cNvPr>
          <p:cNvSpPr/>
          <p:nvPr userDrawn="1"/>
        </p:nvSpPr>
        <p:spPr>
          <a:xfrm>
            <a:off x="8417719" y="216940"/>
            <a:ext cx="293039" cy="835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95583" y="1049020"/>
            <a:ext cx="831517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4ED8CCB3-C6CC-45EC-B097-C2311E09E02E}"/>
              </a:ext>
            </a:extLst>
          </p:cNvPr>
          <p:cNvSpPr>
            <a:spLocks noGrp="1"/>
          </p:cNvSpPr>
          <p:nvPr>
            <p:ph type="body" sz="quarter" idx="13"/>
          </p:nvPr>
        </p:nvSpPr>
        <p:spPr>
          <a:xfrm>
            <a:off x="395582" y="2033275"/>
            <a:ext cx="8315176" cy="357882"/>
          </a:xfrm>
        </p:spPr>
        <p:txBody>
          <a:bodyPr>
            <a:normAutofit/>
          </a:bodyPr>
          <a:lstStyle>
            <a:lvl1pPr marL="0" indent="0">
              <a:buNone/>
              <a:defRPr sz="1800">
                <a:solidFill>
                  <a:schemeClr val="accent1"/>
                </a:solidFill>
              </a:defRPr>
            </a:lvl1pPr>
          </a:lstStyle>
          <a:p>
            <a:pPr lvl="0"/>
            <a:r>
              <a:rPr lang="en-US" dirty="0"/>
              <a:t>Click to edit Master text styles</a:t>
            </a:r>
          </a:p>
        </p:txBody>
      </p:sp>
      <p:cxnSp>
        <p:nvCxnSpPr>
          <p:cNvPr id="21" name="Straight Connector 20">
            <a:extLst>
              <a:ext uri="{FF2B5EF4-FFF2-40B4-BE49-F238E27FC236}">
                <a16:creationId xmlns:a16="http://schemas.microsoft.com/office/drawing/2014/main" id="{7EB5210C-0BC5-43D4-9C34-DB9511BD8FB6}"/>
              </a:ext>
            </a:extLst>
          </p:cNvPr>
          <p:cNvCxnSpPr>
            <a:cxnSpLocks/>
          </p:cNvCxnSpPr>
          <p:nvPr userDrawn="1"/>
        </p:nvCxnSpPr>
        <p:spPr>
          <a:xfrm flipH="1">
            <a:off x="395583" y="6423277"/>
            <a:ext cx="831517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5BFC94E-A746-4B8C-B1A5-70308E59C420}"/>
              </a:ext>
            </a:extLst>
          </p:cNvPr>
          <p:cNvSpPr>
            <a:spLocks noGrp="1"/>
          </p:cNvSpPr>
          <p:nvPr>
            <p:ph type="body" sz="quarter" idx="12" hasCustomPrompt="1"/>
          </p:nvPr>
        </p:nvSpPr>
        <p:spPr>
          <a:xfrm>
            <a:off x="5629700" y="520482"/>
            <a:ext cx="2724150" cy="400050"/>
          </a:xfrm>
        </p:spPr>
        <p:txBody>
          <a:bodyPr>
            <a:normAutofit/>
          </a:bodyPr>
          <a:lstStyle>
            <a:lvl1pPr marL="0" indent="0" algn="r">
              <a:spcBef>
                <a:spcPts val="0"/>
              </a:spcBef>
              <a:buNone/>
              <a:defRPr sz="1000">
                <a:solidFill>
                  <a:schemeClr val="accent1"/>
                </a:solidFill>
              </a:defRPr>
            </a:lvl1pPr>
          </a:lstStyle>
          <a:p>
            <a:pPr lvl="0"/>
            <a:r>
              <a:rPr lang="en-US" dirty="0" err="1"/>
              <a:t>Présentation</a:t>
            </a:r>
            <a:r>
              <a:rPr lang="en-US" dirty="0"/>
              <a:t> de </a:t>
            </a:r>
            <a:r>
              <a:rPr lang="en-US" dirty="0" err="1"/>
              <a:t>l’ANRS</a:t>
            </a:r>
            <a:r>
              <a:rPr lang="en-US" dirty="0"/>
              <a:t>,</a:t>
            </a:r>
            <a:br>
              <a:rPr lang="en-US" dirty="0"/>
            </a:br>
            <a:r>
              <a:rPr lang="en-US" dirty="0"/>
              <a:t>maladies </a:t>
            </a:r>
            <a:r>
              <a:rPr lang="en-US" dirty="0" err="1"/>
              <a:t>infectieuses</a:t>
            </a:r>
            <a:r>
              <a:rPr lang="en-US" dirty="0"/>
              <a:t> </a:t>
            </a:r>
            <a:r>
              <a:rPr lang="en-US" dirty="0" err="1"/>
              <a:t>émergentes</a:t>
            </a:r>
            <a:endParaRPr lang="en-US" dirty="0"/>
          </a:p>
        </p:txBody>
      </p:sp>
      <p:sp>
        <p:nvSpPr>
          <p:cNvPr id="10" name="Text Placeholder 9">
            <a:extLst>
              <a:ext uri="{FF2B5EF4-FFF2-40B4-BE49-F238E27FC236}">
                <a16:creationId xmlns:a16="http://schemas.microsoft.com/office/drawing/2014/main" id="{2105E8E8-7D01-4E18-9D69-3A3867E6EBAE}"/>
              </a:ext>
            </a:extLst>
          </p:cNvPr>
          <p:cNvSpPr>
            <a:spLocks noGrp="1"/>
          </p:cNvSpPr>
          <p:nvPr>
            <p:ph type="body" sz="quarter" idx="16" hasCustomPrompt="1"/>
          </p:nvPr>
        </p:nvSpPr>
        <p:spPr>
          <a:xfrm>
            <a:off x="8388354" y="716491"/>
            <a:ext cx="355878" cy="398046"/>
          </a:xfrm>
        </p:spPr>
        <p:txBody>
          <a:bodyPr vert="horz" lIns="91440" tIns="45720" rIns="91440" bIns="45720" rtlCol="0" anchor="ctr"/>
          <a:lstStyle>
            <a:lvl1pPr marL="0" indent="0" algn="ctr">
              <a:buNone/>
              <a:defRPr lang="en-US" sz="1200" b="1" dirty="0" smtClean="0">
                <a:solidFill>
                  <a:schemeClr val="bg1"/>
                </a:solidFill>
              </a:defRPr>
            </a:lvl1pPr>
          </a:lstStyle>
          <a:p>
            <a:pPr marL="0" lvl="0" algn="r" defTabSz="457200"/>
            <a:r>
              <a:rPr lang="en-US" dirty="0"/>
              <a:t>1.</a:t>
            </a:r>
          </a:p>
        </p:txBody>
      </p:sp>
    </p:spTree>
    <p:extLst>
      <p:ext uri="{BB962C8B-B14F-4D97-AF65-F5344CB8AC3E}">
        <p14:creationId xmlns:p14="http://schemas.microsoft.com/office/powerpoint/2010/main" val="403976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314058" y="2452570"/>
            <a:ext cx="8524619" cy="3724393"/>
          </a:xfrm>
        </p:spPr>
        <p:txBody>
          <a:bodyPr>
            <a:normAutofit/>
          </a:bodyPr>
          <a:lstStyle>
            <a:lvl1pPr>
              <a:defRPr lang="fr-FR" sz="1350" kern="1200" dirty="0" smtClean="0">
                <a:solidFill>
                  <a:schemeClr val="tx1"/>
                </a:solidFill>
                <a:latin typeface="+mn-lt"/>
                <a:ea typeface="+mn-ea"/>
                <a:cs typeface="+mn-cs"/>
              </a:defRPr>
            </a:lvl1pPr>
            <a:lvl2pPr marL="257175" indent="-257175">
              <a:defRPr lang="fr-FR" sz="1350" kern="1200" baseline="0" dirty="0" smtClean="0">
                <a:solidFill>
                  <a:schemeClr val="tx1"/>
                </a:solidFill>
                <a:latin typeface="+mn-lt"/>
                <a:ea typeface="+mn-ea"/>
                <a:cs typeface="+mn-cs"/>
              </a:defRPr>
            </a:lvl2pPr>
            <a:lvl3pPr marL="590542" indent="-257175">
              <a:defRPr lang="fr-FR" sz="1350" i="1" kern="1200" dirty="0" smtClean="0">
                <a:solidFill>
                  <a:schemeClr val="tx1"/>
                </a:solidFill>
                <a:latin typeface="+mn-lt"/>
                <a:ea typeface="+mn-ea"/>
                <a:cs typeface="+mn-cs"/>
              </a:defRPr>
            </a:lvl3pPr>
            <a:lvl4pPr marL="896525" indent="-214313">
              <a:defRPr lang="fr-FR" sz="1350" i="1" kern="1200" dirty="0" smtClean="0">
                <a:solidFill>
                  <a:schemeClr val="tx1"/>
                </a:solidFill>
                <a:latin typeface="+mn-lt"/>
                <a:ea typeface="+mn-ea"/>
                <a:cs typeface="+mn-cs"/>
              </a:defRPr>
            </a:lvl4pPr>
          </a:lstStyle>
          <a:p>
            <a:pPr marL="0" lvl="0" indent="0" algn="l" defTabSz="685783" rtl="0" eaLnBrk="1" latinLnBrk="0" hangingPunct="1">
              <a:lnSpc>
                <a:spcPct val="90000"/>
              </a:lnSpc>
              <a:spcBef>
                <a:spcPts val="750"/>
              </a:spcBef>
              <a:buFont typeface="Arial" panose="020B0604020202020204" pitchFamily="34" charset="0"/>
              <a:buNone/>
            </a:pPr>
            <a:r>
              <a:rPr lang="fr-FR" dirty="0"/>
              <a:t>Texte courant</a:t>
            </a:r>
          </a:p>
          <a:p>
            <a:pPr marL="135728" lvl="1" indent="-135728" algn="l" defTabSz="685783" rtl="0" eaLnBrk="1" latinLnBrk="0" hangingPunct="1">
              <a:lnSpc>
                <a:spcPct val="80000"/>
              </a:lnSpc>
              <a:spcBef>
                <a:spcPts val="375"/>
              </a:spcBef>
              <a:spcAft>
                <a:spcPts val="0"/>
              </a:spcAft>
              <a:buClr>
                <a:schemeClr val="accent1"/>
              </a:buClr>
              <a:buFont typeface="Arial" panose="020B0604020202020204" pitchFamily="34" charset="0"/>
              <a:buChar char="»"/>
            </a:pPr>
            <a:r>
              <a:rPr lang="fr-FR" dirty="0"/>
              <a:t>Texte courant avec niveau puce 1</a:t>
            </a:r>
          </a:p>
          <a:p>
            <a:pPr marL="504812" lvl="2" indent="-171446" algn="l" defTabSz="685783" rtl="0" eaLnBrk="1" latinLnBrk="0" hangingPunct="1">
              <a:lnSpc>
                <a:spcPct val="90000"/>
              </a:lnSpc>
              <a:spcBef>
                <a:spcPts val="225"/>
              </a:spcBef>
              <a:buClr>
                <a:schemeClr val="accent1"/>
              </a:buClr>
              <a:buFont typeface="Arial" panose="020B0604020202020204" pitchFamily="34" charset="0"/>
              <a:buChar char="•"/>
            </a:pPr>
            <a:r>
              <a:rPr lang="fr-FR" dirty="0"/>
              <a:t>Texte courant avec niveau puce 2</a:t>
            </a:r>
          </a:p>
          <a:p>
            <a:pPr marL="853658" lvl="3" indent="-171446" algn="l" defTabSz="685783" rtl="0" eaLnBrk="1" latinLnBrk="0" hangingPunct="1">
              <a:lnSpc>
                <a:spcPct val="80000"/>
              </a:lnSpc>
              <a:spcBef>
                <a:spcPts val="225"/>
              </a:spcBef>
              <a:buClr>
                <a:schemeClr val="accent1"/>
              </a:buClr>
              <a:buFont typeface="Arial" panose="020B0604020202020204" pitchFamily="34" charset="0"/>
              <a:buChar char="­"/>
              <a:tabLst/>
            </a:pPr>
            <a:r>
              <a:rPr lang="fr-FR" dirty="0"/>
              <a:t>Texte courant avec niveau puce 3</a:t>
            </a:r>
          </a:p>
        </p:txBody>
      </p:sp>
      <p:pic>
        <p:nvPicPr>
          <p:cNvPr id="9" name="Picture 14" descr="Logo&#10;&#10;Description automatically generated with low confidence">
            <a:extLst>
              <a:ext uri="{FF2B5EF4-FFF2-40B4-BE49-F238E27FC236}">
                <a16:creationId xmlns:a16="http://schemas.microsoft.com/office/drawing/2014/main" id="{7E66C30E-AF2D-4092-938C-95F18B25C7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197" y="289476"/>
            <a:ext cx="1015216" cy="613023"/>
          </a:xfrm>
          <a:prstGeom prst="rect">
            <a:avLst/>
          </a:prstGeom>
        </p:spPr>
      </p:pic>
      <p:pic>
        <p:nvPicPr>
          <p:cNvPr id="10" name="Picture 16" descr="Graphical user interface, application&#10;&#10;Description automatically generated">
            <a:extLst>
              <a:ext uri="{FF2B5EF4-FFF2-40B4-BE49-F238E27FC236}">
                <a16:creationId xmlns:a16="http://schemas.microsoft.com/office/drawing/2014/main" id="{881BD26D-B760-433D-BD8E-026F1964DD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965" y="150820"/>
            <a:ext cx="707231" cy="741821"/>
          </a:xfrm>
          <a:prstGeom prst="rect">
            <a:avLst/>
          </a:prstGeom>
        </p:spPr>
      </p:pic>
      <p:sp>
        <p:nvSpPr>
          <p:cNvPr id="11" name="Rectangle 10">
            <a:extLst>
              <a:ext uri="{FF2B5EF4-FFF2-40B4-BE49-F238E27FC236}">
                <a16:creationId xmlns:a16="http://schemas.microsoft.com/office/drawing/2014/main" id="{2651A210-2714-4057-B2EC-236423C45C05}"/>
              </a:ext>
            </a:extLst>
          </p:cNvPr>
          <p:cNvSpPr/>
          <p:nvPr userDrawn="1"/>
        </p:nvSpPr>
        <p:spPr>
          <a:xfrm>
            <a:off x="8618899" y="227735"/>
            <a:ext cx="219779" cy="835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9" y="1061007"/>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9">
            <a:extLst>
              <a:ext uri="{FF2B5EF4-FFF2-40B4-BE49-F238E27FC236}">
                <a16:creationId xmlns:a16="http://schemas.microsoft.com/office/drawing/2014/main" id="{25BFC94E-A746-4B8C-B1A5-70308E59C420}"/>
              </a:ext>
            </a:extLst>
          </p:cNvPr>
          <p:cNvSpPr>
            <a:spLocks noGrp="1"/>
          </p:cNvSpPr>
          <p:nvPr>
            <p:ph type="body" sz="quarter" idx="13" hasCustomPrompt="1"/>
          </p:nvPr>
        </p:nvSpPr>
        <p:spPr>
          <a:xfrm>
            <a:off x="6197836" y="531272"/>
            <a:ext cx="2373156" cy="400051"/>
          </a:xfrm>
        </p:spPr>
        <p:txBody>
          <a:bodyPr>
            <a:normAutofit/>
          </a:bodyPr>
          <a:lstStyle>
            <a:lvl1pPr marL="0" indent="0" algn="r">
              <a:spcBef>
                <a:spcPts val="0"/>
              </a:spcBef>
              <a:buNone/>
              <a:defRPr sz="750" baseline="0">
                <a:solidFill>
                  <a:schemeClr val="accent1"/>
                </a:solidFill>
              </a:defRPr>
            </a:lvl1pPr>
          </a:lstStyle>
          <a:p>
            <a:pPr lvl="0"/>
            <a:r>
              <a:rPr lang="en-US" dirty="0" err="1"/>
              <a:t>Présentation</a:t>
            </a:r>
            <a:r>
              <a:rPr lang="en-US" dirty="0"/>
              <a:t> </a:t>
            </a:r>
          </a:p>
          <a:p>
            <a:pPr lvl="0"/>
            <a:r>
              <a:rPr lang="en-US" dirty="0"/>
              <a:t>de </a:t>
            </a:r>
            <a:r>
              <a:rPr lang="en-US" dirty="0" err="1"/>
              <a:t>l’ANRS</a:t>
            </a:r>
            <a:r>
              <a:rPr lang="en-US" dirty="0"/>
              <a:t> | Maladies </a:t>
            </a:r>
            <a:r>
              <a:rPr lang="en-US" dirty="0" err="1"/>
              <a:t>infectieuses</a:t>
            </a:r>
            <a:r>
              <a:rPr lang="en-US" dirty="0"/>
              <a:t> </a:t>
            </a:r>
            <a:r>
              <a:rPr lang="en-US" dirty="0" err="1"/>
              <a:t>émergentes</a:t>
            </a:r>
            <a:endParaRPr lang="en-US" dirty="0"/>
          </a:p>
        </p:txBody>
      </p:sp>
      <p:sp>
        <p:nvSpPr>
          <p:cNvPr id="15" name="TextBox 18">
            <a:extLst>
              <a:ext uri="{FF2B5EF4-FFF2-40B4-BE49-F238E27FC236}">
                <a16:creationId xmlns:a16="http://schemas.microsoft.com/office/drawing/2014/main" id="{5915CCFD-F145-4336-ADA6-13A9E18864B6}"/>
              </a:ext>
            </a:extLst>
          </p:cNvPr>
          <p:cNvSpPr txBox="1"/>
          <p:nvPr userDrawn="1"/>
        </p:nvSpPr>
        <p:spPr>
          <a:xfrm>
            <a:off x="314058" y="6549156"/>
            <a:ext cx="1775389" cy="184666"/>
          </a:xfrm>
          <a:prstGeom prst="rect">
            <a:avLst/>
          </a:prstGeom>
          <a:noFill/>
        </p:spPr>
        <p:txBody>
          <a:bodyPr wrap="square" rtlCol="0">
            <a:spAutoFit/>
          </a:bodyPr>
          <a:lstStyle/>
          <a:p>
            <a:r>
              <a:rPr lang="fr-FR" sz="600" b="1" dirty="0">
                <a:solidFill>
                  <a:schemeClr val="tx1"/>
                </a:solidFill>
              </a:rPr>
              <a:t>ANRS</a:t>
            </a:r>
            <a:r>
              <a:rPr lang="fr-FR" sz="600" dirty="0">
                <a:solidFill>
                  <a:schemeClr val="tx1"/>
                </a:solidFill>
              </a:rPr>
              <a:t> </a:t>
            </a:r>
            <a:r>
              <a:rPr lang="fr-FR" sz="600" dirty="0">
                <a:solidFill>
                  <a:schemeClr val="accent1"/>
                </a:solidFill>
              </a:rPr>
              <a:t>I</a:t>
            </a:r>
            <a:r>
              <a:rPr lang="fr-FR" sz="600" dirty="0">
                <a:solidFill>
                  <a:schemeClr val="tx1"/>
                </a:solidFill>
              </a:rPr>
              <a:t> Maladies infectieuses émergentes</a:t>
            </a:r>
          </a:p>
        </p:txBody>
      </p:sp>
      <p:sp>
        <p:nvSpPr>
          <p:cNvPr id="16" name="Date Placeholder 3"/>
          <p:cNvSpPr txBox="1">
            <a:spLocks/>
          </p:cNvSpPr>
          <p:nvPr userDrawn="1"/>
        </p:nvSpPr>
        <p:spPr>
          <a:xfrm>
            <a:off x="7450624" y="6538450"/>
            <a:ext cx="1413155" cy="236856"/>
          </a:xfrm>
          <a:prstGeom prst="rect">
            <a:avLst/>
          </a:prstGeom>
        </p:spPr>
        <p:txBody>
          <a:bodyPr vert="horz" lIns="68580" tIns="34290" rIns="68580" bIns="34290" rtlCol="0" anchor="ctr"/>
          <a:lstStyle>
            <a:defPPr>
              <a:defRPr lang="fr-FR"/>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C11CB4-427D-43D3-980E-F85D409F4275}" type="datetime1">
              <a:rPr lang="fr-FR" sz="600" smtClean="0"/>
              <a:pPr/>
              <a:t>05/10/2023</a:t>
            </a:fld>
            <a:endParaRPr lang="fr-FR" sz="600" dirty="0"/>
          </a:p>
        </p:txBody>
      </p:sp>
      <p:cxnSp>
        <p:nvCxnSpPr>
          <p:cNvPr id="2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8" y="6478611"/>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itre 27"/>
          <p:cNvSpPr>
            <a:spLocks noGrp="1"/>
          </p:cNvSpPr>
          <p:nvPr>
            <p:ph type="title" hasCustomPrompt="1"/>
          </p:nvPr>
        </p:nvSpPr>
        <p:spPr>
          <a:xfrm>
            <a:off x="314058" y="1429183"/>
            <a:ext cx="8524619" cy="467984"/>
          </a:xfrm>
        </p:spPr>
        <p:txBody>
          <a:bodyPr/>
          <a:lstStyle>
            <a:lvl1pPr>
              <a:defRPr lang="fr-FR" sz="2400" kern="1200" smtClean="0">
                <a:solidFill>
                  <a:srgbClr val="0075BC"/>
                </a:solidFill>
                <a:latin typeface="+mj-lt"/>
                <a:ea typeface="+mj-ea"/>
                <a:cs typeface="+mj-cs"/>
              </a:defRPr>
            </a:lvl1pPr>
          </a:lstStyle>
          <a:p>
            <a:r>
              <a:rPr lang="fr-FR" dirty="0"/>
              <a:t>Titre de niveau 1</a:t>
            </a:r>
          </a:p>
        </p:txBody>
      </p:sp>
      <p:sp>
        <p:nvSpPr>
          <p:cNvPr id="30" name="Espace réservé du texte 29"/>
          <p:cNvSpPr>
            <a:spLocks noGrp="1"/>
          </p:cNvSpPr>
          <p:nvPr>
            <p:ph type="body" sz="quarter" idx="17" hasCustomPrompt="1"/>
          </p:nvPr>
        </p:nvSpPr>
        <p:spPr>
          <a:xfrm>
            <a:off x="314325" y="2008188"/>
            <a:ext cx="8549879" cy="333360"/>
          </a:xfrm>
        </p:spPr>
        <p:txBody>
          <a:bodyPr>
            <a:normAutofit/>
          </a:bodyPr>
          <a:lstStyle>
            <a:lvl2pPr marL="0" indent="0">
              <a:buNone/>
              <a:defRPr sz="1350" baseline="0">
                <a:solidFill>
                  <a:srgbClr val="0075BC"/>
                </a:solidFill>
              </a:defRPr>
            </a:lvl2pPr>
          </a:lstStyle>
          <a:p>
            <a:pPr lvl="1"/>
            <a:r>
              <a:rPr lang="fr-FR" sz="1350" dirty="0"/>
              <a:t>Titre de niveau 2</a:t>
            </a:r>
            <a:endParaRPr lang="fr-FR" dirty="0"/>
          </a:p>
        </p:txBody>
      </p:sp>
    </p:spTree>
    <p:extLst>
      <p:ext uri="{BB962C8B-B14F-4D97-AF65-F5344CB8AC3E}">
        <p14:creationId xmlns:p14="http://schemas.microsoft.com/office/powerpoint/2010/main" val="373267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314058" y="2452570"/>
            <a:ext cx="8524619" cy="3724393"/>
          </a:xfrm>
        </p:spPr>
        <p:txBody>
          <a:bodyPr>
            <a:normAutofit/>
          </a:bodyPr>
          <a:lstStyle>
            <a:lvl1pPr>
              <a:defRPr lang="fr-FR" sz="1350" kern="1200" dirty="0" smtClean="0">
                <a:solidFill>
                  <a:schemeClr val="tx1"/>
                </a:solidFill>
                <a:latin typeface="+mn-lt"/>
                <a:ea typeface="+mn-ea"/>
                <a:cs typeface="+mn-cs"/>
              </a:defRPr>
            </a:lvl1pPr>
            <a:lvl2pPr marL="257175" indent="-257175">
              <a:defRPr lang="fr-FR" sz="1350" kern="1200" baseline="0" dirty="0" smtClean="0">
                <a:solidFill>
                  <a:schemeClr val="tx1"/>
                </a:solidFill>
                <a:latin typeface="+mn-lt"/>
                <a:ea typeface="+mn-ea"/>
                <a:cs typeface="+mn-cs"/>
              </a:defRPr>
            </a:lvl2pPr>
            <a:lvl3pPr marL="590542" indent="-257175">
              <a:defRPr lang="fr-FR" sz="1350" i="1" kern="1200" dirty="0" smtClean="0">
                <a:solidFill>
                  <a:schemeClr val="tx1"/>
                </a:solidFill>
                <a:latin typeface="+mn-lt"/>
                <a:ea typeface="+mn-ea"/>
                <a:cs typeface="+mn-cs"/>
              </a:defRPr>
            </a:lvl3pPr>
            <a:lvl4pPr marL="896525" indent="-214313">
              <a:defRPr lang="fr-FR" sz="1350" i="1" kern="1200" dirty="0" smtClean="0">
                <a:solidFill>
                  <a:schemeClr val="tx1"/>
                </a:solidFill>
                <a:latin typeface="+mn-lt"/>
                <a:ea typeface="+mn-ea"/>
                <a:cs typeface="+mn-cs"/>
              </a:defRPr>
            </a:lvl4pPr>
          </a:lstStyle>
          <a:p>
            <a:pPr marL="0" lvl="0" indent="0" algn="l" defTabSz="685783" rtl="0" eaLnBrk="1" latinLnBrk="0" hangingPunct="1">
              <a:lnSpc>
                <a:spcPct val="90000"/>
              </a:lnSpc>
              <a:spcBef>
                <a:spcPts val="750"/>
              </a:spcBef>
              <a:buFont typeface="Arial" panose="020B0604020202020204" pitchFamily="34" charset="0"/>
              <a:buNone/>
            </a:pPr>
            <a:r>
              <a:rPr lang="fr-FR" dirty="0"/>
              <a:t>Texte courant</a:t>
            </a:r>
          </a:p>
          <a:p>
            <a:pPr marL="135728" lvl="1" indent="-135728" algn="l" defTabSz="685783" rtl="0" eaLnBrk="1" latinLnBrk="0" hangingPunct="1">
              <a:lnSpc>
                <a:spcPct val="80000"/>
              </a:lnSpc>
              <a:spcBef>
                <a:spcPts val="375"/>
              </a:spcBef>
              <a:spcAft>
                <a:spcPts val="0"/>
              </a:spcAft>
              <a:buClr>
                <a:schemeClr val="accent1"/>
              </a:buClr>
              <a:buFont typeface="Arial" panose="020B0604020202020204" pitchFamily="34" charset="0"/>
              <a:buChar char="»"/>
            </a:pPr>
            <a:r>
              <a:rPr lang="fr-FR" dirty="0"/>
              <a:t>Texte courant avec niveau puce 1</a:t>
            </a:r>
          </a:p>
          <a:p>
            <a:pPr marL="504812" lvl="2" indent="-171446" algn="l" defTabSz="685783" rtl="0" eaLnBrk="1" latinLnBrk="0" hangingPunct="1">
              <a:lnSpc>
                <a:spcPct val="90000"/>
              </a:lnSpc>
              <a:spcBef>
                <a:spcPts val="225"/>
              </a:spcBef>
              <a:buClr>
                <a:schemeClr val="accent1"/>
              </a:buClr>
              <a:buFont typeface="Arial" panose="020B0604020202020204" pitchFamily="34" charset="0"/>
              <a:buChar char="•"/>
            </a:pPr>
            <a:r>
              <a:rPr lang="fr-FR" dirty="0"/>
              <a:t>Texte courant avec niveau puce 2</a:t>
            </a:r>
          </a:p>
          <a:p>
            <a:pPr marL="853658" lvl="3" indent="-171446" algn="l" defTabSz="685783" rtl="0" eaLnBrk="1" latinLnBrk="0" hangingPunct="1">
              <a:lnSpc>
                <a:spcPct val="80000"/>
              </a:lnSpc>
              <a:spcBef>
                <a:spcPts val="225"/>
              </a:spcBef>
              <a:buClr>
                <a:schemeClr val="accent1"/>
              </a:buClr>
              <a:buFont typeface="Arial" panose="020B0604020202020204" pitchFamily="34" charset="0"/>
              <a:buChar char="­"/>
              <a:tabLst/>
            </a:pPr>
            <a:r>
              <a:rPr lang="fr-FR" dirty="0"/>
              <a:t>Texte courant avec niveau puce 3</a:t>
            </a:r>
          </a:p>
        </p:txBody>
      </p:sp>
      <p:pic>
        <p:nvPicPr>
          <p:cNvPr id="9" name="Picture 14" descr="Logo&#10;&#10;Description automatically generated with low confidence">
            <a:extLst>
              <a:ext uri="{FF2B5EF4-FFF2-40B4-BE49-F238E27FC236}">
                <a16:creationId xmlns:a16="http://schemas.microsoft.com/office/drawing/2014/main" id="{7E66C30E-AF2D-4092-938C-95F18B25C7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197" y="289476"/>
            <a:ext cx="1015216" cy="613023"/>
          </a:xfrm>
          <a:prstGeom prst="rect">
            <a:avLst/>
          </a:prstGeom>
        </p:spPr>
      </p:pic>
      <p:pic>
        <p:nvPicPr>
          <p:cNvPr id="10" name="Picture 16" descr="Graphical user interface, application&#10;&#10;Description automatically generated">
            <a:extLst>
              <a:ext uri="{FF2B5EF4-FFF2-40B4-BE49-F238E27FC236}">
                <a16:creationId xmlns:a16="http://schemas.microsoft.com/office/drawing/2014/main" id="{881BD26D-B760-433D-BD8E-026F1964DD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965" y="150820"/>
            <a:ext cx="707231" cy="741821"/>
          </a:xfrm>
          <a:prstGeom prst="rect">
            <a:avLst/>
          </a:prstGeom>
        </p:spPr>
      </p:pic>
      <p:sp>
        <p:nvSpPr>
          <p:cNvPr id="11" name="Rectangle 10">
            <a:extLst>
              <a:ext uri="{FF2B5EF4-FFF2-40B4-BE49-F238E27FC236}">
                <a16:creationId xmlns:a16="http://schemas.microsoft.com/office/drawing/2014/main" id="{2651A210-2714-4057-B2EC-236423C45C05}"/>
              </a:ext>
            </a:extLst>
          </p:cNvPr>
          <p:cNvSpPr/>
          <p:nvPr userDrawn="1"/>
        </p:nvSpPr>
        <p:spPr>
          <a:xfrm>
            <a:off x="8618899" y="227735"/>
            <a:ext cx="219779" cy="835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9" y="1061007"/>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9">
            <a:extLst>
              <a:ext uri="{FF2B5EF4-FFF2-40B4-BE49-F238E27FC236}">
                <a16:creationId xmlns:a16="http://schemas.microsoft.com/office/drawing/2014/main" id="{25BFC94E-A746-4B8C-B1A5-70308E59C420}"/>
              </a:ext>
            </a:extLst>
          </p:cNvPr>
          <p:cNvSpPr>
            <a:spLocks noGrp="1"/>
          </p:cNvSpPr>
          <p:nvPr>
            <p:ph type="body" sz="quarter" idx="13" hasCustomPrompt="1"/>
          </p:nvPr>
        </p:nvSpPr>
        <p:spPr>
          <a:xfrm>
            <a:off x="6197836" y="531272"/>
            <a:ext cx="2373156" cy="400051"/>
          </a:xfrm>
        </p:spPr>
        <p:txBody>
          <a:bodyPr>
            <a:normAutofit/>
          </a:bodyPr>
          <a:lstStyle>
            <a:lvl1pPr marL="0" indent="0" algn="r">
              <a:spcBef>
                <a:spcPts val="0"/>
              </a:spcBef>
              <a:buNone/>
              <a:defRPr sz="750" baseline="0">
                <a:solidFill>
                  <a:schemeClr val="accent1"/>
                </a:solidFill>
              </a:defRPr>
            </a:lvl1pPr>
          </a:lstStyle>
          <a:p>
            <a:pPr lvl="0"/>
            <a:r>
              <a:rPr lang="en-US" dirty="0" err="1"/>
              <a:t>Présentation</a:t>
            </a:r>
            <a:r>
              <a:rPr lang="en-US" dirty="0"/>
              <a:t> </a:t>
            </a:r>
          </a:p>
          <a:p>
            <a:pPr lvl="0"/>
            <a:r>
              <a:rPr lang="en-US" dirty="0"/>
              <a:t>de </a:t>
            </a:r>
            <a:r>
              <a:rPr lang="en-US" dirty="0" err="1"/>
              <a:t>l’ANRS</a:t>
            </a:r>
            <a:r>
              <a:rPr lang="en-US" dirty="0"/>
              <a:t> | Maladies </a:t>
            </a:r>
            <a:r>
              <a:rPr lang="en-US" dirty="0" err="1"/>
              <a:t>infectieuses</a:t>
            </a:r>
            <a:r>
              <a:rPr lang="en-US" dirty="0"/>
              <a:t> </a:t>
            </a:r>
            <a:r>
              <a:rPr lang="en-US" dirty="0" err="1"/>
              <a:t>émergentes</a:t>
            </a:r>
            <a:endParaRPr lang="en-US" dirty="0"/>
          </a:p>
        </p:txBody>
      </p:sp>
      <p:sp>
        <p:nvSpPr>
          <p:cNvPr id="15" name="TextBox 18">
            <a:extLst>
              <a:ext uri="{FF2B5EF4-FFF2-40B4-BE49-F238E27FC236}">
                <a16:creationId xmlns:a16="http://schemas.microsoft.com/office/drawing/2014/main" id="{5915CCFD-F145-4336-ADA6-13A9E18864B6}"/>
              </a:ext>
            </a:extLst>
          </p:cNvPr>
          <p:cNvSpPr txBox="1"/>
          <p:nvPr userDrawn="1"/>
        </p:nvSpPr>
        <p:spPr>
          <a:xfrm>
            <a:off x="314058" y="6549156"/>
            <a:ext cx="1775389" cy="184666"/>
          </a:xfrm>
          <a:prstGeom prst="rect">
            <a:avLst/>
          </a:prstGeom>
          <a:noFill/>
        </p:spPr>
        <p:txBody>
          <a:bodyPr wrap="square" rtlCol="0">
            <a:spAutoFit/>
          </a:bodyPr>
          <a:lstStyle/>
          <a:p>
            <a:r>
              <a:rPr lang="fr-FR" sz="600" b="1" dirty="0">
                <a:solidFill>
                  <a:schemeClr val="tx1"/>
                </a:solidFill>
              </a:rPr>
              <a:t>ANRS</a:t>
            </a:r>
            <a:r>
              <a:rPr lang="fr-FR" sz="600" dirty="0">
                <a:solidFill>
                  <a:schemeClr val="tx1"/>
                </a:solidFill>
              </a:rPr>
              <a:t> </a:t>
            </a:r>
            <a:r>
              <a:rPr lang="fr-FR" sz="600" dirty="0">
                <a:solidFill>
                  <a:schemeClr val="accent1"/>
                </a:solidFill>
              </a:rPr>
              <a:t>I</a:t>
            </a:r>
            <a:r>
              <a:rPr lang="fr-FR" sz="600" dirty="0">
                <a:solidFill>
                  <a:schemeClr val="tx1"/>
                </a:solidFill>
              </a:rPr>
              <a:t> Maladies infectieuses émergentes</a:t>
            </a:r>
          </a:p>
        </p:txBody>
      </p:sp>
      <p:sp>
        <p:nvSpPr>
          <p:cNvPr id="16" name="Date Placeholder 3"/>
          <p:cNvSpPr txBox="1">
            <a:spLocks/>
          </p:cNvSpPr>
          <p:nvPr userDrawn="1"/>
        </p:nvSpPr>
        <p:spPr>
          <a:xfrm>
            <a:off x="7450624" y="6538450"/>
            <a:ext cx="1413155" cy="236856"/>
          </a:xfrm>
          <a:prstGeom prst="rect">
            <a:avLst/>
          </a:prstGeom>
        </p:spPr>
        <p:txBody>
          <a:bodyPr vert="horz" lIns="68580" tIns="34290" rIns="68580" bIns="34290" rtlCol="0" anchor="ctr"/>
          <a:lstStyle>
            <a:defPPr>
              <a:defRPr lang="fr-FR"/>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C11CB4-427D-43D3-980E-F85D409F4275}" type="datetime1">
              <a:rPr lang="fr-FR" sz="600" smtClean="0"/>
              <a:pPr/>
              <a:t>05/10/2023</a:t>
            </a:fld>
            <a:endParaRPr lang="fr-FR" sz="600" dirty="0"/>
          </a:p>
        </p:txBody>
      </p:sp>
      <p:cxnSp>
        <p:nvCxnSpPr>
          <p:cNvPr id="2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8" y="6478611"/>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itre 27"/>
          <p:cNvSpPr>
            <a:spLocks noGrp="1"/>
          </p:cNvSpPr>
          <p:nvPr>
            <p:ph type="title" hasCustomPrompt="1"/>
          </p:nvPr>
        </p:nvSpPr>
        <p:spPr>
          <a:xfrm>
            <a:off x="314058" y="1429183"/>
            <a:ext cx="8524619" cy="467984"/>
          </a:xfrm>
        </p:spPr>
        <p:txBody>
          <a:bodyPr/>
          <a:lstStyle>
            <a:lvl1pPr>
              <a:defRPr lang="fr-FR" sz="2400" kern="1200" smtClean="0">
                <a:solidFill>
                  <a:srgbClr val="0075BC"/>
                </a:solidFill>
                <a:latin typeface="+mj-lt"/>
                <a:ea typeface="+mj-ea"/>
                <a:cs typeface="+mj-cs"/>
              </a:defRPr>
            </a:lvl1pPr>
          </a:lstStyle>
          <a:p>
            <a:r>
              <a:rPr lang="fr-FR" dirty="0"/>
              <a:t>Titre de niveau 1</a:t>
            </a:r>
          </a:p>
        </p:txBody>
      </p:sp>
      <p:sp>
        <p:nvSpPr>
          <p:cNvPr id="30" name="Espace réservé du texte 29"/>
          <p:cNvSpPr>
            <a:spLocks noGrp="1"/>
          </p:cNvSpPr>
          <p:nvPr>
            <p:ph type="body" sz="quarter" idx="17" hasCustomPrompt="1"/>
          </p:nvPr>
        </p:nvSpPr>
        <p:spPr>
          <a:xfrm>
            <a:off x="314325" y="2008188"/>
            <a:ext cx="8549879" cy="333360"/>
          </a:xfrm>
        </p:spPr>
        <p:txBody>
          <a:bodyPr>
            <a:normAutofit/>
          </a:bodyPr>
          <a:lstStyle>
            <a:lvl2pPr marL="0" indent="0">
              <a:buNone/>
              <a:defRPr sz="1350" baseline="0">
                <a:solidFill>
                  <a:srgbClr val="0075BC"/>
                </a:solidFill>
              </a:defRPr>
            </a:lvl2pPr>
          </a:lstStyle>
          <a:p>
            <a:pPr lvl="1"/>
            <a:r>
              <a:rPr lang="fr-FR" sz="1350" dirty="0"/>
              <a:t>Titre de niveau 2</a:t>
            </a:r>
            <a:endParaRPr lang="fr-FR" dirty="0"/>
          </a:p>
        </p:txBody>
      </p:sp>
    </p:spTree>
    <p:extLst>
      <p:ext uri="{BB962C8B-B14F-4D97-AF65-F5344CB8AC3E}">
        <p14:creationId xmlns:p14="http://schemas.microsoft.com/office/powerpoint/2010/main" val="878067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6"/>
          <p:cNvSpPr>
            <a:spLocks noGrp="1" noChangeArrowheads="1"/>
          </p:cNvSpPr>
          <p:nvPr>
            <p:ph type="sldNum" sz="quarter" idx="11"/>
          </p:nvPr>
        </p:nvSpPr>
        <p:spPr>
          <a:ln/>
        </p:spPr>
        <p:txBody>
          <a:bodyPr/>
          <a:lstStyle>
            <a:lvl1pPr>
              <a:defRPr/>
            </a:lvl1pPr>
          </a:lstStyle>
          <a:p>
            <a:pPr>
              <a:defRPr/>
            </a:pPr>
            <a:fld id="{E168784C-A6C5-45A5-8AD4-CD2EB743693A}" type="slidenum">
              <a:rPr lang="fr-FR" altLang="fr-FR"/>
              <a:pPr>
                <a:defRPr/>
              </a:pPr>
              <a:t>‹N°›</a:t>
            </a:fld>
            <a:endParaRPr lang="fr-FR" altLang="fr-FR"/>
          </a:p>
        </p:txBody>
      </p:sp>
    </p:spTree>
    <p:extLst>
      <p:ext uri="{BB962C8B-B14F-4D97-AF65-F5344CB8AC3E}">
        <p14:creationId xmlns:p14="http://schemas.microsoft.com/office/powerpoint/2010/main" val="221420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314058" y="2452570"/>
            <a:ext cx="8524619" cy="3724393"/>
          </a:xfrm>
        </p:spPr>
        <p:txBody>
          <a:bodyPr>
            <a:normAutofit/>
          </a:bodyPr>
          <a:lstStyle>
            <a:lvl1pPr>
              <a:defRPr lang="fr-FR" sz="1350" kern="1200" dirty="0" smtClean="0">
                <a:solidFill>
                  <a:schemeClr val="tx1"/>
                </a:solidFill>
                <a:latin typeface="+mn-lt"/>
                <a:ea typeface="+mn-ea"/>
                <a:cs typeface="+mn-cs"/>
              </a:defRPr>
            </a:lvl1pPr>
            <a:lvl2pPr marL="257175" indent="-257175">
              <a:defRPr lang="fr-FR" sz="1350" kern="1200" baseline="0" dirty="0" smtClean="0">
                <a:solidFill>
                  <a:schemeClr val="tx1"/>
                </a:solidFill>
                <a:latin typeface="+mn-lt"/>
                <a:ea typeface="+mn-ea"/>
                <a:cs typeface="+mn-cs"/>
              </a:defRPr>
            </a:lvl2pPr>
            <a:lvl3pPr marL="590542" indent="-257175">
              <a:defRPr lang="fr-FR" sz="1350" i="1" kern="1200" dirty="0" smtClean="0">
                <a:solidFill>
                  <a:schemeClr val="tx1"/>
                </a:solidFill>
                <a:latin typeface="+mn-lt"/>
                <a:ea typeface="+mn-ea"/>
                <a:cs typeface="+mn-cs"/>
              </a:defRPr>
            </a:lvl3pPr>
            <a:lvl4pPr marL="896525" indent="-214313">
              <a:defRPr lang="fr-FR" sz="1350" i="1" kern="1200" dirty="0" smtClean="0">
                <a:solidFill>
                  <a:schemeClr val="tx1"/>
                </a:solidFill>
                <a:latin typeface="+mn-lt"/>
                <a:ea typeface="+mn-ea"/>
                <a:cs typeface="+mn-cs"/>
              </a:defRPr>
            </a:lvl4pPr>
          </a:lstStyle>
          <a:p>
            <a:pPr marL="0" lvl="0" indent="0" algn="l" defTabSz="685783" rtl="0" eaLnBrk="1" latinLnBrk="0" hangingPunct="1">
              <a:lnSpc>
                <a:spcPct val="90000"/>
              </a:lnSpc>
              <a:spcBef>
                <a:spcPts val="750"/>
              </a:spcBef>
              <a:buFont typeface="Arial" panose="020B0604020202020204" pitchFamily="34" charset="0"/>
              <a:buNone/>
            </a:pPr>
            <a:r>
              <a:rPr lang="fr-FR" dirty="0"/>
              <a:t>Texte courant</a:t>
            </a:r>
          </a:p>
          <a:p>
            <a:pPr marL="135728" lvl="1" indent="-135728" algn="l" defTabSz="685783" rtl="0" eaLnBrk="1" latinLnBrk="0" hangingPunct="1">
              <a:lnSpc>
                <a:spcPct val="80000"/>
              </a:lnSpc>
              <a:spcBef>
                <a:spcPts val="375"/>
              </a:spcBef>
              <a:spcAft>
                <a:spcPts val="0"/>
              </a:spcAft>
              <a:buClr>
                <a:schemeClr val="accent1"/>
              </a:buClr>
              <a:buFont typeface="Arial" panose="020B0604020202020204" pitchFamily="34" charset="0"/>
              <a:buChar char="»"/>
            </a:pPr>
            <a:r>
              <a:rPr lang="fr-FR" dirty="0"/>
              <a:t>Texte courant avec niveau puce 1</a:t>
            </a:r>
          </a:p>
          <a:p>
            <a:pPr marL="504812" lvl="2" indent="-171446" algn="l" defTabSz="685783" rtl="0" eaLnBrk="1" latinLnBrk="0" hangingPunct="1">
              <a:lnSpc>
                <a:spcPct val="90000"/>
              </a:lnSpc>
              <a:spcBef>
                <a:spcPts val="225"/>
              </a:spcBef>
              <a:buClr>
                <a:schemeClr val="accent1"/>
              </a:buClr>
              <a:buFont typeface="Arial" panose="020B0604020202020204" pitchFamily="34" charset="0"/>
              <a:buChar char="•"/>
            </a:pPr>
            <a:r>
              <a:rPr lang="fr-FR" dirty="0"/>
              <a:t>Texte courant avec niveau puce 2</a:t>
            </a:r>
          </a:p>
          <a:p>
            <a:pPr marL="853658" lvl="3" indent="-171446" algn="l" defTabSz="685783" rtl="0" eaLnBrk="1" latinLnBrk="0" hangingPunct="1">
              <a:lnSpc>
                <a:spcPct val="80000"/>
              </a:lnSpc>
              <a:spcBef>
                <a:spcPts val="225"/>
              </a:spcBef>
              <a:buClr>
                <a:schemeClr val="accent1"/>
              </a:buClr>
              <a:buFont typeface="Arial" panose="020B0604020202020204" pitchFamily="34" charset="0"/>
              <a:buChar char="­"/>
              <a:tabLst/>
            </a:pPr>
            <a:r>
              <a:rPr lang="fr-FR" dirty="0"/>
              <a:t>Texte courant avec niveau puce 3</a:t>
            </a:r>
          </a:p>
        </p:txBody>
      </p:sp>
      <p:pic>
        <p:nvPicPr>
          <p:cNvPr id="10" name="Picture 16" descr="Graphical user interface, application&#10;&#10;Description automatically generated">
            <a:extLst>
              <a:ext uri="{FF2B5EF4-FFF2-40B4-BE49-F238E27FC236}">
                <a16:creationId xmlns:a16="http://schemas.microsoft.com/office/drawing/2014/main" id="{881BD26D-B760-433D-BD8E-026F1964DD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965" y="150820"/>
            <a:ext cx="707231" cy="741821"/>
          </a:xfrm>
          <a:prstGeom prst="rect">
            <a:avLst/>
          </a:prstGeom>
        </p:spPr>
      </p:pic>
      <p:sp>
        <p:nvSpPr>
          <p:cNvPr id="11" name="Rectangle 10">
            <a:extLst>
              <a:ext uri="{FF2B5EF4-FFF2-40B4-BE49-F238E27FC236}">
                <a16:creationId xmlns:a16="http://schemas.microsoft.com/office/drawing/2014/main" id="{2651A210-2714-4057-B2EC-236423C45C05}"/>
              </a:ext>
            </a:extLst>
          </p:cNvPr>
          <p:cNvSpPr/>
          <p:nvPr userDrawn="1"/>
        </p:nvSpPr>
        <p:spPr>
          <a:xfrm>
            <a:off x="8618899" y="227735"/>
            <a:ext cx="219779" cy="835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9" y="1061007"/>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9">
            <a:extLst>
              <a:ext uri="{FF2B5EF4-FFF2-40B4-BE49-F238E27FC236}">
                <a16:creationId xmlns:a16="http://schemas.microsoft.com/office/drawing/2014/main" id="{25BFC94E-A746-4B8C-B1A5-70308E59C420}"/>
              </a:ext>
            </a:extLst>
          </p:cNvPr>
          <p:cNvSpPr>
            <a:spLocks noGrp="1"/>
          </p:cNvSpPr>
          <p:nvPr>
            <p:ph type="body" sz="quarter" idx="13" hasCustomPrompt="1"/>
          </p:nvPr>
        </p:nvSpPr>
        <p:spPr>
          <a:xfrm>
            <a:off x="6197836" y="531272"/>
            <a:ext cx="2373156" cy="400051"/>
          </a:xfrm>
        </p:spPr>
        <p:txBody>
          <a:bodyPr>
            <a:normAutofit/>
          </a:bodyPr>
          <a:lstStyle>
            <a:lvl1pPr marL="0" indent="0" algn="r">
              <a:spcBef>
                <a:spcPts val="0"/>
              </a:spcBef>
              <a:buNone/>
              <a:defRPr sz="750" baseline="0">
                <a:solidFill>
                  <a:schemeClr val="accent1"/>
                </a:solidFill>
              </a:defRPr>
            </a:lvl1pPr>
          </a:lstStyle>
          <a:p>
            <a:pPr lvl="0"/>
            <a:r>
              <a:rPr lang="en-US" dirty="0" err="1"/>
              <a:t>Présentation</a:t>
            </a:r>
            <a:r>
              <a:rPr lang="en-US" dirty="0"/>
              <a:t> </a:t>
            </a:r>
          </a:p>
          <a:p>
            <a:pPr lvl="0"/>
            <a:r>
              <a:rPr lang="en-US" dirty="0"/>
              <a:t>de </a:t>
            </a:r>
            <a:r>
              <a:rPr lang="en-US" dirty="0" err="1"/>
              <a:t>l’ANRS</a:t>
            </a:r>
            <a:r>
              <a:rPr lang="en-US" dirty="0"/>
              <a:t> | Maladies </a:t>
            </a:r>
            <a:r>
              <a:rPr lang="en-US" dirty="0" err="1"/>
              <a:t>infectieuses</a:t>
            </a:r>
            <a:r>
              <a:rPr lang="en-US" dirty="0"/>
              <a:t> </a:t>
            </a:r>
            <a:r>
              <a:rPr lang="en-US" dirty="0" err="1"/>
              <a:t>émergentes</a:t>
            </a:r>
            <a:endParaRPr lang="en-US" dirty="0"/>
          </a:p>
        </p:txBody>
      </p:sp>
      <p:sp>
        <p:nvSpPr>
          <p:cNvPr id="15" name="TextBox 18">
            <a:extLst>
              <a:ext uri="{FF2B5EF4-FFF2-40B4-BE49-F238E27FC236}">
                <a16:creationId xmlns:a16="http://schemas.microsoft.com/office/drawing/2014/main" id="{5915CCFD-F145-4336-ADA6-13A9E18864B6}"/>
              </a:ext>
            </a:extLst>
          </p:cNvPr>
          <p:cNvSpPr txBox="1"/>
          <p:nvPr userDrawn="1"/>
        </p:nvSpPr>
        <p:spPr>
          <a:xfrm>
            <a:off x="314058" y="6549156"/>
            <a:ext cx="1775389" cy="184666"/>
          </a:xfrm>
          <a:prstGeom prst="rect">
            <a:avLst/>
          </a:prstGeom>
          <a:noFill/>
        </p:spPr>
        <p:txBody>
          <a:bodyPr wrap="square" rtlCol="0">
            <a:spAutoFit/>
          </a:bodyPr>
          <a:lstStyle/>
          <a:p>
            <a:r>
              <a:rPr lang="fr-FR" sz="600" b="1">
                <a:solidFill>
                  <a:schemeClr val="tx1"/>
                </a:solidFill>
              </a:rPr>
              <a:t>ANRS</a:t>
            </a:r>
            <a:r>
              <a:rPr lang="fr-FR" sz="600">
                <a:solidFill>
                  <a:schemeClr val="tx1"/>
                </a:solidFill>
              </a:rPr>
              <a:t> </a:t>
            </a:r>
            <a:r>
              <a:rPr lang="fr-FR" sz="600">
                <a:solidFill>
                  <a:schemeClr val="accent1"/>
                </a:solidFill>
              </a:rPr>
              <a:t>I</a:t>
            </a:r>
            <a:r>
              <a:rPr lang="fr-FR" sz="600">
                <a:solidFill>
                  <a:schemeClr val="tx1"/>
                </a:solidFill>
              </a:rPr>
              <a:t> Maladies infectieuses émergentes</a:t>
            </a:r>
          </a:p>
        </p:txBody>
      </p:sp>
      <p:sp>
        <p:nvSpPr>
          <p:cNvPr id="16" name="Date Placeholder 3"/>
          <p:cNvSpPr txBox="1">
            <a:spLocks/>
          </p:cNvSpPr>
          <p:nvPr userDrawn="1"/>
        </p:nvSpPr>
        <p:spPr>
          <a:xfrm>
            <a:off x="7450624" y="6538450"/>
            <a:ext cx="1413155" cy="236856"/>
          </a:xfrm>
          <a:prstGeom prst="rect">
            <a:avLst/>
          </a:prstGeom>
        </p:spPr>
        <p:txBody>
          <a:bodyPr vert="horz" lIns="68580" tIns="34290" rIns="68580" bIns="34290" rtlCol="0" anchor="ctr"/>
          <a:lstStyle>
            <a:defPPr>
              <a:defRPr lang="fr-FR"/>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C11CB4-427D-43D3-980E-F85D409F4275}" type="datetime1">
              <a:rPr lang="fr-FR" sz="600" smtClean="0"/>
              <a:pPr/>
              <a:t>05/10/2023</a:t>
            </a:fld>
            <a:endParaRPr lang="fr-FR" sz="600"/>
          </a:p>
        </p:txBody>
      </p:sp>
      <p:cxnSp>
        <p:nvCxnSpPr>
          <p:cNvPr id="2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8" y="6478611"/>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itre 27"/>
          <p:cNvSpPr>
            <a:spLocks noGrp="1"/>
          </p:cNvSpPr>
          <p:nvPr>
            <p:ph type="title" hasCustomPrompt="1"/>
          </p:nvPr>
        </p:nvSpPr>
        <p:spPr>
          <a:xfrm>
            <a:off x="314058" y="1429183"/>
            <a:ext cx="8524619" cy="467984"/>
          </a:xfrm>
        </p:spPr>
        <p:txBody>
          <a:bodyPr/>
          <a:lstStyle>
            <a:lvl1pPr>
              <a:defRPr lang="fr-FR" sz="2400" kern="1200" smtClean="0">
                <a:solidFill>
                  <a:srgbClr val="0075BC"/>
                </a:solidFill>
                <a:latin typeface="+mj-lt"/>
                <a:ea typeface="+mj-ea"/>
                <a:cs typeface="+mj-cs"/>
              </a:defRPr>
            </a:lvl1pPr>
          </a:lstStyle>
          <a:p>
            <a:r>
              <a:rPr lang="fr-FR" dirty="0"/>
              <a:t>Titre de niveau 1</a:t>
            </a:r>
          </a:p>
        </p:txBody>
      </p:sp>
      <p:sp>
        <p:nvSpPr>
          <p:cNvPr id="30" name="Espace réservé du texte 29"/>
          <p:cNvSpPr>
            <a:spLocks noGrp="1"/>
          </p:cNvSpPr>
          <p:nvPr>
            <p:ph type="body" sz="quarter" idx="17" hasCustomPrompt="1"/>
          </p:nvPr>
        </p:nvSpPr>
        <p:spPr>
          <a:xfrm>
            <a:off x="314325" y="2008188"/>
            <a:ext cx="8549879" cy="333360"/>
          </a:xfrm>
        </p:spPr>
        <p:txBody>
          <a:bodyPr>
            <a:normAutofit/>
          </a:bodyPr>
          <a:lstStyle>
            <a:lvl2pPr marL="0" indent="0">
              <a:buNone/>
              <a:defRPr sz="1350" baseline="0">
                <a:solidFill>
                  <a:srgbClr val="0075BC"/>
                </a:solidFill>
              </a:defRPr>
            </a:lvl2pPr>
          </a:lstStyle>
          <a:p>
            <a:pPr lvl="1"/>
            <a:r>
              <a:rPr lang="fr-FR" sz="1350" dirty="0"/>
              <a:t>Titre de niveau 2</a:t>
            </a:r>
            <a:endParaRPr lang="fr-FR" dirty="0"/>
          </a:p>
        </p:txBody>
      </p:sp>
      <p:pic>
        <p:nvPicPr>
          <p:cNvPr id="14" name="Image 13"/>
          <p:cNvPicPr>
            <a:picLocks noChangeAspect="1"/>
          </p:cNvPicPr>
          <p:nvPr userDrawn="1"/>
        </p:nvPicPr>
        <p:blipFill rotWithShape="1">
          <a:blip r:embed="rId3">
            <a:extLst>
              <a:ext uri="{28A0092B-C50C-407E-A947-70E740481C1C}">
                <a14:useLocalDpi xmlns:a14="http://schemas.microsoft.com/office/drawing/2010/main" val="0"/>
              </a:ext>
            </a:extLst>
          </a:blip>
          <a:srcRect l="12804" t="18605" r="14321" b="18137"/>
          <a:stretch/>
        </p:blipFill>
        <p:spPr>
          <a:xfrm>
            <a:off x="921318" y="212206"/>
            <a:ext cx="928468" cy="717454"/>
          </a:xfrm>
          <a:prstGeom prst="rect">
            <a:avLst/>
          </a:prstGeom>
        </p:spPr>
      </p:pic>
    </p:spTree>
    <p:extLst>
      <p:ext uri="{BB962C8B-B14F-4D97-AF65-F5344CB8AC3E}">
        <p14:creationId xmlns:p14="http://schemas.microsoft.com/office/powerpoint/2010/main" val="4294552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314058" y="2452570"/>
            <a:ext cx="8524619" cy="3724393"/>
          </a:xfrm>
        </p:spPr>
        <p:txBody>
          <a:bodyPr>
            <a:normAutofit/>
          </a:bodyPr>
          <a:lstStyle>
            <a:lvl1pPr>
              <a:defRPr lang="fr-FR" sz="1350" kern="1200" dirty="0" smtClean="0">
                <a:solidFill>
                  <a:schemeClr val="tx1"/>
                </a:solidFill>
                <a:latin typeface="+mn-lt"/>
                <a:ea typeface="+mn-ea"/>
                <a:cs typeface="+mn-cs"/>
              </a:defRPr>
            </a:lvl1pPr>
            <a:lvl2pPr marL="257175" indent="-257175">
              <a:defRPr lang="fr-FR" sz="1350" kern="1200" baseline="0" dirty="0" smtClean="0">
                <a:solidFill>
                  <a:schemeClr val="tx1"/>
                </a:solidFill>
                <a:latin typeface="+mn-lt"/>
                <a:ea typeface="+mn-ea"/>
                <a:cs typeface="+mn-cs"/>
              </a:defRPr>
            </a:lvl2pPr>
            <a:lvl3pPr marL="590542" indent="-257175">
              <a:defRPr lang="fr-FR" sz="1350" i="1" kern="1200" dirty="0" smtClean="0">
                <a:solidFill>
                  <a:schemeClr val="tx1"/>
                </a:solidFill>
                <a:latin typeface="+mn-lt"/>
                <a:ea typeface="+mn-ea"/>
                <a:cs typeface="+mn-cs"/>
              </a:defRPr>
            </a:lvl3pPr>
            <a:lvl4pPr marL="896525" indent="-214313">
              <a:defRPr lang="fr-FR" sz="1350" i="1" kern="1200" dirty="0" smtClean="0">
                <a:solidFill>
                  <a:schemeClr val="tx1"/>
                </a:solidFill>
                <a:latin typeface="+mn-lt"/>
                <a:ea typeface="+mn-ea"/>
                <a:cs typeface="+mn-cs"/>
              </a:defRPr>
            </a:lvl4pPr>
          </a:lstStyle>
          <a:p>
            <a:pPr marL="0" lvl="0" indent="0" algn="l" defTabSz="685783" rtl="0" eaLnBrk="1" latinLnBrk="0" hangingPunct="1">
              <a:lnSpc>
                <a:spcPct val="90000"/>
              </a:lnSpc>
              <a:spcBef>
                <a:spcPts val="750"/>
              </a:spcBef>
              <a:buFont typeface="Arial" panose="020B0604020202020204" pitchFamily="34" charset="0"/>
              <a:buNone/>
            </a:pPr>
            <a:r>
              <a:rPr lang="fr-FR" dirty="0"/>
              <a:t>Texte courant</a:t>
            </a:r>
          </a:p>
          <a:p>
            <a:pPr marL="135728" lvl="1" indent="-135728" algn="l" defTabSz="685783" rtl="0" eaLnBrk="1" latinLnBrk="0" hangingPunct="1">
              <a:lnSpc>
                <a:spcPct val="80000"/>
              </a:lnSpc>
              <a:spcBef>
                <a:spcPts val="375"/>
              </a:spcBef>
              <a:spcAft>
                <a:spcPts val="0"/>
              </a:spcAft>
              <a:buClr>
                <a:schemeClr val="accent1"/>
              </a:buClr>
              <a:buFont typeface="Arial" panose="020B0604020202020204" pitchFamily="34" charset="0"/>
              <a:buChar char="»"/>
            </a:pPr>
            <a:r>
              <a:rPr lang="fr-FR" dirty="0"/>
              <a:t>Texte courant avec niveau puce 1</a:t>
            </a:r>
          </a:p>
          <a:p>
            <a:pPr marL="504812" lvl="2" indent="-171446" algn="l" defTabSz="685783" rtl="0" eaLnBrk="1" latinLnBrk="0" hangingPunct="1">
              <a:lnSpc>
                <a:spcPct val="90000"/>
              </a:lnSpc>
              <a:spcBef>
                <a:spcPts val="225"/>
              </a:spcBef>
              <a:buClr>
                <a:schemeClr val="accent1"/>
              </a:buClr>
              <a:buFont typeface="Arial" panose="020B0604020202020204" pitchFamily="34" charset="0"/>
              <a:buChar char="•"/>
            </a:pPr>
            <a:r>
              <a:rPr lang="fr-FR" dirty="0"/>
              <a:t>Texte courant avec niveau puce 2</a:t>
            </a:r>
          </a:p>
          <a:p>
            <a:pPr marL="853658" lvl="3" indent="-171446" algn="l" defTabSz="685783" rtl="0" eaLnBrk="1" latinLnBrk="0" hangingPunct="1">
              <a:lnSpc>
                <a:spcPct val="80000"/>
              </a:lnSpc>
              <a:spcBef>
                <a:spcPts val="225"/>
              </a:spcBef>
              <a:buClr>
                <a:schemeClr val="accent1"/>
              </a:buClr>
              <a:buFont typeface="Arial" panose="020B0604020202020204" pitchFamily="34" charset="0"/>
              <a:buChar char="­"/>
              <a:tabLst/>
            </a:pPr>
            <a:r>
              <a:rPr lang="fr-FR" dirty="0"/>
              <a:t>Texte courant avec niveau puce 3</a:t>
            </a:r>
          </a:p>
        </p:txBody>
      </p:sp>
      <p:pic>
        <p:nvPicPr>
          <p:cNvPr id="9" name="Picture 14" descr="Logo&#10;&#10;Description automatically generated with low confidence">
            <a:extLst>
              <a:ext uri="{FF2B5EF4-FFF2-40B4-BE49-F238E27FC236}">
                <a16:creationId xmlns:a16="http://schemas.microsoft.com/office/drawing/2014/main" id="{7E66C30E-AF2D-4092-938C-95F18B25C7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197" y="289476"/>
            <a:ext cx="1015216" cy="613023"/>
          </a:xfrm>
          <a:prstGeom prst="rect">
            <a:avLst/>
          </a:prstGeom>
        </p:spPr>
      </p:pic>
      <p:pic>
        <p:nvPicPr>
          <p:cNvPr id="10" name="Picture 16" descr="Graphical user interface, application&#10;&#10;Description automatically generated">
            <a:extLst>
              <a:ext uri="{FF2B5EF4-FFF2-40B4-BE49-F238E27FC236}">
                <a16:creationId xmlns:a16="http://schemas.microsoft.com/office/drawing/2014/main" id="{881BD26D-B760-433D-BD8E-026F1964DD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965" y="150820"/>
            <a:ext cx="707231" cy="741821"/>
          </a:xfrm>
          <a:prstGeom prst="rect">
            <a:avLst/>
          </a:prstGeom>
        </p:spPr>
      </p:pic>
      <p:sp>
        <p:nvSpPr>
          <p:cNvPr id="11" name="Rectangle 10">
            <a:extLst>
              <a:ext uri="{FF2B5EF4-FFF2-40B4-BE49-F238E27FC236}">
                <a16:creationId xmlns:a16="http://schemas.microsoft.com/office/drawing/2014/main" id="{2651A210-2714-4057-B2EC-236423C45C05}"/>
              </a:ext>
            </a:extLst>
          </p:cNvPr>
          <p:cNvSpPr/>
          <p:nvPr userDrawn="1"/>
        </p:nvSpPr>
        <p:spPr>
          <a:xfrm>
            <a:off x="8618899" y="227735"/>
            <a:ext cx="219779" cy="835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9" y="1061007"/>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9">
            <a:extLst>
              <a:ext uri="{FF2B5EF4-FFF2-40B4-BE49-F238E27FC236}">
                <a16:creationId xmlns:a16="http://schemas.microsoft.com/office/drawing/2014/main" id="{25BFC94E-A746-4B8C-B1A5-70308E59C420}"/>
              </a:ext>
            </a:extLst>
          </p:cNvPr>
          <p:cNvSpPr>
            <a:spLocks noGrp="1"/>
          </p:cNvSpPr>
          <p:nvPr>
            <p:ph type="body" sz="quarter" idx="13" hasCustomPrompt="1"/>
          </p:nvPr>
        </p:nvSpPr>
        <p:spPr>
          <a:xfrm>
            <a:off x="6197836" y="531272"/>
            <a:ext cx="2373156" cy="400051"/>
          </a:xfrm>
        </p:spPr>
        <p:txBody>
          <a:bodyPr>
            <a:normAutofit/>
          </a:bodyPr>
          <a:lstStyle>
            <a:lvl1pPr marL="0" indent="0" algn="r">
              <a:spcBef>
                <a:spcPts val="0"/>
              </a:spcBef>
              <a:buNone/>
              <a:defRPr sz="750" baseline="0">
                <a:solidFill>
                  <a:schemeClr val="accent1"/>
                </a:solidFill>
              </a:defRPr>
            </a:lvl1pPr>
          </a:lstStyle>
          <a:p>
            <a:pPr lvl="0"/>
            <a:r>
              <a:rPr lang="en-US" dirty="0" err="1"/>
              <a:t>Présentation</a:t>
            </a:r>
            <a:r>
              <a:rPr lang="en-US" dirty="0"/>
              <a:t> </a:t>
            </a:r>
          </a:p>
          <a:p>
            <a:pPr lvl="0"/>
            <a:r>
              <a:rPr lang="en-US" dirty="0"/>
              <a:t>de </a:t>
            </a:r>
            <a:r>
              <a:rPr lang="en-US" dirty="0" err="1"/>
              <a:t>l’ANRS</a:t>
            </a:r>
            <a:r>
              <a:rPr lang="en-US" dirty="0"/>
              <a:t> | Maladies </a:t>
            </a:r>
            <a:r>
              <a:rPr lang="en-US" dirty="0" err="1"/>
              <a:t>infectieuses</a:t>
            </a:r>
            <a:r>
              <a:rPr lang="en-US" dirty="0"/>
              <a:t> </a:t>
            </a:r>
            <a:r>
              <a:rPr lang="en-US" dirty="0" err="1"/>
              <a:t>émergentes</a:t>
            </a:r>
            <a:endParaRPr lang="en-US" dirty="0"/>
          </a:p>
        </p:txBody>
      </p:sp>
      <p:sp>
        <p:nvSpPr>
          <p:cNvPr id="15" name="TextBox 18">
            <a:extLst>
              <a:ext uri="{FF2B5EF4-FFF2-40B4-BE49-F238E27FC236}">
                <a16:creationId xmlns:a16="http://schemas.microsoft.com/office/drawing/2014/main" id="{5915CCFD-F145-4336-ADA6-13A9E18864B6}"/>
              </a:ext>
            </a:extLst>
          </p:cNvPr>
          <p:cNvSpPr txBox="1"/>
          <p:nvPr userDrawn="1"/>
        </p:nvSpPr>
        <p:spPr>
          <a:xfrm>
            <a:off x="314058" y="6549156"/>
            <a:ext cx="1775389" cy="184666"/>
          </a:xfrm>
          <a:prstGeom prst="rect">
            <a:avLst/>
          </a:prstGeom>
          <a:noFill/>
        </p:spPr>
        <p:txBody>
          <a:bodyPr wrap="square" rtlCol="0">
            <a:spAutoFit/>
          </a:bodyPr>
          <a:lstStyle/>
          <a:p>
            <a:r>
              <a:rPr lang="fr-FR" sz="600" b="1" dirty="0">
                <a:solidFill>
                  <a:schemeClr val="tx1"/>
                </a:solidFill>
              </a:rPr>
              <a:t>ANRS</a:t>
            </a:r>
            <a:r>
              <a:rPr lang="fr-FR" sz="600" dirty="0">
                <a:solidFill>
                  <a:schemeClr val="tx1"/>
                </a:solidFill>
              </a:rPr>
              <a:t> </a:t>
            </a:r>
            <a:r>
              <a:rPr lang="fr-FR" sz="600" dirty="0">
                <a:solidFill>
                  <a:schemeClr val="accent1"/>
                </a:solidFill>
              </a:rPr>
              <a:t>I</a:t>
            </a:r>
            <a:r>
              <a:rPr lang="fr-FR" sz="600" dirty="0">
                <a:solidFill>
                  <a:schemeClr val="tx1"/>
                </a:solidFill>
              </a:rPr>
              <a:t> Maladies infectieuses émergentes</a:t>
            </a:r>
          </a:p>
        </p:txBody>
      </p:sp>
      <p:sp>
        <p:nvSpPr>
          <p:cNvPr id="16" name="Date Placeholder 3"/>
          <p:cNvSpPr txBox="1">
            <a:spLocks/>
          </p:cNvSpPr>
          <p:nvPr userDrawn="1"/>
        </p:nvSpPr>
        <p:spPr>
          <a:xfrm>
            <a:off x="7450624" y="6538450"/>
            <a:ext cx="1413155" cy="236856"/>
          </a:xfrm>
          <a:prstGeom prst="rect">
            <a:avLst/>
          </a:prstGeom>
        </p:spPr>
        <p:txBody>
          <a:bodyPr vert="horz" lIns="68580" tIns="34290" rIns="68580" bIns="34290" rtlCol="0" anchor="ctr"/>
          <a:lstStyle>
            <a:defPPr>
              <a:defRPr lang="fr-FR"/>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C11CB4-427D-43D3-980E-F85D409F4275}" type="datetime1">
              <a:rPr lang="fr-FR" sz="600" smtClean="0"/>
              <a:pPr/>
              <a:t>05/10/2023</a:t>
            </a:fld>
            <a:endParaRPr lang="fr-FR" sz="600" dirty="0"/>
          </a:p>
        </p:txBody>
      </p:sp>
      <p:cxnSp>
        <p:nvCxnSpPr>
          <p:cNvPr id="2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8" y="6478611"/>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itre 27"/>
          <p:cNvSpPr>
            <a:spLocks noGrp="1"/>
          </p:cNvSpPr>
          <p:nvPr>
            <p:ph type="title" hasCustomPrompt="1"/>
          </p:nvPr>
        </p:nvSpPr>
        <p:spPr>
          <a:xfrm>
            <a:off x="314058" y="1429183"/>
            <a:ext cx="8524619" cy="467984"/>
          </a:xfrm>
        </p:spPr>
        <p:txBody>
          <a:bodyPr/>
          <a:lstStyle>
            <a:lvl1pPr>
              <a:defRPr lang="fr-FR" sz="2400" kern="1200" smtClean="0">
                <a:solidFill>
                  <a:srgbClr val="0075BC"/>
                </a:solidFill>
                <a:latin typeface="+mj-lt"/>
                <a:ea typeface="+mj-ea"/>
                <a:cs typeface="+mj-cs"/>
              </a:defRPr>
            </a:lvl1pPr>
          </a:lstStyle>
          <a:p>
            <a:r>
              <a:rPr lang="fr-FR" dirty="0"/>
              <a:t>Titre de niveau 1</a:t>
            </a:r>
          </a:p>
        </p:txBody>
      </p:sp>
      <p:sp>
        <p:nvSpPr>
          <p:cNvPr id="30" name="Espace réservé du texte 29"/>
          <p:cNvSpPr>
            <a:spLocks noGrp="1"/>
          </p:cNvSpPr>
          <p:nvPr>
            <p:ph type="body" sz="quarter" idx="17" hasCustomPrompt="1"/>
          </p:nvPr>
        </p:nvSpPr>
        <p:spPr>
          <a:xfrm>
            <a:off x="314325" y="2008188"/>
            <a:ext cx="8549879" cy="333360"/>
          </a:xfrm>
        </p:spPr>
        <p:txBody>
          <a:bodyPr>
            <a:normAutofit/>
          </a:bodyPr>
          <a:lstStyle>
            <a:lvl2pPr marL="0" indent="0">
              <a:buNone/>
              <a:defRPr sz="1350" baseline="0">
                <a:solidFill>
                  <a:srgbClr val="0075BC"/>
                </a:solidFill>
              </a:defRPr>
            </a:lvl2pPr>
          </a:lstStyle>
          <a:p>
            <a:pPr lvl="1"/>
            <a:r>
              <a:rPr lang="fr-FR" sz="1350" dirty="0"/>
              <a:t>Titre de niveau 2</a:t>
            </a:r>
            <a:endParaRPr lang="fr-FR" dirty="0"/>
          </a:p>
        </p:txBody>
      </p:sp>
    </p:spTree>
    <p:extLst>
      <p:ext uri="{BB962C8B-B14F-4D97-AF65-F5344CB8AC3E}">
        <p14:creationId xmlns:p14="http://schemas.microsoft.com/office/powerpoint/2010/main" val="2773540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314058" y="2452570"/>
            <a:ext cx="8524619" cy="3724393"/>
          </a:xfrm>
        </p:spPr>
        <p:txBody>
          <a:bodyPr>
            <a:normAutofit/>
          </a:bodyPr>
          <a:lstStyle>
            <a:lvl1pPr>
              <a:defRPr lang="fr-FR" sz="1350" kern="1200" dirty="0" smtClean="0">
                <a:solidFill>
                  <a:schemeClr val="tx1"/>
                </a:solidFill>
                <a:latin typeface="+mn-lt"/>
                <a:ea typeface="+mn-ea"/>
                <a:cs typeface="+mn-cs"/>
              </a:defRPr>
            </a:lvl1pPr>
            <a:lvl2pPr marL="257175" indent="-257175">
              <a:defRPr lang="fr-FR" sz="1350" kern="1200" baseline="0" dirty="0" smtClean="0">
                <a:solidFill>
                  <a:schemeClr val="tx1"/>
                </a:solidFill>
                <a:latin typeface="+mn-lt"/>
                <a:ea typeface="+mn-ea"/>
                <a:cs typeface="+mn-cs"/>
              </a:defRPr>
            </a:lvl2pPr>
            <a:lvl3pPr marL="590542" indent="-257175">
              <a:defRPr lang="fr-FR" sz="1350" i="1" kern="1200" dirty="0" smtClean="0">
                <a:solidFill>
                  <a:schemeClr val="tx1"/>
                </a:solidFill>
                <a:latin typeface="+mn-lt"/>
                <a:ea typeface="+mn-ea"/>
                <a:cs typeface="+mn-cs"/>
              </a:defRPr>
            </a:lvl3pPr>
            <a:lvl4pPr marL="896525" indent="-214313">
              <a:defRPr lang="fr-FR" sz="1350" i="1" kern="1200" dirty="0" smtClean="0">
                <a:solidFill>
                  <a:schemeClr val="tx1"/>
                </a:solidFill>
                <a:latin typeface="+mn-lt"/>
                <a:ea typeface="+mn-ea"/>
                <a:cs typeface="+mn-cs"/>
              </a:defRPr>
            </a:lvl4pPr>
          </a:lstStyle>
          <a:p>
            <a:pPr marL="0" lvl="0" indent="0" algn="l" defTabSz="685783" rtl="0" eaLnBrk="1" latinLnBrk="0" hangingPunct="1">
              <a:lnSpc>
                <a:spcPct val="90000"/>
              </a:lnSpc>
              <a:spcBef>
                <a:spcPts val="750"/>
              </a:spcBef>
              <a:buFont typeface="Arial" panose="020B0604020202020204" pitchFamily="34" charset="0"/>
              <a:buNone/>
            </a:pPr>
            <a:r>
              <a:rPr lang="fr-FR" dirty="0"/>
              <a:t>Texte courant</a:t>
            </a:r>
          </a:p>
          <a:p>
            <a:pPr marL="135728" lvl="1" indent="-135728" algn="l" defTabSz="685783" rtl="0" eaLnBrk="1" latinLnBrk="0" hangingPunct="1">
              <a:lnSpc>
                <a:spcPct val="80000"/>
              </a:lnSpc>
              <a:spcBef>
                <a:spcPts val="375"/>
              </a:spcBef>
              <a:spcAft>
                <a:spcPts val="0"/>
              </a:spcAft>
              <a:buClr>
                <a:schemeClr val="accent1"/>
              </a:buClr>
              <a:buFont typeface="Arial" panose="020B0604020202020204" pitchFamily="34" charset="0"/>
              <a:buChar char="»"/>
            </a:pPr>
            <a:r>
              <a:rPr lang="fr-FR" dirty="0"/>
              <a:t>Texte courant avec niveau puce 1</a:t>
            </a:r>
          </a:p>
          <a:p>
            <a:pPr marL="504812" lvl="2" indent="-171446" algn="l" defTabSz="685783" rtl="0" eaLnBrk="1" latinLnBrk="0" hangingPunct="1">
              <a:lnSpc>
                <a:spcPct val="90000"/>
              </a:lnSpc>
              <a:spcBef>
                <a:spcPts val="225"/>
              </a:spcBef>
              <a:buClr>
                <a:schemeClr val="accent1"/>
              </a:buClr>
              <a:buFont typeface="Arial" panose="020B0604020202020204" pitchFamily="34" charset="0"/>
              <a:buChar char="•"/>
            </a:pPr>
            <a:r>
              <a:rPr lang="fr-FR" dirty="0"/>
              <a:t>Texte courant avec niveau puce 2</a:t>
            </a:r>
          </a:p>
          <a:p>
            <a:pPr marL="853658" lvl="3" indent="-171446" algn="l" defTabSz="685783" rtl="0" eaLnBrk="1" latinLnBrk="0" hangingPunct="1">
              <a:lnSpc>
                <a:spcPct val="80000"/>
              </a:lnSpc>
              <a:spcBef>
                <a:spcPts val="225"/>
              </a:spcBef>
              <a:buClr>
                <a:schemeClr val="accent1"/>
              </a:buClr>
              <a:buFont typeface="Arial" panose="020B0604020202020204" pitchFamily="34" charset="0"/>
              <a:buChar char="­"/>
              <a:tabLst/>
            </a:pPr>
            <a:r>
              <a:rPr lang="fr-FR" dirty="0"/>
              <a:t>Texte courant avec niveau puce 3</a:t>
            </a:r>
          </a:p>
        </p:txBody>
      </p:sp>
      <p:pic>
        <p:nvPicPr>
          <p:cNvPr id="9" name="Picture 14" descr="Logo&#10;&#10;Description automatically generated with low confidence">
            <a:extLst>
              <a:ext uri="{FF2B5EF4-FFF2-40B4-BE49-F238E27FC236}">
                <a16:creationId xmlns:a16="http://schemas.microsoft.com/office/drawing/2014/main" id="{7E66C30E-AF2D-4092-938C-95F18B25C7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197" y="289476"/>
            <a:ext cx="1015216" cy="613023"/>
          </a:xfrm>
          <a:prstGeom prst="rect">
            <a:avLst/>
          </a:prstGeom>
        </p:spPr>
      </p:pic>
      <p:pic>
        <p:nvPicPr>
          <p:cNvPr id="10" name="Picture 16" descr="Graphical user interface, application&#10;&#10;Description automatically generated">
            <a:extLst>
              <a:ext uri="{FF2B5EF4-FFF2-40B4-BE49-F238E27FC236}">
                <a16:creationId xmlns:a16="http://schemas.microsoft.com/office/drawing/2014/main" id="{881BD26D-B760-433D-BD8E-026F1964DD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965" y="150820"/>
            <a:ext cx="707231" cy="741821"/>
          </a:xfrm>
          <a:prstGeom prst="rect">
            <a:avLst/>
          </a:prstGeom>
        </p:spPr>
      </p:pic>
      <p:sp>
        <p:nvSpPr>
          <p:cNvPr id="11" name="Rectangle 10">
            <a:extLst>
              <a:ext uri="{FF2B5EF4-FFF2-40B4-BE49-F238E27FC236}">
                <a16:creationId xmlns:a16="http://schemas.microsoft.com/office/drawing/2014/main" id="{2651A210-2714-4057-B2EC-236423C45C05}"/>
              </a:ext>
            </a:extLst>
          </p:cNvPr>
          <p:cNvSpPr/>
          <p:nvPr userDrawn="1"/>
        </p:nvSpPr>
        <p:spPr>
          <a:xfrm>
            <a:off x="8618899" y="227735"/>
            <a:ext cx="219779" cy="835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9" y="1061007"/>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9">
            <a:extLst>
              <a:ext uri="{FF2B5EF4-FFF2-40B4-BE49-F238E27FC236}">
                <a16:creationId xmlns:a16="http://schemas.microsoft.com/office/drawing/2014/main" id="{25BFC94E-A746-4B8C-B1A5-70308E59C420}"/>
              </a:ext>
            </a:extLst>
          </p:cNvPr>
          <p:cNvSpPr>
            <a:spLocks noGrp="1"/>
          </p:cNvSpPr>
          <p:nvPr>
            <p:ph type="body" sz="quarter" idx="13" hasCustomPrompt="1"/>
          </p:nvPr>
        </p:nvSpPr>
        <p:spPr>
          <a:xfrm>
            <a:off x="6197836" y="531272"/>
            <a:ext cx="2373156" cy="400051"/>
          </a:xfrm>
        </p:spPr>
        <p:txBody>
          <a:bodyPr>
            <a:normAutofit/>
          </a:bodyPr>
          <a:lstStyle>
            <a:lvl1pPr marL="0" indent="0" algn="r">
              <a:spcBef>
                <a:spcPts val="0"/>
              </a:spcBef>
              <a:buNone/>
              <a:defRPr sz="750" baseline="0">
                <a:solidFill>
                  <a:schemeClr val="accent1"/>
                </a:solidFill>
              </a:defRPr>
            </a:lvl1pPr>
          </a:lstStyle>
          <a:p>
            <a:pPr lvl="0"/>
            <a:r>
              <a:rPr lang="en-US" dirty="0" err="1"/>
              <a:t>Présentation</a:t>
            </a:r>
            <a:r>
              <a:rPr lang="en-US" dirty="0"/>
              <a:t> </a:t>
            </a:r>
          </a:p>
          <a:p>
            <a:pPr lvl="0"/>
            <a:r>
              <a:rPr lang="en-US" dirty="0"/>
              <a:t>de </a:t>
            </a:r>
            <a:r>
              <a:rPr lang="en-US" dirty="0" err="1"/>
              <a:t>l’ANRS</a:t>
            </a:r>
            <a:r>
              <a:rPr lang="en-US" dirty="0"/>
              <a:t> | Maladies </a:t>
            </a:r>
            <a:r>
              <a:rPr lang="en-US" dirty="0" err="1"/>
              <a:t>infectieuses</a:t>
            </a:r>
            <a:r>
              <a:rPr lang="en-US" dirty="0"/>
              <a:t> </a:t>
            </a:r>
            <a:r>
              <a:rPr lang="en-US" dirty="0" err="1"/>
              <a:t>émergentes</a:t>
            </a:r>
            <a:endParaRPr lang="en-US" dirty="0"/>
          </a:p>
        </p:txBody>
      </p:sp>
      <p:sp>
        <p:nvSpPr>
          <p:cNvPr id="15" name="TextBox 18">
            <a:extLst>
              <a:ext uri="{FF2B5EF4-FFF2-40B4-BE49-F238E27FC236}">
                <a16:creationId xmlns:a16="http://schemas.microsoft.com/office/drawing/2014/main" id="{5915CCFD-F145-4336-ADA6-13A9E18864B6}"/>
              </a:ext>
            </a:extLst>
          </p:cNvPr>
          <p:cNvSpPr txBox="1"/>
          <p:nvPr userDrawn="1"/>
        </p:nvSpPr>
        <p:spPr>
          <a:xfrm>
            <a:off x="314058" y="6549156"/>
            <a:ext cx="1775389" cy="184666"/>
          </a:xfrm>
          <a:prstGeom prst="rect">
            <a:avLst/>
          </a:prstGeom>
          <a:noFill/>
        </p:spPr>
        <p:txBody>
          <a:bodyPr wrap="square" rtlCol="0">
            <a:spAutoFit/>
          </a:bodyPr>
          <a:lstStyle/>
          <a:p>
            <a:r>
              <a:rPr lang="fr-FR" sz="600" b="1" dirty="0">
                <a:solidFill>
                  <a:schemeClr val="tx1"/>
                </a:solidFill>
              </a:rPr>
              <a:t>ANRS</a:t>
            </a:r>
            <a:r>
              <a:rPr lang="fr-FR" sz="600" dirty="0">
                <a:solidFill>
                  <a:schemeClr val="tx1"/>
                </a:solidFill>
              </a:rPr>
              <a:t> </a:t>
            </a:r>
            <a:r>
              <a:rPr lang="fr-FR" sz="600" dirty="0">
                <a:solidFill>
                  <a:schemeClr val="accent1"/>
                </a:solidFill>
              </a:rPr>
              <a:t>I</a:t>
            </a:r>
            <a:r>
              <a:rPr lang="fr-FR" sz="600" dirty="0">
                <a:solidFill>
                  <a:schemeClr val="tx1"/>
                </a:solidFill>
              </a:rPr>
              <a:t> Maladies infectieuses émergentes</a:t>
            </a:r>
          </a:p>
        </p:txBody>
      </p:sp>
      <p:sp>
        <p:nvSpPr>
          <p:cNvPr id="16" name="Date Placeholder 3"/>
          <p:cNvSpPr txBox="1">
            <a:spLocks/>
          </p:cNvSpPr>
          <p:nvPr userDrawn="1"/>
        </p:nvSpPr>
        <p:spPr>
          <a:xfrm>
            <a:off x="7450624" y="6538450"/>
            <a:ext cx="1413155" cy="236856"/>
          </a:xfrm>
          <a:prstGeom prst="rect">
            <a:avLst/>
          </a:prstGeom>
        </p:spPr>
        <p:txBody>
          <a:bodyPr vert="horz" lIns="68580" tIns="34290" rIns="68580" bIns="34290" rtlCol="0" anchor="ctr"/>
          <a:lstStyle>
            <a:defPPr>
              <a:defRPr lang="fr-FR"/>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C11CB4-427D-43D3-980E-F85D409F4275}" type="datetime1">
              <a:rPr lang="fr-FR" sz="600" smtClean="0"/>
              <a:pPr/>
              <a:t>05/10/2023</a:t>
            </a:fld>
            <a:endParaRPr lang="fr-FR" sz="600" dirty="0"/>
          </a:p>
        </p:txBody>
      </p:sp>
      <p:cxnSp>
        <p:nvCxnSpPr>
          <p:cNvPr id="22" name="Straight Connector 10">
            <a:extLst>
              <a:ext uri="{FF2B5EF4-FFF2-40B4-BE49-F238E27FC236}">
                <a16:creationId xmlns:a16="http://schemas.microsoft.com/office/drawing/2014/main" id="{3266B000-E1A2-48C9-916A-F60B91263AFE}"/>
              </a:ext>
            </a:extLst>
          </p:cNvPr>
          <p:cNvCxnSpPr>
            <a:cxnSpLocks/>
          </p:cNvCxnSpPr>
          <p:nvPr userDrawn="1"/>
        </p:nvCxnSpPr>
        <p:spPr>
          <a:xfrm flipH="1">
            <a:off x="314058" y="6478611"/>
            <a:ext cx="8524619" cy="2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itre 27"/>
          <p:cNvSpPr>
            <a:spLocks noGrp="1"/>
          </p:cNvSpPr>
          <p:nvPr>
            <p:ph type="title" hasCustomPrompt="1"/>
          </p:nvPr>
        </p:nvSpPr>
        <p:spPr>
          <a:xfrm>
            <a:off x="314058" y="1429183"/>
            <a:ext cx="8524619" cy="467984"/>
          </a:xfrm>
        </p:spPr>
        <p:txBody>
          <a:bodyPr/>
          <a:lstStyle>
            <a:lvl1pPr>
              <a:defRPr lang="fr-FR" sz="2400" kern="1200" smtClean="0">
                <a:solidFill>
                  <a:srgbClr val="0075BC"/>
                </a:solidFill>
                <a:latin typeface="+mj-lt"/>
                <a:ea typeface="+mj-ea"/>
                <a:cs typeface="+mj-cs"/>
              </a:defRPr>
            </a:lvl1pPr>
          </a:lstStyle>
          <a:p>
            <a:r>
              <a:rPr lang="fr-FR" dirty="0"/>
              <a:t>Titre de niveau 1</a:t>
            </a:r>
          </a:p>
        </p:txBody>
      </p:sp>
      <p:sp>
        <p:nvSpPr>
          <p:cNvPr id="30" name="Espace réservé du texte 29"/>
          <p:cNvSpPr>
            <a:spLocks noGrp="1"/>
          </p:cNvSpPr>
          <p:nvPr>
            <p:ph type="body" sz="quarter" idx="17" hasCustomPrompt="1"/>
          </p:nvPr>
        </p:nvSpPr>
        <p:spPr>
          <a:xfrm>
            <a:off x="314325" y="2008188"/>
            <a:ext cx="8549879" cy="333360"/>
          </a:xfrm>
        </p:spPr>
        <p:txBody>
          <a:bodyPr>
            <a:normAutofit/>
          </a:bodyPr>
          <a:lstStyle>
            <a:lvl2pPr marL="0" indent="0">
              <a:buNone/>
              <a:defRPr sz="1350" baseline="0">
                <a:solidFill>
                  <a:srgbClr val="0075BC"/>
                </a:solidFill>
              </a:defRPr>
            </a:lvl2pPr>
          </a:lstStyle>
          <a:p>
            <a:pPr lvl="1"/>
            <a:r>
              <a:rPr lang="fr-FR" sz="1350" dirty="0"/>
              <a:t>Titre de niveau 2</a:t>
            </a:r>
            <a:endParaRPr lang="fr-FR" dirty="0"/>
          </a:p>
        </p:txBody>
      </p:sp>
    </p:spTree>
    <p:extLst>
      <p:ext uri="{BB962C8B-B14F-4D97-AF65-F5344CB8AC3E}">
        <p14:creationId xmlns:p14="http://schemas.microsoft.com/office/powerpoint/2010/main" val="170806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74940-2472-4759-9F52-7BB4A8B544D4}" type="datetime1">
              <a:rPr lang="fr-FR" smtClean="0"/>
              <a:t>05/10/2023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1C4E9-2A1D-4EBC-8930-3B7FBC90AB40}" type="slidenum">
              <a:rPr lang="fr-FR" smtClean="0"/>
              <a:t>‹N°›</a:t>
            </a:fld>
            <a:endParaRPr lang="fr-FR"/>
          </a:p>
        </p:txBody>
      </p:sp>
    </p:spTree>
    <p:extLst>
      <p:ext uri="{BB962C8B-B14F-4D97-AF65-F5344CB8AC3E}">
        <p14:creationId xmlns:p14="http://schemas.microsoft.com/office/powerpoint/2010/main" val="29854417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7" r:id="rId10"/>
    <p:sldLayoutId id="2147483688" r:id="rId11"/>
    <p:sldLayoutId id="2147483689"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Chart, sunburst chart&#10;&#10;Description automatically generated">
            <a:extLst>
              <a:ext uri="{FF2B5EF4-FFF2-40B4-BE49-F238E27FC236}">
                <a16:creationId xmlns:a16="http://schemas.microsoft.com/office/drawing/2014/main" id="{506CCF27-B46E-412F-A025-C03B5F8505F7}"/>
              </a:ext>
            </a:extLst>
          </p:cNvPr>
          <p:cNvPicPr>
            <a:picLocks noGrp="1" noChangeAspect="1"/>
          </p:cNvPicPr>
          <p:nvPr>
            <p:ph type="pic" sz="quarter" idx="11"/>
          </p:nvPr>
        </p:nvPicPr>
        <p:blipFill rotWithShape="1">
          <a:blip r:embed="rId2" cstate="hqprint">
            <a:extLst>
              <a:ext uri="{28A0092B-C50C-407E-A947-70E740481C1C}">
                <a14:useLocalDpi xmlns:a14="http://schemas.microsoft.com/office/drawing/2010/main" val="0"/>
              </a:ext>
            </a:extLst>
          </a:blip>
          <a:srcRect l="19346" t="18572" r="6439"/>
          <a:stretch/>
        </p:blipFill>
        <p:spPr>
          <a:xfrm>
            <a:off x="431800" y="1050925"/>
            <a:ext cx="8712200" cy="5376964"/>
          </a:xfrm>
        </p:spPr>
      </p:pic>
      <p:sp>
        <p:nvSpPr>
          <p:cNvPr id="4" name="Title 3">
            <a:extLst>
              <a:ext uri="{FF2B5EF4-FFF2-40B4-BE49-F238E27FC236}">
                <a16:creationId xmlns:a16="http://schemas.microsoft.com/office/drawing/2014/main" id="{89C691CC-6EB4-432C-A4DC-71321C6B788A}"/>
              </a:ext>
            </a:extLst>
          </p:cNvPr>
          <p:cNvSpPr>
            <a:spLocks noGrp="1"/>
          </p:cNvSpPr>
          <p:nvPr>
            <p:ph type="ctrTitle" idx="4294967295"/>
          </p:nvPr>
        </p:nvSpPr>
        <p:spPr>
          <a:xfrm>
            <a:off x="2786871" y="4017723"/>
            <a:ext cx="6158721" cy="2184852"/>
          </a:xfrm>
        </p:spPr>
        <p:txBody>
          <a:bodyPr>
            <a:normAutofit fontScale="90000"/>
          </a:bodyPr>
          <a:lstStyle/>
          <a:p>
            <a:r>
              <a:rPr lang="fr-FR" dirty="0"/>
              <a:t>Présentation de l’ANRS,</a:t>
            </a:r>
            <a:br>
              <a:rPr lang="fr-FR" dirty="0"/>
            </a:br>
            <a:r>
              <a:rPr lang="fr-FR" dirty="0"/>
              <a:t>Maladies infectieuses émergentes</a:t>
            </a:r>
          </a:p>
        </p:txBody>
      </p:sp>
      <p:sp>
        <p:nvSpPr>
          <p:cNvPr id="5" name="Date Placeholder 4">
            <a:extLst>
              <a:ext uri="{FF2B5EF4-FFF2-40B4-BE49-F238E27FC236}">
                <a16:creationId xmlns:a16="http://schemas.microsoft.com/office/drawing/2014/main" id="{31EF0ADA-CE26-4E3D-A54A-5137AF72EE31}"/>
              </a:ext>
            </a:extLst>
          </p:cNvPr>
          <p:cNvSpPr>
            <a:spLocks noGrp="1"/>
          </p:cNvSpPr>
          <p:nvPr>
            <p:ph type="dt" sz="half" idx="10"/>
          </p:nvPr>
        </p:nvSpPr>
        <p:spPr/>
        <p:txBody>
          <a:bodyPr/>
          <a:lstStyle/>
          <a:p>
            <a:fld id="{EAB2D75E-7168-4FD1-8187-9230CE0B4E53}" type="datetime1">
              <a:rPr lang="fr-FR" smtClean="0"/>
              <a:pPr/>
              <a:t>05/10/2023</a:t>
            </a:fld>
            <a:endParaRPr lang="fr-FR" dirty="0"/>
          </a:p>
        </p:txBody>
      </p:sp>
      <p:sp>
        <p:nvSpPr>
          <p:cNvPr id="11" name="Rectangle 10">
            <a:extLst>
              <a:ext uri="{FF2B5EF4-FFF2-40B4-BE49-F238E27FC236}">
                <a16:creationId xmlns:a16="http://schemas.microsoft.com/office/drawing/2014/main" id="{ABA74BAA-9DC4-4FA5-9072-09F9CEC6669C}"/>
              </a:ext>
            </a:extLst>
          </p:cNvPr>
          <p:cNvSpPr/>
          <p:nvPr/>
        </p:nvSpPr>
        <p:spPr>
          <a:xfrm>
            <a:off x="2518913" y="3739553"/>
            <a:ext cx="6625087" cy="26883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le 1">
            <a:extLst>
              <a:ext uri="{FF2B5EF4-FFF2-40B4-BE49-F238E27FC236}">
                <a16:creationId xmlns:a16="http://schemas.microsoft.com/office/drawing/2014/main" id="{A980662F-9BBA-4B0F-AEC4-CEB26D61ADE0}"/>
              </a:ext>
            </a:extLst>
          </p:cNvPr>
          <p:cNvSpPr txBox="1">
            <a:spLocks/>
          </p:cNvSpPr>
          <p:nvPr/>
        </p:nvSpPr>
        <p:spPr>
          <a:xfrm>
            <a:off x="2939271" y="4170123"/>
            <a:ext cx="6158721" cy="2184852"/>
          </a:xfrm>
          <a:prstGeom prst="rect">
            <a:avLst/>
          </a:prstGeom>
        </p:spPr>
        <p:txBody>
          <a:bodyPr anchor="t">
            <a:normAutofit fontScale="92500" lnSpcReduction="10000"/>
          </a:bodyPr>
          <a:lstStyle>
            <a:lvl1pPr algn="l" defTabSz="914400" rtl="0" eaLnBrk="1" latinLnBrk="0" hangingPunct="1">
              <a:lnSpc>
                <a:spcPct val="100000"/>
              </a:lnSpc>
              <a:spcBef>
                <a:spcPct val="0"/>
              </a:spcBef>
              <a:buNone/>
              <a:defRPr sz="3000" kern="1200">
                <a:solidFill>
                  <a:schemeClr val="bg1"/>
                </a:solidFill>
                <a:latin typeface="+mj-lt"/>
                <a:ea typeface="+mj-ea"/>
                <a:cs typeface="+mj-cs"/>
              </a:defRPr>
            </a:lvl1pPr>
          </a:lstStyle>
          <a:p>
            <a:r>
              <a:rPr lang="fr-FR" dirty="0"/>
              <a:t>Innovations face aux menaces infectieuses</a:t>
            </a:r>
          </a:p>
          <a:p>
            <a:endParaRPr lang="fr-FR" dirty="0"/>
          </a:p>
          <a:p>
            <a:r>
              <a:rPr lang="fr-FR" sz="1800" dirty="0" err="1"/>
              <a:t>Yazdan</a:t>
            </a:r>
            <a:r>
              <a:rPr lang="fr-FR" sz="1800" dirty="0"/>
              <a:t> Yazdanpanah, </a:t>
            </a:r>
          </a:p>
          <a:p>
            <a:r>
              <a:rPr lang="fr-FR" sz="1800" dirty="0"/>
              <a:t>ANRS|MIE-Inserm, </a:t>
            </a:r>
          </a:p>
          <a:p>
            <a:r>
              <a:rPr lang="fr-FR" sz="1800" dirty="0"/>
              <a:t>Hôpital Bichat Claude Bernard, APHP </a:t>
            </a:r>
          </a:p>
          <a:p>
            <a:r>
              <a:rPr lang="fr-FR" sz="1800" dirty="0"/>
              <a:t>Université Paris Cité</a:t>
            </a:r>
            <a:endParaRPr lang="en-US" sz="1800" dirty="0"/>
          </a:p>
        </p:txBody>
      </p:sp>
    </p:spTree>
    <p:extLst>
      <p:ext uri="{BB962C8B-B14F-4D97-AF65-F5344CB8AC3E}">
        <p14:creationId xmlns:p14="http://schemas.microsoft.com/office/powerpoint/2010/main" val="3138967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4EBD08D-4F9F-612F-1FF2-991EF0BBFBAC}"/>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4" name="Espace réservé du texte 3">
            <a:extLst>
              <a:ext uri="{FF2B5EF4-FFF2-40B4-BE49-F238E27FC236}">
                <a16:creationId xmlns:a16="http://schemas.microsoft.com/office/drawing/2014/main" id="{2560EA05-8818-BFD6-659F-33B33BD721C3}"/>
              </a:ext>
            </a:extLst>
          </p:cNvPr>
          <p:cNvSpPr>
            <a:spLocks noGrp="1"/>
          </p:cNvSpPr>
          <p:nvPr>
            <p:ph type="body" sz="quarter" idx="11"/>
          </p:nvPr>
        </p:nvSpPr>
        <p:spPr>
          <a:xfrm>
            <a:off x="171449" y="1021051"/>
            <a:ext cx="8854217" cy="4486864"/>
          </a:xfrm>
        </p:spPr>
        <p:txBody>
          <a:bodyPr>
            <a:normAutofit/>
          </a:bodyPr>
          <a:lstStyle/>
          <a:p>
            <a:pPr>
              <a:lnSpc>
                <a:spcPct val="110000"/>
              </a:lnSpc>
            </a:pPr>
            <a:endParaRPr lang="fr-FR" sz="3400" dirty="0"/>
          </a:p>
          <a:p>
            <a:pPr>
              <a:lnSpc>
                <a:spcPct val="110000"/>
              </a:lnSpc>
            </a:pPr>
            <a:r>
              <a:rPr lang="fr-FR" sz="3400" dirty="0">
                <a:effectLst/>
              </a:rPr>
              <a:t>« In a </a:t>
            </a:r>
            <a:r>
              <a:rPr lang="fr-FR" sz="3400" dirty="0" err="1">
                <a:effectLst/>
              </a:rPr>
              <a:t>human-dominated</a:t>
            </a:r>
            <a:r>
              <a:rPr lang="fr-FR" sz="3400" dirty="0">
                <a:effectLst/>
              </a:rPr>
              <a:t> world, in </a:t>
            </a:r>
            <a:r>
              <a:rPr lang="fr-FR" sz="3400" dirty="0" err="1">
                <a:effectLst/>
              </a:rPr>
              <a:t>which</a:t>
            </a:r>
            <a:r>
              <a:rPr lang="fr-FR" sz="3400" dirty="0">
                <a:effectLst/>
              </a:rPr>
              <a:t> </a:t>
            </a:r>
            <a:r>
              <a:rPr lang="fr-FR" sz="3400" dirty="0" err="1">
                <a:effectLst/>
              </a:rPr>
              <a:t>our</a:t>
            </a:r>
            <a:r>
              <a:rPr lang="fr-FR" sz="3400" dirty="0">
                <a:effectLst/>
              </a:rPr>
              <a:t> </a:t>
            </a:r>
            <a:r>
              <a:rPr lang="fr-FR" sz="3400" dirty="0" err="1">
                <a:effectLst/>
              </a:rPr>
              <a:t>human</a:t>
            </a:r>
            <a:r>
              <a:rPr lang="fr-FR" sz="3400" dirty="0">
                <a:effectLst/>
              </a:rPr>
              <a:t> </a:t>
            </a:r>
            <a:r>
              <a:rPr lang="fr-FR" sz="3400" dirty="0" err="1">
                <a:effectLst/>
              </a:rPr>
              <a:t>activities</a:t>
            </a:r>
            <a:r>
              <a:rPr lang="fr-FR" sz="3400" dirty="0">
                <a:effectLst/>
              </a:rPr>
              <a:t> </a:t>
            </a:r>
            <a:r>
              <a:rPr lang="fr-FR" sz="3400" dirty="0" err="1">
                <a:effectLst/>
              </a:rPr>
              <a:t>represent</a:t>
            </a:r>
            <a:r>
              <a:rPr lang="fr-FR" sz="3400" dirty="0">
                <a:effectLst/>
              </a:rPr>
              <a:t> </a:t>
            </a:r>
            <a:r>
              <a:rPr lang="fr-FR" sz="3400" dirty="0" err="1">
                <a:effectLst/>
              </a:rPr>
              <a:t>aggressive</a:t>
            </a:r>
            <a:r>
              <a:rPr lang="fr-FR" sz="3400" dirty="0">
                <a:effectLst/>
              </a:rPr>
              <a:t>, </a:t>
            </a:r>
            <a:r>
              <a:rPr lang="fr-FR" sz="3400" dirty="0" err="1">
                <a:effectLst/>
              </a:rPr>
              <a:t>damaging</a:t>
            </a:r>
            <a:r>
              <a:rPr lang="fr-FR" sz="3400" dirty="0">
                <a:effectLst/>
              </a:rPr>
              <a:t>, and </a:t>
            </a:r>
            <a:r>
              <a:rPr lang="fr-FR" sz="3400" dirty="0" err="1">
                <a:effectLst/>
              </a:rPr>
              <a:t>unbalanced</a:t>
            </a:r>
            <a:r>
              <a:rPr lang="fr-FR" sz="3400" dirty="0">
                <a:effectLst/>
              </a:rPr>
              <a:t> interactions </a:t>
            </a:r>
            <a:r>
              <a:rPr lang="fr-FR" sz="3400" dirty="0" err="1">
                <a:effectLst/>
              </a:rPr>
              <a:t>with</a:t>
            </a:r>
            <a:r>
              <a:rPr lang="fr-FR" sz="3400" dirty="0">
                <a:effectLst/>
              </a:rPr>
              <a:t> nature, </a:t>
            </a:r>
            <a:r>
              <a:rPr lang="fr-FR" sz="3400" dirty="0" err="1">
                <a:effectLst/>
              </a:rPr>
              <a:t>we</a:t>
            </a:r>
            <a:r>
              <a:rPr lang="fr-FR" sz="3400" dirty="0">
                <a:effectLst/>
              </a:rPr>
              <a:t> </a:t>
            </a:r>
            <a:r>
              <a:rPr lang="fr-FR" sz="3400" dirty="0" err="1">
                <a:effectLst/>
              </a:rPr>
              <a:t>will</a:t>
            </a:r>
            <a:r>
              <a:rPr lang="fr-FR" sz="3400" dirty="0">
                <a:effectLst/>
              </a:rPr>
              <a:t> </a:t>
            </a:r>
            <a:r>
              <a:rPr lang="fr-FR" sz="3400" dirty="0" err="1">
                <a:effectLst/>
              </a:rPr>
              <a:t>increasingly</a:t>
            </a:r>
            <a:r>
              <a:rPr lang="fr-FR" sz="3400" dirty="0">
                <a:effectLst/>
              </a:rPr>
              <a:t> </a:t>
            </a:r>
            <a:r>
              <a:rPr lang="fr-FR" sz="3400" dirty="0" err="1">
                <a:effectLst/>
              </a:rPr>
              <a:t>provoke</a:t>
            </a:r>
            <a:r>
              <a:rPr lang="fr-FR" sz="3400" dirty="0">
                <a:effectLst/>
              </a:rPr>
              <a:t> new </a:t>
            </a:r>
            <a:r>
              <a:rPr lang="fr-FR" sz="3400" dirty="0" err="1">
                <a:effectLst/>
              </a:rPr>
              <a:t>disease</a:t>
            </a:r>
            <a:r>
              <a:rPr lang="fr-FR" sz="3400" dirty="0">
                <a:effectLst/>
              </a:rPr>
              <a:t> </a:t>
            </a:r>
            <a:r>
              <a:rPr lang="fr-FR" sz="3400" dirty="0" err="1">
                <a:effectLst/>
              </a:rPr>
              <a:t>emergences</a:t>
            </a:r>
            <a:r>
              <a:rPr lang="fr-FR" sz="3400" dirty="0">
                <a:effectLst/>
              </a:rPr>
              <a:t> or re-</a:t>
            </a:r>
            <a:r>
              <a:rPr lang="fr-FR" sz="3400" dirty="0" err="1">
                <a:effectLst/>
              </a:rPr>
              <a:t>emergence</a:t>
            </a:r>
            <a:r>
              <a:rPr lang="fr-FR" sz="3400" dirty="0"/>
              <a:t> (</a:t>
            </a:r>
            <a:r>
              <a:rPr lang="fr-FR" sz="3400" b="1" dirty="0">
                <a:effectLst/>
              </a:rPr>
              <a:t>COVID-19 </a:t>
            </a:r>
            <a:r>
              <a:rPr lang="fr-FR" sz="3400" b="1" dirty="0" err="1">
                <a:effectLst/>
              </a:rPr>
              <a:t>pandemic</a:t>
            </a:r>
            <a:r>
              <a:rPr lang="fr-FR" sz="3400" b="1" dirty="0">
                <a:effectLst/>
              </a:rPr>
              <a:t> a </a:t>
            </a:r>
            <a:r>
              <a:rPr lang="fr-FR" sz="3400" b="1" dirty="0" err="1">
                <a:effectLst/>
              </a:rPr>
              <a:t>reminder</a:t>
            </a:r>
            <a:r>
              <a:rPr lang="fr-FR" sz="3400" b="1" dirty="0">
                <a:effectLst/>
              </a:rPr>
              <a:t>) »</a:t>
            </a:r>
            <a:endParaRPr lang="fr-FR" sz="3400" dirty="0">
              <a:effectLst/>
            </a:endParaRPr>
          </a:p>
          <a:p>
            <a:pPr>
              <a:lnSpc>
                <a:spcPct val="110000"/>
              </a:lnSpc>
            </a:pPr>
            <a:endParaRPr lang="fr-FR" sz="3400" dirty="0">
              <a:effectLst/>
            </a:endParaRPr>
          </a:p>
          <a:p>
            <a:pPr marL="342900" indent="-342900">
              <a:lnSpc>
                <a:spcPct val="110000"/>
              </a:lnSpc>
              <a:buFontTx/>
              <a:buChar char="-"/>
            </a:pPr>
            <a:endParaRPr lang="fr-FR" sz="2400" dirty="0"/>
          </a:p>
          <a:p>
            <a:endParaRPr lang="fr-FR" sz="2000" dirty="0"/>
          </a:p>
          <a:p>
            <a:endParaRPr lang="fr-FR" dirty="0"/>
          </a:p>
        </p:txBody>
      </p:sp>
      <p:sp>
        <p:nvSpPr>
          <p:cNvPr id="6" name="Espace réservé du texte 5">
            <a:extLst>
              <a:ext uri="{FF2B5EF4-FFF2-40B4-BE49-F238E27FC236}">
                <a16:creationId xmlns:a16="http://schemas.microsoft.com/office/drawing/2014/main" id="{699E3888-A95B-1A5C-ADAA-D30591B6D87D}"/>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981A5B90-5F0B-0A3A-5450-8797B7E4447B}"/>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794370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4EBD08D-4F9F-612F-1FF2-991EF0BBFBAC}"/>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4" name="Espace réservé du texte 3">
            <a:extLst>
              <a:ext uri="{FF2B5EF4-FFF2-40B4-BE49-F238E27FC236}">
                <a16:creationId xmlns:a16="http://schemas.microsoft.com/office/drawing/2014/main" id="{2560EA05-8818-BFD6-659F-33B33BD721C3}"/>
              </a:ext>
            </a:extLst>
          </p:cNvPr>
          <p:cNvSpPr>
            <a:spLocks noGrp="1"/>
          </p:cNvSpPr>
          <p:nvPr>
            <p:ph type="body" sz="quarter" idx="11"/>
          </p:nvPr>
        </p:nvSpPr>
        <p:spPr>
          <a:xfrm>
            <a:off x="171449" y="1021051"/>
            <a:ext cx="8854217" cy="4486864"/>
          </a:xfrm>
        </p:spPr>
        <p:txBody>
          <a:bodyPr>
            <a:normAutofit fontScale="55000" lnSpcReduction="20000"/>
          </a:bodyPr>
          <a:lstStyle/>
          <a:p>
            <a:pPr>
              <a:lnSpc>
                <a:spcPct val="110000"/>
              </a:lnSpc>
            </a:pPr>
            <a:endParaRPr lang="fr-FR" sz="3400" dirty="0"/>
          </a:p>
          <a:p>
            <a:pPr>
              <a:lnSpc>
                <a:spcPct val="120000"/>
              </a:lnSpc>
            </a:pPr>
            <a:r>
              <a:rPr lang="fr-FR" sz="5100" b="1" dirty="0"/>
              <a:t>Le paysage du risque de maladies infectieuses a changé au cours des deux dernières décennies.</a:t>
            </a:r>
          </a:p>
          <a:p>
            <a:pPr>
              <a:lnSpc>
                <a:spcPct val="120000"/>
              </a:lnSpc>
            </a:pPr>
            <a:endParaRPr lang="fr-FR" sz="3600" dirty="0">
              <a:effectLst/>
            </a:endParaRPr>
          </a:p>
          <a:p>
            <a:pPr marL="285750" indent="-285750">
              <a:lnSpc>
                <a:spcPct val="120000"/>
              </a:lnSpc>
              <a:buFontTx/>
              <a:buChar char="-"/>
            </a:pPr>
            <a:r>
              <a:rPr lang="fr-FR" sz="4000" dirty="0"/>
              <a:t>Changements climatiques anthropiques : réchauffement récent </a:t>
            </a:r>
          </a:p>
          <a:p>
            <a:pPr marL="285750" indent="-285750">
              <a:lnSpc>
                <a:spcPct val="120000"/>
              </a:lnSpc>
              <a:buFontTx/>
              <a:buChar char="-"/>
            </a:pPr>
            <a:r>
              <a:rPr lang="fr-FR" sz="4000" dirty="0"/>
              <a:t>Changements démographiques : urbanisation, croissance démographique, changement d’affectation des terres, migration, vieillissement et évolution des taux de natalité </a:t>
            </a:r>
          </a:p>
          <a:p>
            <a:pPr marL="285750" indent="-285750">
              <a:lnSpc>
                <a:spcPct val="120000"/>
              </a:lnSpc>
              <a:buFontTx/>
              <a:buChar char="-"/>
            </a:pPr>
            <a:r>
              <a:rPr lang="fr-FR" sz="4000" dirty="0"/>
              <a:t>Changements technologiques : voyages et échanges internationaux moins chers et plus rapides</a:t>
            </a:r>
            <a:endParaRPr lang="fr-FR" sz="3400" dirty="0">
              <a:effectLst/>
            </a:endParaRPr>
          </a:p>
          <a:p>
            <a:pPr marL="342900" indent="-342900">
              <a:lnSpc>
                <a:spcPct val="110000"/>
              </a:lnSpc>
              <a:buFontTx/>
              <a:buChar char="-"/>
            </a:pPr>
            <a:endParaRPr lang="fr-FR" sz="2400" dirty="0"/>
          </a:p>
          <a:p>
            <a:endParaRPr lang="fr-FR" sz="2000" dirty="0"/>
          </a:p>
          <a:p>
            <a:endParaRPr lang="fr-FR" dirty="0"/>
          </a:p>
        </p:txBody>
      </p:sp>
      <p:sp>
        <p:nvSpPr>
          <p:cNvPr id="6" name="Espace réservé du texte 5">
            <a:extLst>
              <a:ext uri="{FF2B5EF4-FFF2-40B4-BE49-F238E27FC236}">
                <a16:creationId xmlns:a16="http://schemas.microsoft.com/office/drawing/2014/main" id="{699E3888-A95B-1A5C-ADAA-D30591B6D87D}"/>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981A5B90-5F0B-0A3A-5450-8797B7E4447B}"/>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637097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3FACDC-5317-ACE6-DA5A-BBDB71DFDD3C}"/>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6" name="Espace réservé du texte 5">
            <a:extLst>
              <a:ext uri="{FF2B5EF4-FFF2-40B4-BE49-F238E27FC236}">
                <a16:creationId xmlns:a16="http://schemas.microsoft.com/office/drawing/2014/main" id="{397B01B1-81C1-C15F-7790-595A05D3DB4E}"/>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1B9CD1BF-056E-B50B-7C2A-A2C41F967E1C}"/>
              </a:ext>
            </a:extLst>
          </p:cNvPr>
          <p:cNvSpPr>
            <a:spLocks noGrp="1"/>
          </p:cNvSpPr>
          <p:nvPr>
            <p:ph type="body" sz="quarter" idx="16"/>
          </p:nvPr>
        </p:nvSpPr>
        <p:spPr/>
        <p:txBody>
          <a:bodyPr/>
          <a:lstStyle/>
          <a:p>
            <a:endParaRPr lang="fr-FR"/>
          </a:p>
        </p:txBody>
      </p:sp>
      <p:sp>
        <p:nvSpPr>
          <p:cNvPr id="8" name="Titre 1">
            <a:extLst>
              <a:ext uri="{FF2B5EF4-FFF2-40B4-BE49-F238E27FC236}">
                <a16:creationId xmlns:a16="http://schemas.microsoft.com/office/drawing/2014/main" id="{DD9321C3-2C8B-D2A8-0B72-F612F1166859}"/>
              </a:ext>
            </a:extLst>
          </p:cNvPr>
          <p:cNvSpPr txBox="1">
            <a:spLocks/>
          </p:cNvSpPr>
          <p:nvPr/>
        </p:nvSpPr>
        <p:spPr>
          <a:xfrm>
            <a:off x="171225" y="72050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kern="1200">
                <a:solidFill>
                  <a:schemeClr val="accent1"/>
                </a:solidFill>
                <a:latin typeface="+mj-lt"/>
                <a:ea typeface="+mj-ea"/>
                <a:cs typeface="+mj-cs"/>
              </a:defRPr>
            </a:lvl1pPr>
          </a:lstStyle>
          <a:p>
            <a:r>
              <a:rPr lang="fr-FR" b="1" dirty="0" err="1"/>
              <a:t>Changing</a:t>
            </a:r>
            <a:r>
              <a:rPr lang="fr-FR" b="1" dirty="0"/>
              <a:t> </a:t>
            </a:r>
            <a:r>
              <a:rPr lang="fr-FR" b="1" dirty="0" err="1"/>
              <a:t>climate</a:t>
            </a:r>
            <a:r>
              <a:rPr lang="fr-FR" b="1" dirty="0"/>
              <a:t> </a:t>
            </a:r>
          </a:p>
        </p:txBody>
      </p:sp>
      <p:pic>
        <p:nvPicPr>
          <p:cNvPr id="9" name="Espace réservé du contenu 4">
            <a:extLst>
              <a:ext uri="{FF2B5EF4-FFF2-40B4-BE49-F238E27FC236}">
                <a16:creationId xmlns:a16="http://schemas.microsoft.com/office/drawing/2014/main" id="{27227FB3-18B1-F9AB-C04C-8395EE5F5C0A}"/>
              </a:ext>
            </a:extLst>
          </p:cNvPr>
          <p:cNvPicPr>
            <a:picLocks noChangeAspect="1"/>
          </p:cNvPicPr>
          <p:nvPr/>
        </p:nvPicPr>
        <p:blipFill>
          <a:blip r:embed="rId2"/>
          <a:stretch>
            <a:fillRect/>
          </a:stretch>
        </p:blipFill>
        <p:spPr>
          <a:xfrm>
            <a:off x="611724" y="1671210"/>
            <a:ext cx="5513827" cy="4351338"/>
          </a:xfrm>
          <a:prstGeom prst="rect">
            <a:avLst/>
          </a:prstGeom>
        </p:spPr>
      </p:pic>
      <p:pic>
        <p:nvPicPr>
          <p:cNvPr id="10" name="Image 9">
            <a:extLst>
              <a:ext uri="{FF2B5EF4-FFF2-40B4-BE49-F238E27FC236}">
                <a16:creationId xmlns:a16="http://schemas.microsoft.com/office/drawing/2014/main" id="{A14CF826-2098-5056-C83F-62B44629559D}"/>
              </a:ext>
            </a:extLst>
          </p:cNvPr>
          <p:cNvPicPr>
            <a:picLocks noChangeAspect="1"/>
          </p:cNvPicPr>
          <p:nvPr/>
        </p:nvPicPr>
        <p:blipFill>
          <a:blip r:embed="rId3"/>
          <a:stretch>
            <a:fillRect/>
          </a:stretch>
        </p:blipFill>
        <p:spPr>
          <a:xfrm>
            <a:off x="6624266" y="4919085"/>
            <a:ext cx="2376984" cy="882650"/>
          </a:xfrm>
          <a:prstGeom prst="rect">
            <a:avLst/>
          </a:prstGeom>
        </p:spPr>
      </p:pic>
      <p:sp>
        <p:nvSpPr>
          <p:cNvPr id="11" name="ZoneTexte 10">
            <a:extLst>
              <a:ext uri="{FF2B5EF4-FFF2-40B4-BE49-F238E27FC236}">
                <a16:creationId xmlns:a16="http://schemas.microsoft.com/office/drawing/2014/main" id="{D099973F-51B1-A093-5F26-9DE43E2B362F}"/>
              </a:ext>
            </a:extLst>
          </p:cNvPr>
          <p:cNvSpPr txBox="1"/>
          <p:nvPr/>
        </p:nvSpPr>
        <p:spPr>
          <a:xfrm>
            <a:off x="5775363" y="5982207"/>
            <a:ext cx="3479800" cy="646331"/>
          </a:xfrm>
          <a:prstGeom prst="rect">
            <a:avLst/>
          </a:prstGeom>
          <a:noFill/>
        </p:spPr>
        <p:txBody>
          <a:bodyPr wrap="square">
            <a:spAutoFit/>
          </a:bodyPr>
          <a:lstStyle/>
          <a:p>
            <a:r>
              <a:rPr lang="fr-FR" sz="1800" b="0" i="1">
                <a:effectLst/>
                <a:latin typeface="ITCSymbolStd"/>
              </a:rPr>
              <a:t>Baker et al Nature </a:t>
            </a:r>
            <a:r>
              <a:rPr lang="fr-FR" sz="1800" b="0" i="1" err="1">
                <a:effectLst/>
                <a:latin typeface="ITCSymbolStd"/>
              </a:rPr>
              <a:t>Reviews</a:t>
            </a:r>
            <a:r>
              <a:rPr lang="fr-FR" sz="1800" b="0" i="1">
                <a:effectLst/>
                <a:latin typeface="ITCSymbolStd"/>
              </a:rPr>
              <a:t> 2021 </a:t>
            </a:r>
            <a:br>
              <a:rPr lang="fr-FR" sz="1800" b="0" i="1">
                <a:effectLst/>
                <a:latin typeface="ITCSymbolStd"/>
              </a:rPr>
            </a:br>
            <a:endParaRPr lang="fr-FR"/>
          </a:p>
        </p:txBody>
      </p:sp>
      <p:sp>
        <p:nvSpPr>
          <p:cNvPr id="13" name="ZoneTexte 12">
            <a:extLst>
              <a:ext uri="{FF2B5EF4-FFF2-40B4-BE49-F238E27FC236}">
                <a16:creationId xmlns:a16="http://schemas.microsoft.com/office/drawing/2014/main" id="{2CF1FEAE-AA0C-22E0-895E-DDC50C38F654}"/>
              </a:ext>
            </a:extLst>
          </p:cNvPr>
          <p:cNvSpPr txBox="1"/>
          <p:nvPr/>
        </p:nvSpPr>
        <p:spPr>
          <a:xfrm>
            <a:off x="6130796" y="1266982"/>
            <a:ext cx="2870454" cy="4093428"/>
          </a:xfrm>
          <a:prstGeom prst="rect">
            <a:avLst/>
          </a:prstGeom>
          <a:noFill/>
        </p:spPr>
        <p:txBody>
          <a:bodyPr wrap="square">
            <a:spAutoFit/>
          </a:bodyPr>
          <a:lstStyle/>
          <a:p>
            <a:r>
              <a:rPr lang="fr-FR" sz="2000" dirty="0">
                <a:latin typeface="+mj-lt"/>
              </a:rPr>
              <a:t>A</a:t>
            </a:r>
            <a:r>
              <a:rPr lang="fr-FR" sz="2000" dirty="0">
                <a:effectLst/>
                <a:latin typeface="+mj-lt"/>
              </a:rPr>
              <a:t>lter </a:t>
            </a:r>
            <a:r>
              <a:rPr lang="fr-FR" sz="2000" dirty="0" err="1">
                <a:effectLst/>
                <a:latin typeface="+mj-lt"/>
              </a:rPr>
              <a:t>species</a:t>
            </a:r>
            <a:r>
              <a:rPr lang="fr-FR" sz="2000" dirty="0">
                <a:effectLst/>
                <a:latin typeface="+mj-lt"/>
              </a:rPr>
              <a:t> range and </a:t>
            </a:r>
            <a:r>
              <a:rPr lang="fr-FR" sz="2000" dirty="0" err="1">
                <a:effectLst/>
                <a:latin typeface="+mj-lt"/>
              </a:rPr>
              <a:t>density</a:t>
            </a:r>
            <a:r>
              <a:rPr lang="fr-FR" sz="2000" dirty="0">
                <a:effectLst/>
                <a:latin typeface="+mj-lt"/>
              </a:rPr>
              <a:t>, </a:t>
            </a:r>
            <a:r>
              <a:rPr lang="fr-FR" sz="2000" dirty="0" err="1">
                <a:effectLst/>
                <a:latin typeface="+mj-lt"/>
              </a:rPr>
              <a:t>leading</a:t>
            </a:r>
            <a:r>
              <a:rPr lang="fr-FR" sz="2000" dirty="0">
                <a:effectLst/>
                <a:latin typeface="+mj-lt"/>
              </a:rPr>
              <a:t> to </a:t>
            </a:r>
            <a:r>
              <a:rPr lang="fr-FR" sz="2000" dirty="0" err="1">
                <a:effectLst/>
                <a:latin typeface="+mj-lt"/>
              </a:rPr>
              <a:t>novel</a:t>
            </a:r>
            <a:r>
              <a:rPr lang="fr-FR" sz="2000" dirty="0">
                <a:effectLst/>
                <a:latin typeface="+mj-lt"/>
              </a:rPr>
              <a:t> interactions </a:t>
            </a:r>
            <a:r>
              <a:rPr lang="fr-FR" sz="2000" dirty="0" err="1">
                <a:effectLst/>
                <a:latin typeface="+mj-lt"/>
              </a:rPr>
              <a:t>between</a:t>
            </a:r>
            <a:r>
              <a:rPr lang="fr-FR" sz="2000" dirty="0">
                <a:effectLst/>
                <a:latin typeface="+mj-lt"/>
              </a:rPr>
              <a:t> </a:t>
            </a:r>
            <a:r>
              <a:rPr lang="fr-FR" sz="2000" dirty="0" err="1">
                <a:effectLst/>
                <a:latin typeface="+mj-lt"/>
              </a:rPr>
              <a:t>species</a:t>
            </a:r>
            <a:r>
              <a:rPr lang="fr-FR" sz="2000" dirty="0">
                <a:effectLst/>
                <a:latin typeface="+mj-lt"/>
              </a:rPr>
              <a:t>, and </a:t>
            </a:r>
            <a:r>
              <a:rPr lang="fr-FR" sz="2000" dirty="0" err="1">
                <a:effectLst/>
                <a:latin typeface="+mj-lt"/>
              </a:rPr>
              <a:t>increase</a:t>
            </a:r>
            <a:r>
              <a:rPr lang="fr-FR" sz="2000" dirty="0">
                <a:effectLst/>
                <a:latin typeface="+mj-lt"/>
              </a:rPr>
              <a:t> the </a:t>
            </a:r>
            <a:r>
              <a:rPr lang="fr-FR" sz="2000" dirty="0" err="1">
                <a:effectLst/>
                <a:latin typeface="+mj-lt"/>
              </a:rPr>
              <a:t>risk</a:t>
            </a:r>
            <a:r>
              <a:rPr lang="fr-FR" sz="2000" dirty="0">
                <a:effectLst/>
                <a:latin typeface="+mj-lt"/>
              </a:rPr>
              <a:t> of </a:t>
            </a:r>
            <a:r>
              <a:rPr lang="fr-FR" sz="2000" dirty="0" err="1">
                <a:effectLst/>
                <a:latin typeface="+mj-lt"/>
              </a:rPr>
              <a:t>zoonotic</a:t>
            </a:r>
            <a:r>
              <a:rPr lang="fr-FR" sz="2000" dirty="0">
                <a:effectLst/>
                <a:latin typeface="+mj-lt"/>
              </a:rPr>
              <a:t> </a:t>
            </a:r>
            <a:r>
              <a:rPr lang="fr-FR" sz="2000" dirty="0" err="1">
                <a:effectLst/>
                <a:latin typeface="+mj-lt"/>
              </a:rPr>
              <a:t>emergence</a:t>
            </a:r>
            <a:r>
              <a:rPr lang="fr-FR" sz="2000" dirty="0">
                <a:effectLst/>
                <a:latin typeface="+mj-lt"/>
              </a:rPr>
              <a:t> </a:t>
            </a:r>
          </a:p>
          <a:p>
            <a:endParaRPr lang="fr-FR" sz="2000" dirty="0">
              <a:latin typeface="+mj-lt"/>
            </a:endParaRPr>
          </a:p>
          <a:p>
            <a:r>
              <a:rPr lang="fr-FR" sz="2000" dirty="0">
                <a:effectLst/>
                <a:latin typeface="+mj-lt"/>
              </a:rPr>
              <a:t>For </a:t>
            </a:r>
            <a:r>
              <a:rPr lang="fr-FR" sz="2000" dirty="0" err="1">
                <a:effectLst/>
                <a:latin typeface="+mj-lt"/>
              </a:rPr>
              <a:t>vector-transmitted</a:t>
            </a:r>
            <a:r>
              <a:rPr lang="fr-FR" sz="2000" dirty="0">
                <a:effectLst/>
                <a:latin typeface="+mj-lt"/>
              </a:rPr>
              <a:t> </a:t>
            </a:r>
            <a:r>
              <a:rPr lang="fr-FR" sz="2000" dirty="0" err="1">
                <a:effectLst/>
                <a:latin typeface="+mj-lt"/>
              </a:rPr>
              <a:t>diseases</a:t>
            </a:r>
            <a:r>
              <a:rPr lang="fr-FR" sz="2000" dirty="0">
                <a:effectLst/>
                <a:latin typeface="+mj-lt"/>
              </a:rPr>
              <a:t>, </a:t>
            </a:r>
            <a:r>
              <a:rPr lang="fr-FR" sz="2000" dirty="0" err="1">
                <a:effectLst/>
                <a:latin typeface="+mj-lt"/>
              </a:rPr>
              <a:t>biological</a:t>
            </a:r>
            <a:r>
              <a:rPr lang="fr-FR" sz="2000" dirty="0">
                <a:effectLst/>
                <a:latin typeface="+mj-lt"/>
              </a:rPr>
              <a:t> traits of </a:t>
            </a:r>
            <a:r>
              <a:rPr lang="fr-FR" sz="2000" dirty="0" err="1">
                <a:effectLst/>
                <a:latin typeface="+mj-lt"/>
              </a:rPr>
              <a:t>both</a:t>
            </a:r>
            <a:r>
              <a:rPr lang="fr-FR" sz="2000" dirty="0">
                <a:effectLst/>
                <a:latin typeface="+mj-lt"/>
              </a:rPr>
              <a:t> the </a:t>
            </a:r>
            <a:r>
              <a:rPr lang="fr-FR" sz="2000" dirty="0" err="1">
                <a:effectLst/>
                <a:latin typeface="+mj-lt"/>
              </a:rPr>
              <a:t>vector</a:t>
            </a:r>
            <a:r>
              <a:rPr lang="fr-FR" sz="2000" dirty="0">
                <a:effectLst/>
                <a:latin typeface="+mj-lt"/>
              </a:rPr>
              <a:t> and the </a:t>
            </a:r>
            <a:r>
              <a:rPr lang="fr-FR" sz="2000" dirty="0" err="1">
                <a:effectLst/>
                <a:latin typeface="+mj-lt"/>
              </a:rPr>
              <a:t>pathogen</a:t>
            </a:r>
            <a:r>
              <a:rPr lang="fr-FR" sz="2000" dirty="0">
                <a:effectLst/>
                <a:latin typeface="+mj-lt"/>
              </a:rPr>
              <a:t> </a:t>
            </a:r>
            <a:r>
              <a:rPr lang="fr-FR" sz="2000" dirty="0" err="1">
                <a:effectLst/>
                <a:latin typeface="+mj-lt"/>
              </a:rPr>
              <a:t>may</a:t>
            </a:r>
            <a:r>
              <a:rPr lang="fr-FR" sz="2000" dirty="0">
                <a:effectLst/>
                <a:latin typeface="+mj-lt"/>
              </a:rPr>
              <a:t> </a:t>
            </a:r>
            <a:r>
              <a:rPr lang="fr-FR" sz="2000" dirty="0" err="1">
                <a:effectLst/>
                <a:latin typeface="+mj-lt"/>
              </a:rPr>
              <a:t>be</a:t>
            </a:r>
            <a:r>
              <a:rPr lang="fr-FR" sz="2000" dirty="0">
                <a:effectLst/>
                <a:latin typeface="+mj-lt"/>
              </a:rPr>
              <a:t> sensitive to </a:t>
            </a:r>
            <a:r>
              <a:rPr lang="fr-FR" sz="2000" dirty="0" err="1">
                <a:effectLst/>
                <a:latin typeface="+mj-lt"/>
              </a:rPr>
              <a:t>climate</a:t>
            </a:r>
            <a:r>
              <a:rPr lang="fr-FR" sz="2000" dirty="0">
                <a:effectLst/>
                <a:latin typeface="+mj-lt"/>
              </a:rPr>
              <a:t>. </a:t>
            </a:r>
            <a:endParaRPr lang="fr-FR" sz="2000" dirty="0">
              <a:latin typeface="+mj-lt"/>
            </a:endParaRPr>
          </a:p>
          <a:p>
            <a:endParaRPr lang="fr-FR" sz="2000" dirty="0">
              <a:latin typeface="+mj-lt"/>
            </a:endParaRPr>
          </a:p>
        </p:txBody>
      </p:sp>
    </p:spTree>
    <p:extLst>
      <p:ext uri="{BB962C8B-B14F-4D97-AF65-F5344CB8AC3E}">
        <p14:creationId xmlns:p14="http://schemas.microsoft.com/office/powerpoint/2010/main" val="2476968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3FACDC-5317-ACE6-DA5A-BBDB71DFDD3C}"/>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6" name="Espace réservé du texte 5">
            <a:extLst>
              <a:ext uri="{FF2B5EF4-FFF2-40B4-BE49-F238E27FC236}">
                <a16:creationId xmlns:a16="http://schemas.microsoft.com/office/drawing/2014/main" id="{397B01B1-81C1-C15F-7790-595A05D3DB4E}"/>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1B9CD1BF-056E-B50B-7C2A-A2C41F967E1C}"/>
              </a:ext>
            </a:extLst>
          </p:cNvPr>
          <p:cNvSpPr>
            <a:spLocks noGrp="1"/>
          </p:cNvSpPr>
          <p:nvPr>
            <p:ph type="body" sz="quarter" idx="16"/>
          </p:nvPr>
        </p:nvSpPr>
        <p:spPr/>
        <p:txBody>
          <a:bodyPr/>
          <a:lstStyle/>
          <a:p>
            <a:endParaRPr lang="fr-FR"/>
          </a:p>
        </p:txBody>
      </p:sp>
      <p:sp>
        <p:nvSpPr>
          <p:cNvPr id="8" name="Titre 1">
            <a:extLst>
              <a:ext uri="{FF2B5EF4-FFF2-40B4-BE49-F238E27FC236}">
                <a16:creationId xmlns:a16="http://schemas.microsoft.com/office/drawing/2014/main" id="{DD9321C3-2C8B-D2A8-0B72-F612F1166859}"/>
              </a:ext>
            </a:extLst>
          </p:cNvPr>
          <p:cNvSpPr txBox="1">
            <a:spLocks/>
          </p:cNvSpPr>
          <p:nvPr/>
        </p:nvSpPr>
        <p:spPr>
          <a:xfrm>
            <a:off x="171225" y="72050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kern="1200">
                <a:solidFill>
                  <a:schemeClr val="accent1"/>
                </a:solidFill>
                <a:latin typeface="+mj-lt"/>
                <a:ea typeface="+mj-ea"/>
                <a:cs typeface="+mj-cs"/>
              </a:defRPr>
            </a:lvl1pPr>
          </a:lstStyle>
          <a:p>
            <a:r>
              <a:rPr lang="fr-FR" b="1" dirty="0" err="1"/>
              <a:t>Changing</a:t>
            </a:r>
            <a:r>
              <a:rPr lang="fr-FR" b="1" dirty="0"/>
              <a:t> population</a:t>
            </a:r>
          </a:p>
        </p:txBody>
      </p:sp>
      <p:pic>
        <p:nvPicPr>
          <p:cNvPr id="10" name="Image 9">
            <a:extLst>
              <a:ext uri="{FF2B5EF4-FFF2-40B4-BE49-F238E27FC236}">
                <a16:creationId xmlns:a16="http://schemas.microsoft.com/office/drawing/2014/main" id="{A14CF826-2098-5056-C83F-62B44629559D}"/>
              </a:ext>
            </a:extLst>
          </p:cNvPr>
          <p:cNvPicPr>
            <a:picLocks noChangeAspect="1"/>
          </p:cNvPicPr>
          <p:nvPr/>
        </p:nvPicPr>
        <p:blipFill>
          <a:blip r:embed="rId2"/>
          <a:stretch>
            <a:fillRect/>
          </a:stretch>
        </p:blipFill>
        <p:spPr>
          <a:xfrm>
            <a:off x="6624266" y="4919085"/>
            <a:ext cx="2376984" cy="882650"/>
          </a:xfrm>
          <a:prstGeom prst="rect">
            <a:avLst/>
          </a:prstGeom>
        </p:spPr>
      </p:pic>
      <p:sp>
        <p:nvSpPr>
          <p:cNvPr id="11" name="ZoneTexte 10">
            <a:extLst>
              <a:ext uri="{FF2B5EF4-FFF2-40B4-BE49-F238E27FC236}">
                <a16:creationId xmlns:a16="http://schemas.microsoft.com/office/drawing/2014/main" id="{D099973F-51B1-A093-5F26-9DE43E2B362F}"/>
              </a:ext>
            </a:extLst>
          </p:cNvPr>
          <p:cNvSpPr txBox="1"/>
          <p:nvPr/>
        </p:nvSpPr>
        <p:spPr>
          <a:xfrm>
            <a:off x="5775363" y="5982207"/>
            <a:ext cx="3479800" cy="646331"/>
          </a:xfrm>
          <a:prstGeom prst="rect">
            <a:avLst/>
          </a:prstGeom>
          <a:noFill/>
        </p:spPr>
        <p:txBody>
          <a:bodyPr wrap="square">
            <a:spAutoFit/>
          </a:bodyPr>
          <a:lstStyle/>
          <a:p>
            <a:r>
              <a:rPr lang="fr-FR" sz="1800" b="0" i="1">
                <a:effectLst/>
                <a:latin typeface="ITCSymbolStd"/>
              </a:rPr>
              <a:t>Baker et al Nature </a:t>
            </a:r>
            <a:r>
              <a:rPr lang="fr-FR" sz="1800" b="0" i="1" err="1">
                <a:effectLst/>
                <a:latin typeface="ITCSymbolStd"/>
              </a:rPr>
              <a:t>Reviews</a:t>
            </a:r>
            <a:r>
              <a:rPr lang="fr-FR" sz="1800" b="0" i="1">
                <a:effectLst/>
                <a:latin typeface="ITCSymbolStd"/>
              </a:rPr>
              <a:t> 2021 </a:t>
            </a:r>
            <a:br>
              <a:rPr lang="fr-FR" sz="1800" b="0" i="1">
                <a:effectLst/>
                <a:latin typeface="ITCSymbolStd"/>
              </a:rPr>
            </a:br>
            <a:endParaRPr lang="fr-FR"/>
          </a:p>
        </p:txBody>
      </p:sp>
      <p:pic>
        <p:nvPicPr>
          <p:cNvPr id="3" name="Espace réservé du contenu 4">
            <a:extLst>
              <a:ext uri="{FF2B5EF4-FFF2-40B4-BE49-F238E27FC236}">
                <a16:creationId xmlns:a16="http://schemas.microsoft.com/office/drawing/2014/main" id="{31214E48-8860-39E3-652B-0050A006610D}"/>
              </a:ext>
            </a:extLst>
          </p:cNvPr>
          <p:cNvPicPr>
            <a:picLocks noChangeAspect="1"/>
          </p:cNvPicPr>
          <p:nvPr/>
        </p:nvPicPr>
        <p:blipFill>
          <a:blip r:embed="rId3"/>
          <a:stretch>
            <a:fillRect/>
          </a:stretch>
        </p:blipFill>
        <p:spPr>
          <a:xfrm>
            <a:off x="496961" y="1630869"/>
            <a:ext cx="5743353" cy="4351338"/>
          </a:xfrm>
          <a:prstGeom prst="rect">
            <a:avLst/>
          </a:prstGeom>
        </p:spPr>
      </p:pic>
      <p:sp>
        <p:nvSpPr>
          <p:cNvPr id="4" name="ZoneTexte 3">
            <a:extLst>
              <a:ext uri="{FF2B5EF4-FFF2-40B4-BE49-F238E27FC236}">
                <a16:creationId xmlns:a16="http://schemas.microsoft.com/office/drawing/2014/main" id="{436D25A8-1C84-8FAB-44DC-1314EDC290C7}"/>
              </a:ext>
            </a:extLst>
          </p:cNvPr>
          <p:cNvSpPr txBox="1"/>
          <p:nvPr/>
        </p:nvSpPr>
        <p:spPr>
          <a:xfrm>
            <a:off x="6240314" y="1364833"/>
            <a:ext cx="2808642" cy="3447098"/>
          </a:xfrm>
          <a:prstGeom prst="rect">
            <a:avLst/>
          </a:prstGeom>
          <a:noFill/>
        </p:spPr>
        <p:txBody>
          <a:bodyPr wrap="square" rtlCol="0">
            <a:spAutoFit/>
          </a:bodyPr>
          <a:lstStyle/>
          <a:p>
            <a:r>
              <a:rPr lang="fr-FR" sz="2000" dirty="0" err="1">
                <a:effectLst/>
                <a:latin typeface="Arial" panose="020B0604020202020204" pitchFamily="34" charset="0"/>
                <a:cs typeface="Arial" panose="020B0604020202020204" pitchFamily="34" charset="0"/>
              </a:rPr>
              <a:t>Urbanization</a:t>
            </a:r>
            <a:r>
              <a:rPr lang="fr-FR" sz="2000" dirty="0">
                <a:effectLst/>
                <a:latin typeface="Arial" panose="020B0604020202020204" pitchFamily="34" charset="0"/>
                <a:cs typeface="Arial" panose="020B0604020202020204" pitchFamily="34" charset="0"/>
              </a:rPr>
              <a:t> has </a:t>
            </a:r>
            <a:r>
              <a:rPr lang="fr-FR" sz="2000" dirty="0" err="1">
                <a:effectLst/>
                <a:latin typeface="Arial" panose="020B0604020202020204" pitchFamily="34" charset="0"/>
                <a:cs typeface="Arial" panose="020B0604020202020204" pitchFamily="34" charset="0"/>
              </a:rPr>
              <a:t>promote</a:t>
            </a:r>
            <a:r>
              <a:rPr lang="fr-FR" sz="2000" dirty="0">
                <a:effectLst/>
                <a:latin typeface="Arial" panose="020B0604020202020204" pitchFamily="34" charset="0"/>
                <a:cs typeface="Arial" panose="020B0604020202020204" pitchFamily="34" charset="0"/>
              </a:rPr>
              <a:t> </a:t>
            </a:r>
            <a:r>
              <a:rPr lang="fr-FR" sz="2000" dirty="0" err="1">
                <a:effectLst/>
                <a:latin typeface="Arial" panose="020B0604020202020204" pitchFamily="34" charset="0"/>
                <a:cs typeface="Arial" panose="020B0604020202020204" pitchFamily="34" charset="0"/>
              </a:rPr>
              <a:t>emergence</a:t>
            </a:r>
            <a:r>
              <a:rPr lang="fr-FR" sz="2000" dirty="0">
                <a:effectLst/>
                <a:latin typeface="Arial" panose="020B0604020202020204" pitchFamily="34" charset="0"/>
                <a:cs typeface="Arial" panose="020B0604020202020204" pitchFamily="34" charset="0"/>
              </a:rPr>
              <a:t> and spread of </a:t>
            </a:r>
            <a:r>
              <a:rPr lang="fr-FR" sz="2000" dirty="0" err="1">
                <a:effectLst/>
                <a:latin typeface="Arial" panose="020B0604020202020204" pitchFamily="34" charset="0"/>
                <a:cs typeface="Arial" panose="020B0604020202020204" pitchFamily="34" charset="0"/>
              </a:rPr>
              <a:t>arboviral</a:t>
            </a:r>
            <a:r>
              <a:rPr lang="fr-FR" sz="2000" dirty="0">
                <a:effectLst/>
                <a:latin typeface="Arial" panose="020B0604020202020204" pitchFamily="34" charset="0"/>
                <a:cs typeface="Arial" panose="020B0604020202020204" pitchFamily="34" charset="0"/>
              </a:rPr>
              <a:t> </a:t>
            </a:r>
            <a:r>
              <a:rPr lang="fr-FR" sz="2000" dirty="0" err="1">
                <a:effectLst/>
                <a:latin typeface="Arial" panose="020B0604020202020204" pitchFamily="34" charset="0"/>
                <a:cs typeface="Arial" panose="020B0604020202020204" pitchFamily="34" charset="0"/>
              </a:rPr>
              <a:t>diseases</a:t>
            </a:r>
            <a:r>
              <a:rPr lang="fr-FR" sz="2000" dirty="0">
                <a:effectLst/>
                <a:latin typeface="Arial" panose="020B0604020202020204" pitchFamily="34" charset="0"/>
                <a:cs typeface="Arial" panose="020B0604020202020204" pitchFamily="34" charset="0"/>
              </a:rPr>
              <a:t> </a:t>
            </a:r>
            <a:endParaRPr lang="fr-FR" sz="2000" dirty="0">
              <a:latin typeface="Arial" panose="020B0604020202020204" pitchFamily="34" charset="0"/>
              <a:cs typeface="Arial" panose="020B0604020202020204" pitchFamily="34" charset="0"/>
            </a:endParaRPr>
          </a:p>
          <a:p>
            <a:endParaRPr lang="fr-FR" sz="2000" dirty="0">
              <a:effectLst/>
              <a:latin typeface="Arial" panose="020B0604020202020204" pitchFamily="34" charset="0"/>
              <a:cs typeface="Arial" panose="020B0604020202020204" pitchFamily="34" charset="0"/>
            </a:endParaRPr>
          </a:p>
          <a:p>
            <a:r>
              <a:rPr lang="fr-FR" sz="2000" dirty="0">
                <a:effectLst/>
                <a:latin typeface="Arial" panose="020B0604020202020204" pitchFamily="34" charset="0"/>
                <a:cs typeface="Arial" panose="020B0604020202020204" pitchFamily="34" charset="0"/>
              </a:rPr>
              <a:t>Dense and </a:t>
            </a:r>
            <a:r>
              <a:rPr lang="fr-FR" sz="2000" dirty="0" err="1">
                <a:effectLst/>
                <a:latin typeface="Arial" panose="020B0604020202020204" pitchFamily="34" charset="0"/>
                <a:cs typeface="Arial" panose="020B0604020202020204" pitchFamily="34" charset="0"/>
              </a:rPr>
              <a:t>connected</a:t>
            </a:r>
            <a:r>
              <a:rPr lang="fr-FR" sz="2000" dirty="0">
                <a:effectLst/>
                <a:latin typeface="Arial" panose="020B0604020202020204" pitchFamily="34" charset="0"/>
                <a:cs typeface="Arial" panose="020B0604020202020204" pitchFamily="34" charset="0"/>
              </a:rPr>
              <a:t> </a:t>
            </a:r>
            <a:r>
              <a:rPr lang="fr-FR" sz="2000" dirty="0" err="1">
                <a:effectLst/>
                <a:latin typeface="Arial" panose="020B0604020202020204" pitchFamily="34" charset="0"/>
                <a:cs typeface="Arial" panose="020B0604020202020204" pitchFamily="34" charset="0"/>
              </a:rPr>
              <a:t>urban</a:t>
            </a:r>
            <a:r>
              <a:rPr lang="fr-FR" sz="2000" dirty="0">
                <a:effectLst/>
                <a:latin typeface="Arial" panose="020B0604020202020204" pitchFamily="34" charset="0"/>
                <a:cs typeface="Arial" panose="020B0604020202020204" pitchFamily="34" charset="0"/>
              </a:rPr>
              <a:t> areas </a:t>
            </a:r>
            <a:r>
              <a:rPr lang="fr-FR" sz="2000" dirty="0" err="1">
                <a:effectLst/>
                <a:latin typeface="Arial" panose="020B0604020202020204" pitchFamily="34" charset="0"/>
                <a:cs typeface="Arial" panose="020B0604020202020204" pitchFamily="34" charset="0"/>
              </a:rPr>
              <a:t>potential</a:t>
            </a:r>
            <a:r>
              <a:rPr lang="fr-FR" sz="2000" dirty="0">
                <a:effectLst/>
                <a:latin typeface="Arial" panose="020B0604020202020204" pitchFamily="34" charset="0"/>
                <a:cs typeface="Arial" panose="020B0604020202020204" pitchFamily="34" charset="0"/>
              </a:rPr>
              <a:t> hot spots for the </a:t>
            </a:r>
            <a:r>
              <a:rPr lang="fr-FR" sz="2000" dirty="0" err="1">
                <a:effectLst/>
                <a:latin typeface="Arial" panose="020B0604020202020204" pitchFamily="34" charset="0"/>
                <a:cs typeface="Arial" panose="020B0604020202020204" pitchFamily="34" charset="0"/>
              </a:rPr>
              <a:t>rapid</a:t>
            </a:r>
            <a:r>
              <a:rPr lang="fr-FR" sz="2000" dirty="0">
                <a:effectLst/>
                <a:latin typeface="Arial" panose="020B0604020202020204" pitchFamily="34" charset="0"/>
                <a:cs typeface="Arial" panose="020B0604020202020204" pitchFamily="34" charset="0"/>
              </a:rPr>
              <a:t> spread of </a:t>
            </a:r>
            <a:r>
              <a:rPr lang="fr-FR" sz="2000" dirty="0" err="1">
                <a:effectLst/>
                <a:latin typeface="Arial" panose="020B0604020202020204" pitchFamily="34" charset="0"/>
                <a:cs typeface="Arial" panose="020B0604020202020204" pitchFamily="34" charset="0"/>
              </a:rPr>
              <a:t>respiratory</a:t>
            </a:r>
            <a:r>
              <a:rPr lang="fr-FR" sz="2000" dirty="0">
                <a:effectLst/>
                <a:latin typeface="Arial" panose="020B0604020202020204" pitchFamily="34" charset="0"/>
                <a:cs typeface="Arial" panose="020B0604020202020204" pitchFamily="34" charset="0"/>
              </a:rPr>
              <a:t> </a:t>
            </a:r>
            <a:r>
              <a:rPr lang="fr-FR" sz="2000" dirty="0" err="1">
                <a:effectLst/>
                <a:latin typeface="Arial" panose="020B0604020202020204" pitchFamily="34" charset="0"/>
                <a:cs typeface="Arial" panose="020B0604020202020204" pitchFamily="34" charset="0"/>
              </a:rPr>
              <a:t>diseases</a:t>
            </a:r>
            <a:r>
              <a:rPr lang="fr-FR" sz="2000" dirty="0">
                <a:effectLst/>
                <a:latin typeface="Arial" panose="020B0604020202020204" pitchFamily="34" charset="0"/>
                <a:cs typeface="Arial" panose="020B0604020202020204" pitchFamily="34" charset="0"/>
              </a:rPr>
              <a:t> </a:t>
            </a:r>
            <a:endParaRPr lang="fr-FR" sz="2000" dirty="0">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3189580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3FACDC-5317-ACE6-DA5A-BBDB71DFDD3C}"/>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6" name="Espace réservé du texte 5">
            <a:extLst>
              <a:ext uri="{FF2B5EF4-FFF2-40B4-BE49-F238E27FC236}">
                <a16:creationId xmlns:a16="http://schemas.microsoft.com/office/drawing/2014/main" id="{397B01B1-81C1-C15F-7790-595A05D3DB4E}"/>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1B9CD1BF-056E-B50B-7C2A-A2C41F967E1C}"/>
              </a:ext>
            </a:extLst>
          </p:cNvPr>
          <p:cNvSpPr>
            <a:spLocks noGrp="1"/>
          </p:cNvSpPr>
          <p:nvPr>
            <p:ph type="body" sz="quarter" idx="16"/>
          </p:nvPr>
        </p:nvSpPr>
        <p:spPr/>
        <p:txBody>
          <a:bodyPr/>
          <a:lstStyle/>
          <a:p>
            <a:endParaRPr lang="fr-FR"/>
          </a:p>
        </p:txBody>
      </p:sp>
      <p:sp>
        <p:nvSpPr>
          <p:cNvPr id="8" name="Titre 1">
            <a:extLst>
              <a:ext uri="{FF2B5EF4-FFF2-40B4-BE49-F238E27FC236}">
                <a16:creationId xmlns:a16="http://schemas.microsoft.com/office/drawing/2014/main" id="{DD9321C3-2C8B-D2A8-0B72-F612F1166859}"/>
              </a:ext>
            </a:extLst>
          </p:cNvPr>
          <p:cNvSpPr txBox="1">
            <a:spLocks/>
          </p:cNvSpPr>
          <p:nvPr/>
        </p:nvSpPr>
        <p:spPr>
          <a:xfrm>
            <a:off x="460545" y="943529"/>
            <a:ext cx="82836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kern="1200">
                <a:solidFill>
                  <a:schemeClr val="accent1"/>
                </a:solidFill>
                <a:latin typeface="+mj-lt"/>
                <a:ea typeface="+mj-ea"/>
                <a:cs typeface="+mj-cs"/>
              </a:defRPr>
            </a:lvl1pPr>
          </a:lstStyle>
          <a:p>
            <a:r>
              <a:rPr lang="fr-FR" b="1" dirty="0" err="1"/>
              <a:t>Changing</a:t>
            </a:r>
            <a:r>
              <a:rPr lang="fr-FR" b="1" dirty="0"/>
              <a:t> technologie, </a:t>
            </a:r>
            <a:r>
              <a:rPr lang="fr-FR" b="1" dirty="0" err="1"/>
              <a:t>increasing</a:t>
            </a:r>
            <a:r>
              <a:rPr lang="fr-FR" b="1" dirty="0"/>
              <a:t> </a:t>
            </a:r>
            <a:r>
              <a:rPr lang="fr-FR" b="1" dirty="0" err="1"/>
              <a:t>connectivity</a:t>
            </a:r>
            <a:r>
              <a:rPr lang="fr-FR" b="1" dirty="0"/>
              <a:t>: global spread </a:t>
            </a:r>
          </a:p>
        </p:txBody>
      </p:sp>
      <p:pic>
        <p:nvPicPr>
          <p:cNvPr id="10" name="Image 9">
            <a:extLst>
              <a:ext uri="{FF2B5EF4-FFF2-40B4-BE49-F238E27FC236}">
                <a16:creationId xmlns:a16="http://schemas.microsoft.com/office/drawing/2014/main" id="{A14CF826-2098-5056-C83F-62B44629559D}"/>
              </a:ext>
            </a:extLst>
          </p:cNvPr>
          <p:cNvPicPr>
            <a:picLocks noChangeAspect="1"/>
          </p:cNvPicPr>
          <p:nvPr/>
        </p:nvPicPr>
        <p:blipFill>
          <a:blip r:embed="rId2"/>
          <a:stretch>
            <a:fillRect/>
          </a:stretch>
        </p:blipFill>
        <p:spPr>
          <a:xfrm>
            <a:off x="6624266" y="4919085"/>
            <a:ext cx="2376984" cy="882650"/>
          </a:xfrm>
          <a:prstGeom prst="rect">
            <a:avLst/>
          </a:prstGeom>
        </p:spPr>
      </p:pic>
      <p:pic>
        <p:nvPicPr>
          <p:cNvPr id="4" name="Espace réservé du contenu 4">
            <a:extLst>
              <a:ext uri="{FF2B5EF4-FFF2-40B4-BE49-F238E27FC236}">
                <a16:creationId xmlns:a16="http://schemas.microsoft.com/office/drawing/2014/main" id="{A34F85D8-6EA3-CB99-93A4-375C3B668FFD}"/>
              </a:ext>
            </a:extLst>
          </p:cNvPr>
          <p:cNvPicPr>
            <a:picLocks noChangeAspect="1"/>
          </p:cNvPicPr>
          <p:nvPr/>
        </p:nvPicPr>
        <p:blipFill>
          <a:blip r:embed="rId3"/>
          <a:stretch>
            <a:fillRect/>
          </a:stretch>
        </p:blipFill>
        <p:spPr>
          <a:xfrm>
            <a:off x="322579" y="2093447"/>
            <a:ext cx="5898480" cy="4351338"/>
          </a:xfrm>
          <a:prstGeom prst="rect">
            <a:avLst/>
          </a:prstGeom>
        </p:spPr>
      </p:pic>
      <p:sp>
        <p:nvSpPr>
          <p:cNvPr id="11" name="ZoneTexte 10">
            <a:extLst>
              <a:ext uri="{FF2B5EF4-FFF2-40B4-BE49-F238E27FC236}">
                <a16:creationId xmlns:a16="http://schemas.microsoft.com/office/drawing/2014/main" id="{D099973F-51B1-A093-5F26-9DE43E2B362F}"/>
              </a:ext>
            </a:extLst>
          </p:cNvPr>
          <p:cNvSpPr txBox="1"/>
          <p:nvPr/>
        </p:nvSpPr>
        <p:spPr>
          <a:xfrm>
            <a:off x="5775363" y="5982207"/>
            <a:ext cx="3479800" cy="646331"/>
          </a:xfrm>
          <a:prstGeom prst="rect">
            <a:avLst/>
          </a:prstGeom>
          <a:noFill/>
        </p:spPr>
        <p:txBody>
          <a:bodyPr wrap="square">
            <a:spAutoFit/>
          </a:bodyPr>
          <a:lstStyle/>
          <a:p>
            <a:r>
              <a:rPr lang="fr-FR" sz="1800" b="0" i="1" dirty="0">
                <a:effectLst/>
                <a:latin typeface="ITCSymbolStd"/>
              </a:rPr>
              <a:t>Baker et al Nature </a:t>
            </a:r>
            <a:r>
              <a:rPr lang="fr-FR" sz="1800" b="0" i="1" dirty="0" err="1">
                <a:effectLst/>
                <a:latin typeface="ITCSymbolStd"/>
              </a:rPr>
              <a:t>Reviews</a:t>
            </a:r>
            <a:r>
              <a:rPr lang="fr-FR" sz="1800" b="0" i="1" dirty="0">
                <a:effectLst/>
                <a:latin typeface="ITCSymbolStd"/>
              </a:rPr>
              <a:t> 2021 </a:t>
            </a:r>
            <a:br>
              <a:rPr lang="fr-FR" sz="1800" b="0" i="1" dirty="0">
                <a:effectLst/>
                <a:latin typeface="ITCSymbolStd"/>
              </a:rPr>
            </a:br>
            <a:endParaRPr lang="fr-FR" dirty="0"/>
          </a:p>
        </p:txBody>
      </p:sp>
    </p:spTree>
    <p:extLst>
      <p:ext uri="{BB962C8B-B14F-4D97-AF65-F5344CB8AC3E}">
        <p14:creationId xmlns:p14="http://schemas.microsoft.com/office/powerpoint/2010/main" val="367048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14058" y="5196709"/>
            <a:ext cx="8524619" cy="520262"/>
          </a:xfrm>
        </p:spPr>
        <p:txBody>
          <a:bodyPr>
            <a:noAutofit/>
          </a:bodyPr>
          <a:lstStyle/>
          <a:p>
            <a:pPr marL="0" indent="0" algn="just">
              <a:buNone/>
            </a:pPr>
            <a:r>
              <a:rPr lang="fr-FR" dirty="0"/>
              <a:t>Par ailleurs, les </a:t>
            </a:r>
            <a:r>
              <a:rPr lang="fr-FR" b="1" dirty="0">
                <a:solidFill>
                  <a:schemeClr val="accent5"/>
                </a:solidFill>
              </a:rPr>
              <a:t>grandes pandémies </a:t>
            </a:r>
            <a:r>
              <a:rPr lang="fr-FR" dirty="0"/>
              <a:t>des siècles passés continuent de peser sur l’état de santé des populations à travers le monde, et en particulier dans les pays à revenu faible et intermédiaire</a:t>
            </a:r>
          </a:p>
        </p:txBody>
      </p:sp>
      <p:sp>
        <p:nvSpPr>
          <p:cNvPr id="3" name="Espace réservé du texte 2"/>
          <p:cNvSpPr>
            <a:spLocks noGrp="1"/>
          </p:cNvSpPr>
          <p:nvPr>
            <p:ph type="body" sz="quarter" idx="13"/>
          </p:nvPr>
        </p:nvSpPr>
        <p:spPr/>
        <p:txBody>
          <a:bodyPr/>
          <a:lstStyle/>
          <a:p>
            <a:endParaRPr lang="fr-FR"/>
          </a:p>
        </p:txBody>
      </p:sp>
      <p:sp>
        <p:nvSpPr>
          <p:cNvPr id="4" name="Titre 3"/>
          <p:cNvSpPr>
            <a:spLocks noGrp="1"/>
          </p:cNvSpPr>
          <p:nvPr>
            <p:ph type="title"/>
          </p:nvPr>
        </p:nvSpPr>
        <p:spPr>
          <a:xfrm>
            <a:off x="314058" y="1763595"/>
            <a:ext cx="8524619" cy="350988"/>
          </a:xfrm>
        </p:spPr>
        <p:txBody>
          <a:bodyPr>
            <a:normAutofit fontScale="90000"/>
          </a:bodyPr>
          <a:lstStyle/>
          <a:p>
            <a:r>
              <a:rPr lang="fr-FR" b="1" dirty="0"/>
              <a:t>Evolution de l’état de santé dans le monde</a:t>
            </a:r>
          </a:p>
        </p:txBody>
      </p:sp>
      <p:sp>
        <p:nvSpPr>
          <p:cNvPr id="6" name="Rectangle à coins arrondis 5"/>
          <p:cNvSpPr/>
          <p:nvPr/>
        </p:nvSpPr>
        <p:spPr>
          <a:xfrm>
            <a:off x="259511" y="2322434"/>
            <a:ext cx="2079000" cy="262596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t>VIH (2021)</a:t>
            </a:r>
          </a:p>
          <a:p>
            <a:pPr algn="ctr"/>
            <a:endParaRPr lang="fr-FR" sz="1050" dirty="0"/>
          </a:p>
          <a:p>
            <a:pPr algn="ctr"/>
            <a:r>
              <a:rPr lang="fr-FR" sz="1050" dirty="0"/>
              <a:t>- 38,4 millions de personnes vivaient avec le VIH  (84,2 depuis le début)</a:t>
            </a:r>
          </a:p>
          <a:p>
            <a:pPr algn="ctr"/>
            <a:r>
              <a:rPr lang="fr-FR" sz="1050" dirty="0"/>
              <a:t> -28,7 millions de personnes avaient accès à la thérapie antirétrovirale</a:t>
            </a:r>
          </a:p>
          <a:p>
            <a:pPr algn="ctr"/>
            <a:r>
              <a:rPr lang="fr-FR" sz="1050" dirty="0"/>
              <a:t> -1,5 million de personnes nouvellement infectées par le VIH </a:t>
            </a:r>
          </a:p>
          <a:p>
            <a:pPr algn="ctr"/>
            <a:r>
              <a:rPr lang="fr-FR" sz="1050" dirty="0"/>
              <a:t>- 650 000 de personnes sont décédées de maladies liées au sida (40,1 depuis le début)</a:t>
            </a:r>
          </a:p>
          <a:p>
            <a:pPr algn="ctr"/>
            <a:endParaRPr lang="fr-FR" sz="788" dirty="0"/>
          </a:p>
        </p:txBody>
      </p:sp>
      <p:sp>
        <p:nvSpPr>
          <p:cNvPr id="7" name="Rectangle à coins arrondis 6"/>
          <p:cNvSpPr/>
          <p:nvPr/>
        </p:nvSpPr>
        <p:spPr>
          <a:xfrm>
            <a:off x="2448311" y="2322433"/>
            <a:ext cx="2079000" cy="262596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t>Tuberculose (2021)</a:t>
            </a:r>
          </a:p>
          <a:p>
            <a:pPr algn="ctr"/>
            <a:endParaRPr lang="fr-FR" sz="1050" b="1" dirty="0"/>
          </a:p>
          <a:p>
            <a:pPr algn="ctr"/>
            <a:endParaRPr lang="fr-FR" sz="1050" b="1" dirty="0"/>
          </a:p>
          <a:p>
            <a:pPr algn="ctr"/>
            <a:endParaRPr lang="fr-FR" sz="1050" b="1" dirty="0"/>
          </a:p>
          <a:p>
            <a:pPr marL="214313" indent="-214313" algn="ctr">
              <a:buFontTx/>
              <a:buChar char="-"/>
            </a:pPr>
            <a:r>
              <a:rPr lang="fr-FR" sz="1050" dirty="0"/>
              <a:t>Nouveau cas de TB : 6,4 millions enregistrés (sur 10,6 millions)</a:t>
            </a:r>
          </a:p>
          <a:p>
            <a:pPr algn="ctr"/>
            <a:r>
              <a:rPr lang="fr-FR" sz="1050" dirty="0"/>
              <a:t>- 1,6 millions de morts TB</a:t>
            </a:r>
          </a:p>
          <a:p>
            <a:pPr marL="214313" indent="-214313" algn="ctr">
              <a:buFontTx/>
              <a:buChar char="-"/>
            </a:pPr>
            <a:r>
              <a:rPr lang="fr-FR" sz="1050" dirty="0"/>
              <a:t>TBMDR: 160 000 personnes sous traitement</a:t>
            </a:r>
          </a:p>
          <a:p>
            <a:pPr marL="214313" indent="-214313" algn="ctr">
              <a:buFontTx/>
              <a:buChar char="-"/>
            </a:pPr>
            <a:endParaRPr lang="fr-FR" sz="1050" dirty="0"/>
          </a:p>
          <a:p>
            <a:pPr marL="214313" indent="-214313" algn="ctr">
              <a:buFontTx/>
              <a:buChar char="-"/>
            </a:pPr>
            <a:endParaRPr lang="fr-FR" sz="1050" dirty="0"/>
          </a:p>
          <a:p>
            <a:pPr algn="ctr"/>
            <a:endParaRPr lang="fr-FR" sz="1050" dirty="0"/>
          </a:p>
          <a:p>
            <a:pPr algn="ctr"/>
            <a:endParaRPr lang="fr-FR" sz="1050" dirty="0"/>
          </a:p>
          <a:p>
            <a:pPr algn="ctr"/>
            <a:endParaRPr lang="fr-FR" sz="1050" dirty="0"/>
          </a:p>
        </p:txBody>
      </p:sp>
      <p:sp>
        <p:nvSpPr>
          <p:cNvPr id="9" name="Rectangle à coins arrondis 8"/>
          <p:cNvSpPr/>
          <p:nvPr/>
        </p:nvSpPr>
        <p:spPr>
          <a:xfrm>
            <a:off x="4637111" y="2322433"/>
            <a:ext cx="2079000" cy="262596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t>IST (2021)</a:t>
            </a:r>
          </a:p>
          <a:p>
            <a:pPr algn="ctr"/>
            <a:endParaRPr lang="fr-FR" sz="1050" b="1" dirty="0"/>
          </a:p>
          <a:p>
            <a:pPr algn="ctr"/>
            <a:endParaRPr lang="fr-FR" sz="1050" b="1" dirty="0"/>
          </a:p>
          <a:p>
            <a:pPr algn="ctr"/>
            <a:r>
              <a:rPr lang="fr-FR" sz="1050" dirty="0"/>
              <a:t>- 374 millions de nouveau cas (1 million par jour)</a:t>
            </a:r>
          </a:p>
          <a:p>
            <a:pPr algn="ctr"/>
            <a:r>
              <a:rPr lang="fr-FR" sz="1050" dirty="0"/>
              <a:t>- Syphilis : 7,1 millions d’infections</a:t>
            </a:r>
          </a:p>
          <a:p>
            <a:pPr algn="ctr"/>
            <a:r>
              <a:rPr lang="fr-FR" sz="1050" dirty="0"/>
              <a:t>- Gonorrhée : 82 millions d’infections</a:t>
            </a:r>
          </a:p>
          <a:p>
            <a:pPr algn="ctr"/>
            <a:r>
              <a:rPr lang="fr-FR" sz="1050" dirty="0"/>
              <a:t>- Chlamydia : 128 millions d’infections</a:t>
            </a:r>
          </a:p>
          <a:p>
            <a:pPr algn="ctr"/>
            <a:r>
              <a:rPr lang="fr-FR" sz="1050" dirty="0"/>
              <a:t>- Trichomonas : 156 millions d’infections</a:t>
            </a:r>
          </a:p>
          <a:p>
            <a:pPr algn="ctr"/>
            <a:endParaRPr lang="fr-FR" sz="1050" dirty="0"/>
          </a:p>
          <a:p>
            <a:pPr algn="ctr"/>
            <a:endParaRPr lang="fr-FR" sz="1050" dirty="0"/>
          </a:p>
          <a:p>
            <a:pPr algn="ctr"/>
            <a:endParaRPr lang="fr-FR" sz="1050" dirty="0"/>
          </a:p>
        </p:txBody>
      </p:sp>
      <p:sp>
        <p:nvSpPr>
          <p:cNvPr id="10" name="Rectangle à coins arrondis 9"/>
          <p:cNvSpPr/>
          <p:nvPr/>
        </p:nvSpPr>
        <p:spPr>
          <a:xfrm>
            <a:off x="6825911" y="2322433"/>
            <a:ext cx="2079000" cy="262596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dirty="0"/>
              <a:t>Hépatites virales (2021)</a:t>
            </a:r>
          </a:p>
          <a:p>
            <a:pPr algn="ctr"/>
            <a:endParaRPr lang="fr-FR" sz="1050" b="1" dirty="0"/>
          </a:p>
          <a:p>
            <a:pPr algn="ctr"/>
            <a:endParaRPr lang="fr-FR" sz="1050" b="1" dirty="0"/>
          </a:p>
          <a:p>
            <a:pPr algn="ctr"/>
            <a:r>
              <a:rPr lang="fr-FR" sz="1050" dirty="0"/>
              <a:t>- 374 millions de nouveau cas (1 million par jour)</a:t>
            </a:r>
          </a:p>
          <a:p>
            <a:pPr algn="ctr"/>
            <a:r>
              <a:rPr lang="fr-FR" sz="1050" dirty="0"/>
              <a:t>- Syphilis : 7,1 millions d’infections</a:t>
            </a:r>
          </a:p>
          <a:p>
            <a:pPr algn="ctr"/>
            <a:r>
              <a:rPr lang="fr-FR" sz="1050" dirty="0"/>
              <a:t>- Gonorrhée : 82 millions d’infections</a:t>
            </a:r>
          </a:p>
          <a:p>
            <a:pPr algn="ctr"/>
            <a:r>
              <a:rPr lang="fr-FR" sz="1050" dirty="0"/>
              <a:t>- Chlamydia : 128 millions d’infections</a:t>
            </a:r>
          </a:p>
          <a:p>
            <a:pPr algn="ctr"/>
            <a:r>
              <a:rPr lang="fr-FR" sz="1050" dirty="0"/>
              <a:t>- Trichomonas : 156 millions d’infections</a:t>
            </a:r>
          </a:p>
          <a:p>
            <a:pPr algn="ctr"/>
            <a:endParaRPr lang="fr-FR" sz="1050" dirty="0"/>
          </a:p>
          <a:p>
            <a:pPr algn="ctr"/>
            <a:endParaRPr lang="fr-FR" sz="1050" dirty="0"/>
          </a:p>
          <a:p>
            <a:pPr algn="ctr"/>
            <a:endParaRPr lang="fr-FR" sz="1050" dirty="0"/>
          </a:p>
        </p:txBody>
      </p:sp>
      <p:sp>
        <p:nvSpPr>
          <p:cNvPr id="11" name="ZoneTexte 10"/>
          <p:cNvSpPr txBox="1"/>
          <p:nvPr/>
        </p:nvSpPr>
        <p:spPr>
          <a:xfrm>
            <a:off x="3380510" y="5754103"/>
            <a:ext cx="3124200" cy="219291"/>
          </a:xfrm>
          <a:prstGeom prst="rect">
            <a:avLst/>
          </a:prstGeom>
          <a:noFill/>
        </p:spPr>
        <p:txBody>
          <a:bodyPr wrap="square" rtlCol="0">
            <a:spAutoFit/>
          </a:bodyPr>
          <a:lstStyle/>
          <a:p>
            <a:r>
              <a:rPr lang="fr-FR" sz="825" dirty="0">
                <a:solidFill>
                  <a:schemeClr val="bg1">
                    <a:lumMod val="50000"/>
                  </a:schemeClr>
                </a:solidFill>
              </a:rPr>
              <a:t>Sources : WHO reports </a:t>
            </a:r>
          </a:p>
        </p:txBody>
      </p:sp>
    </p:spTree>
    <p:extLst>
      <p:ext uri="{BB962C8B-B14F-4D97-AF65-F5344CB8AC3E}">
        <p14:creationId xmlns:p14="http://schemas.microsoft.com/office/powerpoint/2010/main" val="2990975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4E3CB50-98CD-8B95-0269-6D88BDF6E519}"/>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3DBE7D85-9670-C621-F421-ED3846358A8C}"/>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10946F04-7EC4-426C-52AA-899853D3253F}"/>
              </a:ext>
            </a:extLst>
          </p:cNvPr>
          <p:cNvSpPr>
            <a:spLocks noGrp="1"/>
          </p:cNvSpPr>
          <p:nvPr>
            <p:ph type="body" sz="quarter" idx="11"/>
          </p:nvPr>
        </p:nvSpPr>
        <p:spPr/>
        <p:txBody>
          <a:bodyPr/>
          <a:lstStyle/>
          <a:p>
            <a:pPr>
              <a:lnSpc>
                <a:spcPct val="100000"/>
              </a:lnSpc>
            </a:pPr>
            <a:r>
              <a:rPr lang="fr-FR" sz="2800" dirty="0">
                <a:effectLst/>
                <a:latin typeface="+mj-lt"/>
                <a:cs typeface="Arial" panose="020B0604020202020204" pitchFamily="34" charset="0"/>
              </a:rPr>
              <a:t>A </a:t>
            </a:r>
            <a:r>
              <a:rPr lang="fr-FR" sz="2800" dirty="0" err="1">
                <a:effectLst/>
                <a:latin typeface="+mj-lt"/>
                <a:cs typeface="Arial" panose="020B0604020202020204" pitchFamily="34" charset="0"/>
              </a:rPr>
              <a:t>changing</a:t>
            </a:r>
            <a:r>
              <a:rPr lang="fr-FR" sz="2800" dirty="0">
                <a:effectLst/>
                <a:latin typeface="+mj-lt"/>
                <a:cs typeface="Arial" panose="020B0604020202020204" pitchFamily="34" charset="0"/>
              </a:rPr>
              <a:t> world </a:t>
            </a:r>
            <a:r>
              <a:rPr lang="fr-FR" sz="2800" dirty="0" err="1">
                <a:effectLst/>
                <a:latin typeface="+mj-lt"/>
                <a:cs typeface="Arial" panose="020B0604020202020204" pitchFamily="34" charset="0"/>
              </a:rPr>
              <a:t>requires</a:t>
            </a:r>
            <a:r>
              <a:rPr lang="fr-FR" sz="2800" dirty="0">
                <a:effectLst/>
                <a:latin typeface="+mj-lt"/>
                <a:cs typeface="Arial" panose="020B0604020202020204" pitchFamily="34" charset="0"/>
              </a:rPr>
              <a:t> </a:t>
            </a:r>
            <a:r>
              <a:rPr lang="fr-FR" sz="2800" dirty="0" err="1">
                <a:effectLst/>
                <a:latin typeface="+mj-lt"/>
                <a:cs typeface="Arial" panose="020B0604020202020204" pitchFamily="34" charset="0"/>
              </a:rPr>
              <a:t>changing</a:t>
            </a:r>
            <a:r>
              <a:rPr lang="fr-FR" sz="2800" dirty="0">
                <a:effectLst/>
                <a:latin typeface="+mj-lt"/>
                <a:cs typeface="Arial" panose="020B0604020202020204" pitchFamily="34" charset="0"/>
              </a:rPr>
              <a:t> science to </a:t>
            </a:r>
            <a:r>
              <a:rPr lang="fr-FR" sz="2800" dirty="0" err="1">
                <a:effectLst/>
                <a:latin typeface="+mj-lt"/>
                <a:cs typeface="Arial" panose="020B0604020202020204" pitchFamily="34" charset="0"/>
              </a:rPr>
              <a:t>evaluate</a:t>
            </a:r>
            <a:r>
              <a:rPr lang="fr-FR" sz="2800" dirty="0">
                <a:effectLst/>
                <a:latin typeface="+mj-lt"/>
                <a:cs typeface="Arial" panose="020B0604020202020204" pitchFamily="34" charset="0"/>
              </a:rPr>
              <a:t> future </a:t>
            </a:r>
            <a:r>
              <a:rPr lang="fr-FR" sz="2800" dirty="0" err="1">
                <a:effectLst/>
                <a:latin typeface="+mj-lt"/>
                <a:cs typeface="Arial" panose="020B0604020202020204" pitchFamily="34" charset="0"/>
              </a:rPr>
              <a:t>risks</a:t>
            </a:r>
            <a:r>
              <a:rPr lang="fr-FR" sz="2800" dirty="0">
                <a:effectLst/>
                <a:latin typeface="+mj-lt"/>
                <a:cs typeface="Arial" panose="020B0604020202020204" pitchFamily="34" charset="0"/>
              </a:rPr>
              <a:t> </a:t>
            </a:r>
            <a:r>
              <a:rPr lang="fr-FR" sz="2800" dirty="0" err="1">
                <a:effectLst/>
                <a:latin typeface="+mj-lt"/>
                <a:cs typeface="Arial" panose="020B0604020202020204" pitchFamily="34" charset="0"/>
              </a:rPr>
              <a:t>from</a:t>
            </a:r>
            <a:r>
              <a:rPr lang="fr-FR" sz="2800" dirty="0">
                <a:effectLst/>
                <a:latin typeface="+mj-lt"/>
                <a:cs typeface="Arial" panose="020B0604020202020204" pitchFamily="34" charset="0"/>
              </a:rPr>
              <a:t> </a:t>
            </a:r>
            <a:r>
              <a:rPr lang="fr-FR" sz="2800" dirty="0" err="1">
                <a:effectLst/>
                <a:latin typeface="+mj-lt"/>
              </a:rPr>
              <a:t>emerging</a:t>
            </a:r>
            <a:r>
              <a:rPr lang="fr-FR" sz="2800" dirty="0">
                <a:effectLst/>
                <a:latin typeface="+mj-lt"/>
              </a:rPr>
              <a:t> </a:t>
            </a:r>
            <a:r>
              <a:rPr lang="fr-FR" sz="2800" dirty="0" err="1">
                <a:effectLst/>
                <a:latin typeface="+mj-lt"/>
              </a:rPr>
              <a:t>infectious</a:t>
            </a:r>
            <a:r>
              <a:rPr lang="fr-FR" sz="2800" dirty="0">
                <a:effectLst/>
                <a:latin typeface="+mj-lt"/>
              </a:rPr>
              <a:t> </a:t>
            </a:r>
            <a:r>
              <a:rPr lang="fr-FR" sz="2800" dirty="0" err="1">
                <a:effectLst/>
                <a:latin typeface="+mj-lt"/>
              </a:rPr>
              <a:t>diseases</a:t>
            </a:r>
            <a:r>
              <a:rPr lang="fr-FR" sz="2800" dirty="0">
                <a:latin typeface="+mj-lt"/>
                <a:cs typeface="Arial" panose="020B0604020202020204" pitchFamily="34" charset="0"/>
              </a:rPr>
              <a:t> &amp; </a:t>
            </a:r>
            <a:r>
              <a:rPr lang="fr-FR" sz="2800" dirty="0">
                <a:effectLst/>
                <a:latin typeface="+mj-lt"/>
                <a:cs typeface="Arial" panose="020B0604020202020204" pitchFamily="34" charset="0"/>
              </a:rPr>
              <a:t>to </a:t>
            </a:r>
            <a:r>
              <a:rPr lang="fr-FR" sz="2800" dirty="0" err="1">
                <a:effectLst/>
                <a:latin typeface="+mj-lt"/>
                <a:cs typeface="Arial" panose="020B0604020202020204" pitchFamily="34" charset="0"/>
              </a:rPr>
              <a:t>conduct</a:t>
            </a:r>
            <a:r>
              <a:rPr lang="fr-FR" sz="2800" dirty="0">
                <a:effectLst/>
                <a:latin typeface="+mj-lt"/>
                <a:cs typeface="Arial" panose="020B0604020202020204" pitchFamily="34" charset="0"/>
              </a:rPr>
              <a:t> </a:t>
            </a:r>
            <a:r>
              <a:rPr lang="fr-FR" sz="2800" dirty="0">
                <a:effectLst/>
                <a:latin typeface="+mj-lt"/>
              </a:rPr>
              <a:t>a </a:t>
            </a:r>
            <a:r>
              <a:rPr lang="fr-FR" sz="2800" dirty="0" err="1">
                <a:effectLst/>
                <a:latin typeface="+mj-lt"/>
              </a:rPr>
              <a:t>successful</a:t>
            </a:r>
            <a:r>
              <a:rPr lang="fr-FR" sz="2800" dirty="0">
                <a:effectLst/>
                <a:latin typeface="+mj-lt"/>
              </a:rPr>
              <a:t> </a:t>
            </a:r>
            <a:r>
              <a:rPr lang="fr-FR" sz="2800" dirty="0" err="1">
                <a:effectLst/>
                <a:latin typeface="+mj-lt"/>
              </a:rPr>
              <a:t>fight</a:t>
            </a:r>
            <a:endParaRPr lang="fr-FR" sz="2800" dirty="0">
              <a:effectLst/>
              <a:latin typeface="+mj-lt"/>
            </a:endParaRPr>
          </a:p>
          <a:p>
            <a:pPr>
              <a:lnSpc>
                <a:spcPct val="100000"/>
              </a:lnSpc>
            </a:pPr>
            <a:endParaRPr lang="fr-FR" sz="2800" dirty="0">
              <a:effectLst/>
              <a:latin typeface="ScalaLancetPro"/>
            </a:endParaRPr>
          </a:p>
          <a:p>
            <a:pPr>
              <a:lnSpc>
                <a:spcPct val="100000"/>
              </a:lnSpc>
            </a:pPr>
            <a:r>
              <a:rPr lang="fr-FR" sz="2800" dirty="0">
                <a:latin typeface="ScalaLancetPro"/>
              </a:rPr>
              <a:t> 		</a:t>
            </a:r>
            <a:r>
              <a:rPr lang="fr-FR" sz="2800" b="1" dirty="0" err="1">
                <a:effectLst/>
                <a:latin typeface="ScalaLancetPro"/>
              </a:rPr>
              <a:t>Success</a:t>
            </a:r>
            <a:r>
              <a:rPr lang="fr-FR" sz="2800" b="1" dirty="0">
                <a:effectLst/>
                <a:latin typeface="ScalaLancetPro"/>
              </a:rPr>
              <a:t> </a:t>
            </a:r>
            <a:r>
              <a:rPr lang="fr-FR" sz="2800" b="1" dirty="0" err="1">
                <a:effectLst/>
                <a:latin typeface="ScalaLancetPro"/>
              </a:rPr>
              <a:t>requires</a:t>
            </a:r>
            <a:r>
              <a:rPr lang="fr-FR" sz="2800" b="1" dirty="0">
                <a:effectLst/>
                <a:latin typeface="ScalaLancetPro"/>
              </a:rPr>
              <a:t> </a:t>
            </a:r>
            <a:r>
              <a:rPr lang="fr-FR" sz="2800" b="1" dirty="0" err="1">
                <a:effectLst/>
                <a:latin typeface="ScalaLancetPro"/>
              </a:rPr>
              <a:t>preparedness</a:t>
            </a:r>
            <a:endParaRPr lang="fr-FR" sz="2800" b="1" dirty="0">
              <a:effectLst/>
              <a:latin typeface="+mj-lt"/>
            </a:endParaRPr>
          </a:p>
          <a:p>
            <a:pPr>
              <a:lnSpc>
                <a:spcPct val="100000"/>
              </a:lnSpc>
            </a:pPr>
            <a:endParaRPr lang="fr-FR" sz="2800" dirty="0">
              <a:latin typeface="Arial" panose="020B0604020202020204" pitchFamily="34" charset="0"/>
              <a:cs typeface="Arial" panose="020B0604020202020204" pitchFamily="34" charset="0"/>
            </a:endParaRPr>
          </a:p>
          <a:p>
            <a:endParaRPr lang="fr-FR" dirty="0"/>
          </a:p>
        </p:txBody>
      </p:sp>
      <p:sp>
        <p:nvSpPr>
          <p:cNvPr id="5" name="Espace réservé du texte 4">
            <a:extLst>
              <a:ext uri="{FF2B5EF4-FFF2-40B4-BE49-F238E27FC236}">
                <a16:creationId xmlns:a16="http://schemas.microsoft.com/office/drawing/2014/main" id="{27559D03-1112-E8DA-552B-E1EDAA651542}"/>
              </a:ext>
            </a:extLst>
          </p:cNvPr>
          <p:cNvSpPr>
            <a:spLocks noGrp="1"/>
          </p:cNvSpPr>
          <p:nvPr>
            <p:ph type="body" sz="quarter" idx="13"/>
          </p:nvPr>
        </p:nvSpPr>
        <p:spPr/>
        <p:txBody>
          <a:bodyPr/>
          <a:lstStyle/>
          <a:p>
            <a:endParaRPr lang="fr-FR"/>
          </a:p>
        </p:txBody>
      </p:sp>
      <p:sp>
        <p:nvSpPr>
          <p:cNvPr id="6" name="Espace réservé du texte 5">
            <a:extLst>
              <a:ext uri="{FF2B5EF4-FFF2-40B4-BE49-F238E27FC236}">
                <a16:creationId xmlns:a16="http://schemas.microsoft.com/office/drawing/2014/main" id="{B95FBE4A-E4A9-C248-6331-D29B6DCDF36B}"/>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022ED29B-4C74-B855-771A-19B270D267EB}"/>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2693150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8754C56-8BB9-6728-2A8C-D1108762D4E5}"/>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3EFD7929-FB3F-9B6E-D138-9483B6F08E32}"/>
              </a:ext>
            </a:extLst>
          </p:cNvPr>
          <p:cNvSpPr>
            <a:spLocks noGrp="1"/>
          </p:cNvSpPr>
          <p:nvPr>
            <p:ph type="title"/>
          </p:nvPr>
        </p:nvSpPr>
        <p:spPr/>
        <p:txBody>
          <a:bodyPr/>
          <a:lstStyle/>
          <a:p>
            <a:r>
              <a:rPr lang="fr-FR" sz="3600" b="1" dirty="0">
                <a:latin typeface="ScalaLancetPro"/>
              </a:rPr>
              <a:t>F</a:t>
            </a:r>
            <a:r>
              <a:rPr lang="fr-FR" sz="3600" b="1" dirty="0">
                <a:effectLst/>
                <a:latin typeface="ScalaLancetPro"/>
              </a:rPr>
              <a:t>ive basic </a:t>
            </a:r>
            <a:r>
              <a:rPr lang="fr-FR" sz="3600" b="1" dirty="0" err="1">
                <a:effectLst/>
                <a:latin typeface="ScalaLancetPro"/>
              </a:rPr>
              <a:t>pillars</a:t>
            </a:r>
            <a:r>
              <a:rPr lang="fr-FR" sz="3600" b="1" dirty="0">
                <a:effectLst/>
                <a:latin typeface="ScalaLancetPro"/>
              </a:rPr>
              <a:t> of a </a:t>
            </a:r>
            <a:r>
              <a:rPr lang="fr-FR" sz="3600" b="1" dirty="0" err="1">
                <a:effectLst/>
                <a:latin typeface="ScalaLancetPro"/>
              </a:rPr>
              <a:t>successful</a:t>
            </a:r>
            <a:r>
              <a:rPr lang="fr-FR" sz="3600" b="1" dirty="0">
                <a:effectLst/>
                <a:latin typeface="ScalaLancetPro"/>
              </a:rPr>
              <a:t> </a:t>
            </a:r>
            <a:r>
              <a:rPr lang="fr-FR" sz="3600" b="1" dirty="0" err="1">
                <a:effectLst/>
                <a:latin typeface="ScalaLancetPro"/>
              </a:rPr>
              <a:t>fight</a:t>
            </a:r>
            <a:r>
              <a:rPr lang="fr-FR" sz="3600" b="1" dirty="0">
                <a:effectLst/>
                <a:latin typeface="ScalaLancetPro"/>
              </a:rPr>
              <a:t> </a:t>
            </a:r>
            <a:r>
              <a:rPr lang="fr-FR" sz="3600" b="1" dirty="0" err="1">
                <a:effectLst/>
                <a:latin typeface="ScalaLancetPro"/>
              </a:rPr>
              <a:t>against</a:t>
            </a:r>
            <a:r>
              <a:rPr lang="fr-FR" sz="3600" b="1" dirty="0">
                <a:effectLst/>
                <a:latin typeface="ScalaLancetPro"/>
              </a:rPr>
              <a:t> </a:t>
            </a:r>
            <a:r>
              <a:rPr lang="fr-FR" sz="3600" b="1" dirty="0" err="1">
                <a:effectLst/>
                <a:latin typeface="ScalaLancetPro"/>
              </a:rPr>
              <a:t>emerging</a:t>
            </a:r>
            <a:r>
              <a:rPr lang="fr-FR" sz="3600" b="1" dirty="0">
                <a:effectLst/>
                <a:latin typeface="ScalaLancetPro"/>
              </a:rPr>
              <a:t> </a:t>
            </a:r>
            <a:r>
              <a:rPr lang="fr-FR" sz="3600" b="1" dirty="0" err="1">
                <a:effectLst/>
                <a:latin typeface="ScalaLancetPro"/>
              </a:rPr>
              <a:t>infectious</a:t>
            </a:r>
            <a:r>
              <a:rPr lang="fr-FR" sz="3600" b="1" dirty="0">
                <a:effectLst/>
                <a:latin typeface="ScalaLancetPro"/>
              </a:rPr>
              <a:t> </a:t>
            </a:r>
            <a:r>
              <a:rPr lang="fr-FR" sz="3600" b="1" dirty="0" err="1">
                <a:effectLst/>
                <a:latin typeface="ScalaLancetPro"/>
              </a:rPr>
              <a:t>diseases</a:t>
            </a:r>
            <a:r>
              <a:rPr lang="fr-FR" sz="3600" b="1" dirty="0">
                <a:effectLst/>
                <a:latin typeface="ScalaLancetPro"/>
              </a:rPr>
              <a:t>. </a:t>
            </a:r>
            <a:endParaRPr lang="fr-FR" sz="5400" b="1" dirty="0"/>
          </a:p>
        </p:txBody>
      </p:sp>
      <p:sp>
        <p:nvSpPr>
          <p:cNvPr id="4" name="Espace réservé du texte 3">
            <a:extLst>
              <a:ext uri="{FF2B5EF4-FFF2-40B4-BE49-F238E27FC236}">
                <a16:creationId xmlns:a16="http://schemas.microsoft.com/office/drawing/2014/main" id="{5033CC71-B51A-FE88-D9D7-7876AD8727BE}"/>
              </a:ext>
            </a:extLst>
          </p:cNvPr>
          <p:cNvSpPr>
            <a:spLocks noGrp="1"/>
          </p:cNvSpPr>
          <p:nvPr>
            <p:ph type="body" sz="quarter" idx="11"/>
          </p:nvPr>
        </p:nvSpPr>
        <p:spPr>
          <a:xfrm>
            <a:off x="198436" y="2187936"/>
            <a:ext cx="8367857" cy="2873375"/>
          </a:xfrm>
        </p:spPr>
        <p:txBody>
          <a:bodyPr>
            <a:noAutofit/>
          </a:bodyPr>
          <a:lstStyle/>
          <a:p>
            <a:pPr marL="342900" indent="-342900">
              <a:buFont typeface="Arial" panose="020B0604020202020204" pitchFamily="34" charset="0"/>
              <a:buChar char="•"/>
            </a:pPr>
            <a:r>
              <a:rPr lang="fr-FR" sz="2000" b="1" dirty="0"/>
              <a:t>P</a:t>
            </a:r>
            <a:r>
              <a:rPr lang="fr-FR" sz="2000" b="1" dirty="0">
                <a:effectLst/>
              </a:rPr>
              <a:t>revention</a:t>
            </a:r>
            <a:r>
              <a:rPr lang="fr-FR" sz="2000" dirty="0">
                <a:effectLst/>
              </a:rPr>
              <a:t>: to stop an </a:t>
            </a:r>
            <a:r>
              <a:rPr lang="fr-FR" sz="2000" dirty="0" err="1">
                <a:effectLst/>
              </a:rPr>
              <a:t>outbreak</a:t>
            </a:r>
            <a:r>
              <a:rPr lang="fr-FR" sz="2000" dirty="0">
                <a:effectLst/>
              </a:rPr>
              <a:t> </a:t>
            </a:r>
            <a:r>
              <a:rPr lang="fr-FR" sz="2000" dirty="0" err="1">
                <a:effectLst/>
              </a:rPr>
              <a:t>before</a:t>
            </a:r>
            <a:r>
              <a:rPr lang="fr-FR" sz="2000" dirty="0">
                <a:effectLst/>
              </a:rPr>
              <a:t> </a:t>
            </a:r>
            <a:r>
              <a:rPr lang="fr-FR" sz="2000" dirty="0" err="1">
                <a:effectLst/>
              </a:rPr>
              <a:t>it</a:t>
            </a:r>
            <a:r>
              <a:rPr lang="fr-FR" sz="2000" dirty="0">
                <a:effectLst/>
              </a:rPr>
              <a:t> </a:t>
            </a:r>
            <a:r>
              <a:rPr lang="fr-FR" sz="2000" dirty="0" err="1">
                <a:effectLst/>
              </a:rPr>
              <a:t>occurs</a:t>
            </a:r>
            <a:r>
              <a:rPr lang="fr-FR" sz="2000" dirty="0">
                <a:effectLst/>
              </a:rPr>
              <a:t> by </a:t>
            </a:r>
            <a:r>
              <a:rPr lang="fr-FR" sz="2000" dirty="0" err="1">
                <a:effectLst/>
              </a:rPr>
              <a:t>taking</a:t>
            </a:r>
            <a:r>
              <a:rPr lang="fr-FR" sz="2000" dirty="0">
                <a:effectLst/>
              </a:rPr>
              <a:t> effective </a:t>
            </a:r>
            <a:r>
              <a:rPr lang="fr-FR" sz="2000" dirty="0" err="1">
                <a:effectLst/>
              </a:rPr>
              <a:t>measures</a:t>
            </a:r>
            <a:r>
              <a:rPr lang="fr-FR" sz="2000" dirty="0">
                <a:effectLst/>
              </a:rPr>
              <a:t> to </a:t>
            </a:r>
            <a:r>
              <a:rPr lang="fr-FR" sz="2000" dirty="0" err="1">
                <a:effectLst/>
              </a:rPr>
              <a:t>prevent</a:t>
            </a:r>
            <a:r>
              <a:rPr lang="fr-FR" sz="2000" dirty="0">
                <a:effectLst/>
              </a:rPr>
              <a:t> the </a:t>
            </a:r>
            <a:r>
              <a:rPr lang="fr-FR" sz="2000" dirty="0" err="1">
                <a:effectLst/>
              </a:rPr>
              <a:t>emergence</a:t>
            </a:r>
            <a:r>
              <a:rPr lang="fr-FR" sz="2000" dirty="0">
                <a:effectLst/>
              </a:rPr>
              <a:t> of a new and </a:t>
            </a:r>
            <a:r>
              <a:rPr lang="fr-FR" sz="2000" dirty="0" err="1">
                <a:effectLst/>
              </a:rPr>
              <a:t>dangerous</a:t>
            </a:r>
            <a:r>
              <a:rPr lang="fr-FR" sz="2000" dirty="0">
                <a:effectLst/>
              </a:rPr>
              <a:t> </a:t>
            </a:r>
            <a:r>
              <a:rPr lang="fr-FR" sz="2000" dirty="0" err="1">
                <a:effectLst/>
              </a:rPr>
              <a:t>pathogen</a:t>
            </a:r>
            <a:r>
              <a:rPr lang="fr-FR" sz="2000" dirty="0">
                <a:effectLst/>
              </a:rPr>
              <a:t>. </a:t>
            </a:r>
          </a:p>
          <a:p>
            <a:pPr marL="342900" indent="-342900">
              <a:buFont typeface="Arial" panose="020B0604020202020204" pitchFamily="34" charset="0"/>
              <a:buChar char="•"/>
            </a:pPr>
            <a:r>
              <a:rPr lang="fr-FR" sz="2000" b="1" dirty="0" err="1"/>
              <a:t>C</a:t>
            </a:r>
            <a:r>
              <a:rPr lang="fr-FR" sz="2000" b="1" dirty="0" err="1">
                <a:effectLst/>
              </a:rPr>
              <a:t>ontainment</a:t>
            </a:r>
            <a:r>
              <a:rPr lang="fr-FR" sz="2000" dirty="0">
                <a:effectLst/>
              </a:rPr>
              <a:t>: to </a:t>
            </a:r>
            <a:r>
              <a:rPr lang="fr-FR" sz="2000" dirty="0" err="1">
                <a:effectLst/>
              </a:rPr>
              <a:t>eliminate</a:t>
            </a:r>
            <a:r>
              <a:rPr lang="fr-FR" sz="2000" dirty="0">
                <a:effectLst/>
              </a:rPr>
              <a:t> the transmission of </a:t>
            </a:r>
            <a:r>
              <a:rPr lang="fr-FR" sz="2000" dirty="0" err="1">
                <a:effectLst/>
              </a:rPr>
              <a:t>disease</a:t>
            </a:r>
            <a:r>
              <a:rPr lang="fr-FR" sz="2000" dirty="0">
                <a:effectLst/>
              </a:rPr>
              <a:t> </a:t>
            </a:r>
            <a:r>
              <a:rPr lang="fr-FR" sz="2000" dirty="0" err="1">
                <a:effectLst/>
              </a:rPr>
              <a:t>from</a:t>
            </a:r>
            <a:r>
              <a:rPr lang="fr-FR" sz="2000" dirty="0">
                <a:effectLst/>
              </a:rPr>
              <a:t> </a:t>
            </a:r>
            <a:r>
              <a:rPr lang="fr-FR" sz="2000" dirty="0" err="1">
                <a:effectLst/>
              </a:rPr>
              <a:t>infected</a:t>
            </a:r>
            <a:r>
              <a:rPr lang="fr-FR" sz="2000" dirty="0">
                <a:effectLst/>
              </a:rPr>
              <a:t> </a:t>
            </a:r>
            <a:r>
              <a:rPr lang="fr-FR" sz="2000" dirty="0" err="1">
                <a:effectLst/>
              </a:rPr>
              <a:t>individuals</a:t>
            </a:r>
            <a:r>
              <a:rPr lang="fr-FR" sz="2000" dirty="0">
                <a:effectLst/>
              </a:rPr>
              <a:t> to susceptible </a:t>
            </a:r>
            <a:r>
              <a:rPr lang="fr-FR" sz="2000" dirty="0" err="1">
                <a:effectLst/>
              </a:rPr>
              <a:t>individuals</a:t>
            </a:r>
            <a:r>
              <a:rPr lang="fr-FR" sz="2000" dirty="0">
                <a:effectLst/>
              </a:rPr>
              <a:t> </a:t>
            </a:r>
            <a:r>
              <a:rPr lang="fr-FR" sz="2000" dirty="0" err="1">
                <a:effectLst/>
              </a:rPr>
              <a:t>after</a:t>
            </a:r>
            <a:r>
              <a:rPr lang="fr-FR" sz="2000" dirty="0">
                <a:effectLst/>
              </a:rPr>
              <a:t> a </a:t>
            </a:r>
            <a:r>
              <a:rPr lang="fr-FR" sz="2000" dirty="0" err="1">
                <a:effectLst/>
              </a:rPr>
              <a:t>disease</a:t>
            </a:r>
            <a:r>
              <a:rPr lang="fr-FR" sz="2000" dirty="0">
                <a:effectLst/>
              </a:rPr>
              <a:t> has </a:t>
            </a:r>
            <a:r>
              <a:rPr lang="fr-FR" sz="2000" dirty="0" err="1">
                <a:effectLst/>
              </a:rPr>
              <a:t>emerged</a:t>
            </a:r>
            <a:r>
              <a:rPr lang="fr-FR" sz="2000" dirty="0">
                <a:effectLst/>
              </a:rPr>
              <a:t>.</a:t>
            </a:r>
          </a:p>
          <a:p>
            <a:pPr marL="342900" indent="-342900">
              <a:buFont typeface="Arial" panose="020B0604020202020204" pitchFamily="34" charset="0"/>
              <a:buChar char="•"/>
            </a:pPr>
            <a:r>
              <a:rPr lang="fr-FR" sz="2000" b="1" dirty="0" err="1"/>
              <a:t>H</a:t>
            </a:r>
            <a:r>
              <a:rPr lang="fr-FR" sz="2000" b="1" dirty="0" err="1">
                <a:effectLst/>
              </a:rPr>
              <a:t>ealth</a:t>
            </a:r>
            <a:r>
              <a:rPr lang="fr-FR" sz="2000" b="1" dirty="0">
                <a:effectLst/>
              </a:rPr>
              <a:t> services</a:t>
            </a:r>
            <a:r>
              <a:rPr lang="fr-FR" sz="2000" dirty="0">
                <a:effectLst/>
              </a:rPr>
              <a:t>: to </a:t>
            </a:r>
            <a:r>
              <a:rPr lang="fr-FR" sz="2000" dirty="0" err="1">
                <a:effectLst/>
              </a:rPr>
              <a:t>save</a:t>
            </a:r>
            <a:r>
              <a:rPr lang="fr-FR" sz="2000" dirty="0">
                <a:effectLst/>
              </a:rPr>
              <a:t> the </a:t>
            </a:r>
            <a:r>
              <a:rPr lang="fr-FR" sz="2000" dirty="0" err="1">
                <a:effectLst/>
              </a:rPr>
              <a:t>lives</a:t>
            </a:r>
            <a:r>
              <a:rPr lang="fr-FR" sz="2000" dirty="0">
                <a:effectLst/>
              </a:rPr>
              <a:t> of people </a:t>
            </a:r>
            <a:r>
              <a:rPr lang="fr-FR" sz="2000" dirty="0" err="1">
                <a:effectLst/>
              </a:rPr>
              <a:t>with</a:t>
            </a:r>
            <a:r>
              <a:rPr lang="fr-FR" sz="2000" dirty="0">
                <a:effectLst/>
              </a:rPr>
              <a:t> the </a:t>
            </a:r>
            <a:r>
              <a:rPr lang="fr-FR" sz="2000" dirty="0" err="1">
                <a:effectLst/>
              </a:rPr>
              <a:t>disease</a:t>
            </a:r>
            <a:r>
              <a:rPr lang="fr-FR" sz="2000" dirty="0">
                <a:effectLst/>
              </a:rPr>
              <a:t> and </a:t>
            </a:r>
            <a:r>
              <a:rPr lang="fr-FR" sz="2000" dirty="0" err="1">
                <a:effectLst/>
              </a:rPr>
              <a:t>ensure</a:t>
            </a:r>
            <a:r>
              <a:rPr lang="fr-FR" sz="2000" dirty="0">
                <a:effectLst/>
              </a:rPr>
              <a:t> the </a:t>
            </a:r>
            <a:r>
              <a:rPr lang="fr-FR" sz="2000" dirty="0" err="1">
                <a:effectLst/>
              </a:rPr>
              <a:t>continuity</a:t>
            </a:r>
            <a:r>
              <a:rPr lang="fr-FR" sz="2000" dirty="0">
                <a:effectLst/>
              </a:rPr>
              <a:t> of </a:t>
            </a:r>
            <a:r>
              <a:rPr lang="fr-FR" sz="2000" dirty="0" err="1">
                <a:effectLst/>
              </a:rPr>
              <a:t>other</a:t>
            </a:r>
            <a:r>
              <a:rPr lang="fr-FR" sz="2000" dirty="0">
                <a:effectLst/>
              </a:rPr>
              <a:t> </a:t>
            </a:r>
            <a:r>
              <a:rPr lang="fr-FR" sz="2000" dirty="0" err="1">
                <a:effectLst/>
              </a:rPr>
              <a:t>health</a:t>
            </a:r>
            <a:r>
              <a:rPr lang="fr-FR" sz="2000" dirty="0">
                <a:effectLst/>
              </a:rPr>
              <a:t> services, </a:t>
            </a:r>
            <a:r>
              <a:rPr lang="fr-FR" sz="2000" dirty="0" err="1">
                <a:effectLst/>
              </a:rPr>
              <a:t>including</a:t>
            </a:r>
            <a:r>
              <a:rPr lang="fr-FR" sz="2000" dirty="0">
                <a:effectLst/>
              </a:rPr>
              <a:t> </a:t>
            </a:r>
            <a:r>
              <a:rPr lang="fr-FR" sz="2000" dirty="0" err="1">
                <a:effectLst/>
              </a:rPr>
              <a:t>those</a:t>
            </a:r>
            <a:r>
              <a:rPr lang="fr-FR" sz="2000" dirty="0">
                <a:effectLst/>
              </a:rPr>
              <a:t> for mental </a:t>
            </a:r>
            <a:r>
              <a:rPr lang="fr-FR" sz="2000" dirty="0" err="1">
                <a:effectLst/>
              </a:rPr>
              <a:t>health</a:t>
            </a:r>
            <a:r>
              <a:rPr lang="fr-FR" sz="2000" dirty="0">
                <a:effectLst/>
              </a:rPr>
              <a:t>.</a:t>
            </a:r>
          </a:p>
          <a:p>
            <a:pPr marL="342900" indent="-342900">
              <a:buFont typeface="Arial" panose="020B0604020202020204" pitchFamily="34" charset="0"/>
              <a:buChar char="•"/>
            </a:pPr>
            <a:r>
              <a:rPr lang="fr-FR" sz="2000" b="1" dirty="0" err="1"/>
              <a:t>E</a:t>
            </a:r>
            <a:r>
              <a:rPr lang="fr-FR" sz="2000" b="1" dirty="0" err="1">
                <a:effectLst/>
              </a:rPr>
              <a:t>quity</a:t>
            </a:r>
            <a:r>
              <a:rPr lang="fr-FR" sz="2000" b="1" dirty="0">
                <a:effectLst/>
              </a:rPr>
              <a:t>: </a:t>
            </a:r>
            <a:r>
              <a:rPr lang="fr-FR" sz="2000" dirty="0">
                <a:effectLst/>
              </a:rPr>
              <a:t>to </a:t>
            </a:r>
            <a:r>
              <a:rPr lang="fr-FR" sz="2000" dirty="0" err="1">
                <a:effectLst/>
              </a:rPr>
              <a:t>ensure</a:t>
            </a:r>
            <a:r>
              <a:rPr lang="fr-FR" sz="2000" dirty="0">
                <a:effectLst/>
              </a:rPr>
              <a:t> </a:t>
            </a:r>
            <a:r>
              <a:rPr lang="fr-FR" sz="2000" dirty="0" err="1">
                <a:effectLst/>
              </a:rPr>
              <a:t>that</a:t>
            </a:r>
            <a:r>
              <a:rPr lang="fr-FR" sz="2000" dirty="0">
                <a:effectLst/>
              </a:rPr>
              <a:t> </a:t>
            </a:r>
            <a:r>
              <a:rPr lang="fr-FR" sz="2000" dirty="0" err="1">
                <a:effectLst/>
              </a:rPr>
              <a:t>economic</a:t>
            </a:r>
            <a:r>
              <a:rPr lang="fr-FR" sz="2000" dirty="0">
                <a:effectLst/>
              </a:rPr>
              <a:t> and social </a:t>
            </a:r>
            <a:r>
              <a:rPr lang="fr-FR" sz="2000" dirty="0" err="1">
                <a:effectLst/>
              </a:rPr>
              <a:t>burdens</a:t>
            </a:r>
            <a:r>
              <a:rPr lang="fr-FR" sz="2000" dirty="0">
                <a:effectLst/>
              </a:rPr>
              <a:t> are </a:t>
            </a:r>
            <a:r>
              <a:rPr lang="fr-FR" sz="2000" dirty="0" err="1">
                <a:effectLst/>
              </a:rPr>
              <a:t>shared</a:t>
            </a:r>
            <a:r>
              <a:rPr lang="fr-FR" sz="2000" dirty="0">
                <a:effectLst/>
              </a:rPr>
              <a:t> </a:t>
            </a:r>
            <a:r>
              <a:rPr lang="fr-FR" sz="2000" dirty="0" err="1">
                <a:effectLst/>
              </a:rPr>
              <a:t>among</a:t>
            </a:r>
            <a:r>
              <a:rPr lang="fr-FR" sz="2000" dirty="0">
                <a:effectLst/>
              </a:rPr>
              <a:t> the population and </a:t>
            </a:r>
            <a:r>
              <a:rPr lang="fr-FR" sz="2000" dirty="0" err="1">
                <a:effectLst/>
              </a:rPr>
              <a:t>that</a:t>
            </a:r>
            <a:r>
              <a:rPr lang="fr-FR" sz="2000" dirty="0">
                <a:effectLst/>
              </a:rPr>
              <a:t> the </a:t>
            </a:r>
            <a:r>
              <a:rPr lang="fr-FR" sz="2000" dirty="0" err="1">
                <a:effectLst/>
              </a:rPr>
              <a:t>most</a:t>
            </a:r>
            <a:r>
              <a:rPr lang="fr-FR" sz="2000" dirty="0">
                <a:effectLst/>
              </a:rPr>
              <a:t> </a:t>
            </a:r>
            <a:r>
              <a:rPr lang="fr-FR" sz="2000" dirty="0" err="1">
                <a:effectLst/>
              </a:rPr>
              <a:t>vulnerable</a:t>
            </a:r>
            <a:r>
              <a:rPr lang="fr-FR" sz="2000" dirty="0">
                <a:effectLst/>
              </a:rPr>
              <a:t> groups and </a:t>
            </a:r>
            <a:r>
              <a:rPr lang="fr-FR" sz="2000" dirty="0" err="1">
                <a:effectLst/>
              </a:rPr>
              <a:t>individuals</a:t>
            </a:r>
            <a:r>
              <a:rPr lang="fr-FR" sz="2000" dirty="0">
                <a:effectLst/>
              </a:rPr>
              <a:t> are </a:t>
            </a:r>
            <a:r>
              <a:rPr lang="fr-FR" sz="2000" dirty="0" err="1">
                <a:effectLst/>
              </a:rPr>
              <a:t>protected</a:t>
            </a:r>
            <a:r>
              <a:rPr lang="fr-FR" sz="2000" dirty="0">
                <a:effectLst/>
              </a:rPr>
              <a:t>. </a:t>
            </a:r>
            <a:endParaRPr lang="fr-FR" sz="2000" dirty="0"/>
          </a:p>
          <a:p>
            <a:pPr marL="342900" indent="-342900">
              <a:buFont typeface="Arial" panose="020B0604020202020204" pitchFamily="34" charset="0"/>
              <a:buChar char="•"/>
            </a:pPr>
            <a:r>
              <a:rPr lang="fr-FR" sz="2000" b="1" u="sng" dirty="0"/>
              <a:t>G</a:t>
            </a:r>
            <a:r>
              <a:rPr lang="fr-FR" sz="2000" b="1" u="sng" dirty="0">
                <a:effectLst/>
              </a:rPr>
              <a:t>lobal innovation and diffusion</a:t>
            </a:r>
            <a:r>
              <a:rPr lang="fr-FR" sz="2000" dirty="0">
                <a:effectLst/>
              </a:rPr>
              <a:t>: to </a:t>
            </a:r>
            <a:r>
              <a:rPr lang="fr-FR" sz="2000" dirty="0" err="1">
                <a:effectLst/>
              </a:rPr>
              <a:t>develop</a:t>
            </a:r>
            <a:r>
              <a:rPr lang="fr-FR" sz="2000" dirty="0">
                <a:effectLst/>
              </a:rPr>
              <a:t>, </a:t>
            </a:r>
            <a:r>
              <a:rPr lang="fr-FR" sz="2000" dirty="0" err="1">
                <a:effectLst/>
              </a:rPr>
              <a:t>produce</a:t>
            </a:r>
            <a:r>
              <a:rPr lang="fr-FR" sz="2000" dirty="0">
                <a:effectLst/>
              </a:rPr>
              <a:t>, and </a:t>
            </a:r>
            <a:r>
              <a:rPr lang="fr-FR" sz="2000" dirty="0" err="1">
                <a:effectLst/>
              </a:rPr>
              <a:t>distribute</a:t>
            </a:r>
            <a:r>
              <a:rPr lang="fr-FR" sz="2000" dirty="0">
                <a:effectLst/>
              </a:rPr>
              <a:t> new </a:t>
            </a:r>
            <a:r>
              <a:rPr lang="fr-FR" sz="2000" dirty="0" err="1">
                <a:effectLst/>
              </a:rPr>
              <a:t>therapeutics</a:t>
            </a:r>
            <a:r>
              <a:rPr lang="fr-FR" sz="2000" dirty="0">
                <a:effectLst/>
              </a:rPr>
              <a:t> and vaccines in an </a:t>
            </a:r>
            <a:r>
              <a:rPr lang="fr-FR" sz="2000" dirty="0" err="1">
                <a:effectLst/>
              </a:rPr>
              <a:t>equitable</a:t>
            </a:r>
            <a:r>
              <a:rPr lang="fr-FR" sz="2000" dirty="0">
                <a:effectLst/>
              </a:rPr>
              <a:t> and efficient </a:t>
            </a:r>
            <a:r>
              <a:rPr lang="fr-FR" sz="2000" dirty="0" err="1">
                <a:effectLst/>
              </a:rPr>
              <a:t>manner</a:t>
            </a:r>
            <a:r>
              <a:rPr lang="fr-FR" sz="2000" dirty="0">
                <a:effectLst/>
              </a:rPr>
              <a:t>.</a:t>
            </a:r>
            <a:endParaRPr lang="fr-FR" sz="2000" dirty="0"/>
          </a:p>
          <a:p>
            <a:endParaRPr lang="fr-FR" sz="2000" dirty="0"/>
          </a:p>
        </p:txBody>
      </p:sp>
      <p:sp>
        <p:nvSpPr>
          <p:cNvPr id="6" name="Espace réservé du texte 5">
            <a:extLst>
              <a:ext uri="{FF2B5EF4-FFF2-40B4-BE49-F238E27FC236}">
                <a16:creationId xmlns:a16="http://schemas.microsoft.com/office/drawing/2014/main" id="{AE2A38B6-77A4-8899-3553-67D51A48E2DD}"/>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1FBC860C-B60C-792D-9061-F15E03797E2E}"/>
              </a:ext>
            </a:extLst>
          </p:cNvPr>
          <p:cNvSpPr>
            <a:spLocks noGrp="1"/>
          </p:cNvSpPr>
          <p:nvPr>
            <p:ph type="body" sz="quarter" idx="16"/>
          </p:nvPr>
        </p:nvSpPr>
        <p:spPr/>
        <p:txBody>
          <a:bodyPr/>
          <a:lstStyle/>
          <a:p>
            <a:endParaRPr lang="fr-FR"/>
          </a:p>
        </p:txBody>
      </p:sp>
      <p:sp>
        <p:nvSpPr>
          <p:cNvPr id="11" name="ZoneTexte 10">
            <a:extLst>
              <a:ext uri="{FF2B5EF4-FFF2-40B4-BE49-F238E27FC236}">
                <a16:creationId xmlns:a16="http://schemas.microsoft.com/office/drawing/2014/main" id="{5FEEDCB6-59BC-5A54-6371-6A592AD39853}"/>
              </a:ext>
            </a:extLst>
          </p:cNvPr>
          <p:cNvSpPr txBox="1"/>
          <p:nvPr/>
        </p:nvSpPr>
        <p:spPr>
          <a:xfrm>
            <a:off x="4240530" y="6436410"/>
            <a:ext cx="4572000" cy="646331"/>
          </a:xfrm>
          <a:prstGeom prst="rect">
            <a:avLst/>
          </a:prstGeom>
          <a:noFill/>
        </p:spPr>
        <p:txBody>
          <a:bodyPr wrap="square">
            <a:spAutoFit/>
          </a:bodyPr>
          <a:lstStyle/>
          <a:p>
            <a:r>
              <a:rPr lang="fr-FR" sz="1800" dirty="0">
                <a:solidFill>
                  <a:srgbClr val="002060"/>
                </a:solidFill>
                <a:effectLst/>
                <a:latin typeface="Shaker2Lancet"/>
              </a:rPr>
              <a:t>Sachs et al. Lancet 2022</a:t>
            </a:r>
            <a:br>
              <a:rPr lang="fr-FR" sz="1800" dirty="0">
                <a:solidFill>
                  <a:srgbClr val="002060"/>
                </a:solidFill>
                <a:effectLst/>
                <a:latin typeface="Shaker2Lancet"/>
              </a:rPr>
            </a:br>
            <a:endParaRPr lang="fr-FR" dirty="0">
              <a:solidFill>
                <a:srgbClr val="002060"/>
              </a:solidFill>
            </a:endParaRPr>
          </a:p>
        </p:txBody>
      </p:sp>
    </p:spTree>
    <p:extLst>
      <p:ext uri="{BB962C8B-B14F-4D97-AF65-F5344CB8AC3E}">
        <p14:creationId xmlns:p14="http://schemas.microsoft.com/office/powerpoint/2010/main" val="3187440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8F980B7-07A1-2C4B-15A0-707BD604EF33}"/>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88C8BD14-321C-A1B4-908A-D2208CA41779}"/>
              </a:ext>
            </a:extLst>
          </p:cNvPr>
          <p:cNvSpPr>
            <a:spLocks noGrp="1"/>
          </p:cNvSpPr>
          <p:nvPr>
            <p:ph type="title"/>
          </p:nvPr>
        </p:nvSpPr>
        <p:spPr>
          <a:xfrm>
            <a:off x="198435" y="1200829"/>
            <a:ext cx="8367858" cy="527515"/>
          </a:xfrm>
        </p:spPr>
        <p:txBody>
          <a:bodyPr/>
          <a:lstStyle/>
          <a:p>
            <a:r>
              <a:rPr lang="fr-FR" sz="3600" b="1" dirty="0"/>
              <a:t>G</a:t>
            </a:r>
            <a:r>
              <a:rPr lang="fr-FR" sz="3600" b="1" dirty="0">
                <a:effectLst/>
              </a:rPr>
              <a:t>lobal innovation and </a:t>
            </a:r>
            <a:r>
              <a:rPr lang="fr-FR" sz="3600" b="1" u="sng" dirty="0">
                <a:effectLst/>
              </a:rPr>
              <a:t>diffusion</a:t>
            </a:r>
            <a:endParaRPr lang="fr-FR" dirty="0"/>
          </a:p>
        </p:txBody>
      </p:sp>
      <p:sp>
        <p:nvSpPr>
          <p:cNvPr id="4" name="Espace réservé du texte 3">
            <a:extLst>
              <a:ext uri="{FF2B5EF4-FFF2-40B4-BE49-F238E27FC236}">
                <a16:creationId xmlns:a16="http://schemas.microsoft.com/office/drawing/2014/main" id="{61BF59E6-DAD0-2B70-7591-D70758CE52F7}"/>
              </a:ext>
            </a:extLst>
          </p:cNvPr>
          <p:cNvSpPr>
            <a:spLocks noGrp="1"/>
          </p:cNvSpPr>
          <p:nvPr>
            <p:ph type="body" sz="quarter" idx="11"/>
          </p:nvPr>
        </p:nvSpPr>
        <p:spPr>
          <a:xfrm>
            <a:off x="180022" y="1894376"/>
            <a:ext cx="8783956" cy="4376809"/>
          </a:xfrm>
        </p:spPr>
        <p:txBody>
          <a:bodyPr>
            <a:normAutofit/>
          </a:bodyPr>
          <a:lstStyle/>
          <a:p>
            <a:pPr>
              <a:lnSpc>
                <a:spcPct val="100000"/>
              </a:lnSpc>
            </a:pPr>
            <a:r>
              <a:rPr lang="fr-FR" sz="3200" dirty="0"/>
              <a:t>Organiser et développer des secteurs de R&amp;D pour les diagnostics, les vaccins et les traitements EID</a:t>
            </a:r>
          </a:p>
          <a:p>
            <a:pPr>
              <a:lnSpc>
                <a:spcPct val="100000"/>
              </a:lnSpc>
            </a:pPr>
            <a:r>
              <a:rPr lang="fr-FR" sz="2400" dirty="0"/>
              <a:t>Une activité d’organisation et de coordination pour préparer, dans la durée, en « temps de paix », des technologies innovantes de traitement, de nouveaux vaccins et diagnostics, et pour accélérer leur preuve de concept, leur développement et leur éventuel déploiement en vue d’un événement émergent.</a:t>
            </a:r>
            <a:endParaRPr lang="fr-FR" sz="3600" dirty="0"/>
          </a:p>
          <a:p>
            <a:pPr>
              <a:lnSpc>
                <a:spcPct val="120000"/>
              </a:lnSpc>
            </a:pPr>
            <a:endParaRPr lang="fr-FR" sz="2000" dirty="0"/>
          </a:p>
          <a:p>
            <a:endParaRPr lang="fr-FR" dirty="0"/>
          </a:p>
        </p:txBody>
      </p:sp>
      <p:sp>
        <p:nvSpPr>
          <p:cNvPr id="6" name="Espace réservé du texte 5">
            <a:extLst>
              <a:ext uri="{FF2B5EF4-FFF2-40B4-BE49-F238E27FC236}">
                <a16:creationId xmlns:a16="http://schemas.microsoft.com/office/drawing/2014/main" id="{44B4058D-9499-A17E-263C-D5CF2B74C0C0}"/>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B2AE1AD0-F92E-797A-DDA7-28C60439C20F}"/>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97244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19529" y="1341344"/>
            <a:ext cx="8644772" cy="4403240"/>
          </a:xfrm>
        </p:spPr>
        <p:txBody>
          <a:bodyPr>
            <a:normAutofit fontScale="92500" lnSpcReduction="10000"/>
          </a:bodyPr>
          <a:lstStyle/>
          <a:p>
            <a:pPr marL="0" indent="0" algn="just">
              <a:spcAft>
                <a:spcPts val="900"/>
              </a:spcAft>
              <a:buNone/>
            </a:pPr>
            <a:r>
              <a:rPr lang="fr-FR" sz="3500" b="1" dirty="0">
                <a:solidFill>
                  <a:srgbClr val="0070C0"/>
                </a:solidFill>
              </a:rPr>
              <a:t>Revitaliser la recherche amont</a:t>
            </a:r>
          </a:p>
          <a:p>
            <a:pPr algn="just">
              <a:lnSpc>
                <a:spcPct val="110000"/>
              </a:lnSpc>
              <a:buClr>
                <a:srgbClr val="0070C0"/>
              </a:buClr>
              <a:buSzPct val="70000"/>
              <a:buFont typeface="Wingdings" panose="05000000000000000000" pitchFamily="2" charset="2"/>
              <a:buChar char="v"/>
            </a:pPr>
            <a:r>
              <a:rPr lang="fr-FR" sz="2400" dirty="0"/>
              <a:t>Renforcer les connaissances et expertises nationales et d’atteindre une masse critique</a:t>
            </a:r>
          </a:p>
          <a:p>
            <a:pPr lvl="1" algn="just">
              <a:lnSpc>
                <a:spcPct val="110000"/>
              </a:lnSpc>
              <a:buClr>
                <a:srgbClr val="0070C0"/>
              </a:buClr>
              <a:buSzPct val="70000"/>
              <a:buFont typeface="Wingdings" panose="05000000000000000000" pitchFamily="2" charset="2"/>
              <a:buChar char="v"/>
            </a:pPr>
            <a:r>
              <a:rPr lang="fr-FR" sz="2400" dirty="0"/>
              <a:t>Soutenir la recherche académique amont </a:t>
            </a:r>
          </a:p>
          <a:p>
            <a:pPr lvl="1" algn="just">
              <a:lnSpc>
                <a:spcPct val="110000"/>
              </a:lnSpc>
              <a:buClr>
                <a:srgbClr val="0070C0"/>
              </a:buClr>
              <a:buSzPct val="70000"/>
              <a:buFont typeface="Wingdings" panose="05000000000000000000" pitchFamily="2" charset="2"/>
              <a:buChar char="v"/>
            </a:pPr>
            <a:r>
              <a:rPr lang="fr-FR" sz="2400" dirty="0"/>
              <a:t>Structurer un réseau de recherche non-clinique sur les petits animaux, augmentation des capacités pour les études chez les primates non-humaines</a:t>
            </a:r>
          </a:p>
          <a:p>
            <a:pPr marL="0" lvl="1" indent="0" algn="just">
              <a:lnSpc>
                <a:spcPct val="110000"/>
              </a:lnSpc>
              <a:buClr>
                <a:srgbClr val="0070C0"/>
              </a:buClr>
              <a:buSzPct val="70000"/>
              <a:buNone/>
            </a:pPr>
            <a:endParaRPr lang="fr-FR" sz="1500" dirty="0"/>
          </a:p>
          <a:p>
            <a:pPr lvl="3" algn="just">
              <a:lnSpc>
                <a:spcPct val="110000"/>
              </a:lnSpc>
              <a:buClr>
                <a:srgbClr val="0070C0"/>
              </a:buClr>
              <a:buSzPct val="70000"/>
              <a:buFont typeface="Wingdings" panose="05000000000000000000" pitchFamily="2" charset="2"/>
              <a:buChar char="à"/>
            </a:pPr>
            <a:r>
              <a:rPr lang="fr-FR" sz="2200" i="0" dirty="0"/>
              <a:t>Mise en place d’un PEPR ou autre outil de financement public dédié pour amorcer le processus de reconstruction de l’expertise française et développer un pipeline de vaccins candidats</a:t>
            </a:r>
          </a:p>
        </p:txBody>
      </p:sp>
    </p:spTree>
    <p:extLst>
      <p:ext uri="{BB962C8B-B14F-4D97-AF65-F5344CB8AC3E}">
        <p14:creationId xmlns:p14="http://schemas.microsoft.com/office/powerpoint/2010/main" val="3581064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14058" y="5127900"/>
            <a:ext cx="8524619" cy="589072"/>
          </a:xfrm>
        </p:spPr>
        <p:txBody>
          <a:bodyPr>
            <a:noAutofit/>
          </a:bodyPr>
          <a:lstStyle/>
          <a:p>
            <a:pPr marL="0" indent="0" algn="just">
              <a:buNone/>
            </a:pPr>
            <a:r>
              <a:rPr lang="fr-FR" dirty="0"/>
              <a:t>On observe depuis les années 1950, une très </a:t>
            </a:r>
            <a:r>
              <a:rPr lang="fr-FR" b="1" dirty="0">
                <a:solidFill>
                  <a:schemeClr val="accent5"/>
                </a:solidFill>
              </a:rPr>
              <a:t>nette augmentation de l’espérance de vie </a:t>
            </a:r>
            <a:r>
              <a:rPr lang="fr-FR" dirty="0"/>
              <a:t>à travers le monde, avec toutefois des </a:t>
            </a:r>
            <a:r>
              <a:rPr lang="fr-FR" b="1" dirty="0">
                <a:solidFill>
                  <a:schemeClr val="accent5"/>
                </a:solidFill>
              </a:rPr>
              <a:t>disparités importantes </a:t>
            </a:r>
            <a:r>
              <a:rPr lang="fr-FR" dirty="0"/>
              <a:t>entre les pays à revenu élevé et les pays à revenu faible ou intermédiaire.</a:t>
            </a:r>
          </a:p>
        </p:txBody>
      </p:sp>
      <p:sp>
        <p:nvSpPr>
          <p:cNvPr id="3" name="Espace réservé du texte 2"/>
          <p:cNvSpPr>
            <a:spLocks noGrp="1"/>
          </p:cNvSpPr>
          <p:nvPr>
            <p:ph type="body" sz="quarter" idx="13"/>
          </p:nvPr>
        </p:nvSpPr>
        <p:spPr/>
        <p:txBody>
          <a:bodyPr/>
          <a:lstStyle/>
          <a:p>
            <a:endParaRPr lang="fr-FR"/>
          </a:p>
        </p:txBody>
      </p:sp>
      <p:sp>
        <p:nvSpPr>
          <p:cNvPr id="4" name="Titre 3"/>
          <p:cNvSpPr>
            <a:spLocks noGrp="1"/>
          </p:cNvSpPr>
          <p:nvPr>
            <p:ph type="title"/>
          </p:nvPr>
        </p:nvSpPr>
        <p:spPr>
          <a:xfrm>
            <a:off x="314058" y="1763595"/>
            <a:ext cx="8524619" cy="350988"/>
          </a:xfrm>
        </p:spPr>
        <p:txBody>
          <a:bodyPr>
            <a:normAutofit fontScale="90000"/>
          </a:bodyPr>
          <a:lstStyle/>
          <a:p>
            <a:r>
              <a:rPr lang="fr-FR" b="1" dirty="0"/>
              <a:t>Evolution de l’état de santé dans le monde</a:t>
            </a:r>
          </a:p>
        </p:txBody>
      </p:sp>
      <p:pic>
        <p:nvPicPr>
          <p:cNvPr id="6"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058" y="2168383"/>
            <a:ext cx="4140047" cy="292238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865" y="2168382"/>
            <a:ext cx="4140047" cy="2922386"/>
          </a:xfrm>
          <a:prstGeom prst="rect">
            <a:avLst/>
          </a:prstGeom>
        </p:spPr>
      </p:pic>
      <p:sp>
        <p:nvSpPr>
          <p:cNvPr id="8" name="ZoneTexte 7"/>
          <p:cNvSpPr txBox="1"/>
          <p:nvPr/>
        </p:nvSpPr>
        <p:spPr>
          <a:xfrm>
            <a:off x="3380510" y="5754103"/>
            <a:ext cx="3124200" cy="219291"/>
          </a:xfrm>
          <a:prstGeom prst="rect">
            <a:avLst/>
          </a:prstGeom>
          <a:noFill/>
        </p:spPr>
        <p:txBody>
          <a:bodyPr wrap="square" rtlCol="0">
            <a:spAutoFit/>
          </a:bodyPr>
          <a:lstStyle/>
          <a:p>
            <a:r>
              <a:rPr lang="fr-FR" sz="825" dirty="0">
                <a:solidFill>
                  <a:schemeClr val="bg1">
                    <a:lumMod val="50000"/>
                  </a:schemeClr>
                </a:solidFill>
              </a:rPr>
              <a:t>Sources : Our World in Data</a:t>
            </a:r>
          </a:p>
        </p:txBody>
      </p:sp>
    </p:spTree>
    <p:extLst>
      <p:ext uri="{BB962C8B-B14F-4D97-AF65-F5344CB8AC3E}">
        <p14:creationId xmlns:p14="http://schemas.microsoft.com/office/powerpoint/2010/main" val="411211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67304A09-C513-A949-92D2-729F48DA7B3B}" type="datetime1">
              <a:rPr lang="fr-FR" smtClean="0"/>
              <a:t>05/10/2023</a:t>
            </a:fld>
            <a:endParaRPr lang="fr-FR" dirty="0"/>
          </a:p>
        </p:txBody>
      </p:sp>
      <p:sp>
        <p:nvSpPr>
          <p:cNvPr id="4" name="Espace réservé du pied de page 3"/>
          <p:cNvSpPr>
            <a:spLocks noGrp="1"/>
          </p:cNvSpPr>
          <p:nvPr>
            <p:ph type="ftr" sz="quarter" idx="11"/>
          </p:nvPr>
        </p:nvSpPr>
        <p:spPr/>
        <p:txBody>
          <a:bodyPr/>
          <a:lstStyle/>
          <a:p>
            <a:pPr algn="r"/>
            <a:r>
              <a:rPr lang="fr-FR"/>
              <a:t>Secrétariat général pour l'investissement</a:t>
            </a:r>
            <a:endParaRPr lang="fr-FR" dirty="0"/>
          </a:p>
        </p:txBody>
      </p:sp>
      <p:sp>
        <p:nvSpPr>
          <p:cNvPr id="5" name="Espace réservé du numéro de diapositive 4"/>
          <p:cNvSpPr>
            <a:spLocks noGrp="1"/>
          </p:cNvSpPr>
          <p:nvPr>
            <p:ph type="sldNum" sz="quarter" idx="12"/>
          </p:nvPr>
        </p:nvSpPr>
        <p:spPr/>
        <p:txBody>
          <a:bodyPr/>
          <a:lstStyle/>
          <a:p>
            <a:fld id="{733122C9-A0B9-462F-8757-0847AD287B63}" type="slidenum">
              <a:rPr lang="fr-FR" smtClean="0"/>
              <a:pPr/>
              <a:t>20</a:t>
            </a:fld>
            <a:endParaRPr lang="fr-FR" dirty="0"/>
          </a:p>
        </p:txBody>
      </p:sp>
      <p:sp>
        <p:nvSpPr>
          <p:cNvPr id="8" name="Titre 1">
            <a:extLst>
              <a:ext uri="{FF2B5EF4-FFF2-40B4-BE49-F238E27FC236}">
                <a16:creationId xmlns:a16="http://schemas.microsoft.com/office/drawing/2014/main" id="{1DF63D7F-E382-C198-6A3D-CDF958B38E16}"/>
              </a:ext>
            </a:extLst>
          </p:cNvPr>
          <p:cNvSpPr>
            <a:spLocks noGrp="1"/>
          </p:cNvSpPr>
          <p:nvPr>
            <p:ph type="title"/>
          </p:nvPr>
        </p:nvSpPr>
        <p:spPr>
          <a:xfrm>
            <a:off x="353273" y="1007642"/>
            <a:ext cx="8892521" cy="540000"/>
          </a:xfrm>
        </p:spPr>
        <p:txBody>
          <a:bodyPr>
            <a:normAutofit fontScale="90000"/>
          </a:bodyPr>
          <a:lstStyle/>
          <a:p>
            <a:r>
              <a:rPr lang="fr-FR" dirty="0"/>
              <a:t>Le programme et équipements prioritaires de recherche maladies infectieuses émergentes (PEPR MIE)</a:t>
            </a:r>
          </a:p>
        </p:txBody>
      </p:sp>
      <p:pic>
        <p:nvPicPr>
          <p:cNvPr id="9" name="Image 8"/>
          <p:cNvPicPr>
            <a:picLocks noChangeAspect="1"/>
          </p:cNvPicPr>
          <p:nvPr/>
        </p:nvPicPr>
        <p:blipFill>
          <a:blip r:embed="rId2"/>
          <a:stretch>
            <a:fillRect/>
          </a:stretch>
        </p:blipFill>
        <p:spPr>
          <a:xfrm>
            <a:off x="377312" y="2708920"/>
            <a:ext cx="1943816" cy="2740944"/>
          </a:xfrm>
          <a:prstGeom prst="rect">
            <a:avLst/>
          </a:prstGeom>
        </p:spPr>
      </p:pic>
      <p:sp>
        <p:nvSpPr>
          <p:cNvPr id="10" name="Espace réservé du texte 6">
            <a:extLst>
              <a:ext uri="{FF2B5EF4-FFF2-40B4-BE49-F238E27FC236}">
                <a16:creationId xmlns:a16="http://schemas.microsoft.com/office/drawing/2014/main" id="{3AB1A381-ADC9-ACA1-AE6A-C2984CAAAAF5}"/>
              </a:ext>
            </a:extLst>
          </p:cNvPr>
          <p:cNvSpPr>
            <a:spLocks noGrp="1"/>
          </p:cNvSpPr>
          <p:nvPr>
            <p:ph type="body" sz="quarter" idx="14"/>
          </p:nvPr>
        </p:nvSpPr>
        <p:spPr>
          <a:xfrm>
            <a:off x="2555778" y="2691947"/>
            <a:ext cx="6588222" cy="3396881"/>
          </a:xfrm>
        </p:spPr>
        <p:txBody>
          <a:bodyPr>
            <a:normAutofit fontScale="55000" lnSpcReduction="20000"/>
          </a:bodyPr>
          <a:lstStyle/>
          <a:p>
            <a:pPr>
              <a:lnSpc>
                <a:spcPct val="120000"/>
              </a:lnSpc>
            </a:pPr>
            <a:r>
              <a:rPr lang="fr-FR" b="1" dirty="0"/>
              <a:t>Spécificités du PEPR MIE : </a:t>
            </a:r>
          </a:p>
          <a:p>
            <a:pPr marL="285750" indent="-285750">
              <a:lnSpc>
                <a:spcPct val="120000"/>
              </a:lnSpc>
              <a:buFont typeface="Wingdings" panose="05000000000000000000" pitchFamily="2" charset="2"/>
              <a:buChar char="Ø"/>
            </a:pPr>
            <a:r>
              <a:rPr lang="fr-FR" b="1" dirty="0"/>
              <a:t>Pilotage : </a:t>
            </a:r>
            <a:r>
              <a:rPr lang="fr-FR" dirty="0"/>
              <a:t>Inserm / ANRS MIE &amp; </a:t>
            </a:r>
            <a:r>
              <a:rPr lang="fr-FR" b="1" dirty="0">
                <a:solidFill>
                  <a:schemeClr val="accent2"/>
                </a:solidFill>
              </a:rPr>
              <a:t>Opérateur</a:t>
            </a:r>
            <a:r>
              <a:rPr lang="fr-FR" b="1" dirty="0"/>
              <a:t> :</a:t>
            </a:r>
            <a:r>
              <a:rPr lang="fr-FR" dirty="0"/>
              <a:t> ANRS MIE</a:t>
            </a:r>
          </a:p>
          <a:p>
            <a:pPr marL="637807" lvl="1" indent="-285750">
              <a:lnSpc>
                <a:spcPct val="120000"/>
              </a:lnSpc>
              <a:buFont typeface="Wingdings" panose="05000000000000000000" pitchFamily="2" charset="2"/>
              <a:buChar char="Ø"/>
            </a:pPr>
            <a:r>
              <a:rPr lang="fr-FR" dirty="0"/>
              <a:t>2021 : Création de l’ANRS MIE &amp; Ouverture du périmètre scientifique historique de l’ANRS aux MIE grâce au PEPR MIE </a:t>
            </a:r>
          </a:p>
          <a:p>
            <a:pPr>
              <a:lnSpc>
                <a:spcPct val="120000"/>
              </a:lnSpc>
            </a:pPr>
            <a:r>
              <a:rPr lang="fr-FR" b="1" dirty="0"/>
              <a:t>Objectifs :</a:t>
            </a:r>
          </a:p>
          <a:p>
            <a:pPr marL="285750" indent="-285750">
              <a:lnSpc>
                <a:spcPct val="120000"/>
              </a:lnSpc>
              <a:spcBef>
                <a:spcPts val="400"/>
              </a:spcBef>
              <a:spcAft>
                <a:spcPts val="600"/>
              </a:spcAft>
              <a:buFont typeface="Wingdings" panose="05000000000000000000" pitchFamily="2" charset="2"/>
              <a:buChar char="Ø"/>
            </a:pPr>
            <a:r>
              <a:rPr lang="fr-FR" b="1" dirty="0"/>
              <a:t>Prévenir</a:t>
            </a:r>
            <a:r>
              <a:rPr lang="fr-FR" dirty="0"/>
              <a:t> et </a:t>
            </a:r>
            <a:r>
              <a:rPr lang="fr-FR" b="1" dirty="0"/>
              <a:t>contrôler</a:t>
            </a:r>
            <a:r>
              <a:rPr lang="fr-FR" dirty="0"/>
              <a:t> efficacement les MIE au niveau individuel et collectif et </a:t>
            </a:r>
            <a:r>
              <a:rPr lang="fr-FR" b="1" dirty="0"/>
              <a:t>permettre une meilleure préparation au risque d'épidémie et/ou de crise sanitaire </a:t>
            </a:r>
            <a:r>
              <a:rPr lang="fr-FR" dirty="0"/>
              <a:t>en mettant en place des relations</a:t>
            </a:r>
            <a:r>
              <a:rPr lang="fr-FR" b="1" dirty="0"/>
              <a:t> interdisciplinaires et multi-institutionnelles l’interdépendance de la santé animale, humaine et des écosystèmes.</a:t>
            </a:r>
          </a:p>
          <a:p>
            <a:pPr>
              <a:lnSpc>
                <a:spcPct val="120000"/>
              </a:lnSpc>
              <a:spcBef>
                <a:spcPts val="400"/>
              </a:spcBef>
              <a:spcAft>
                <a:spcPts val="600"/>
              </a:spcAft>
            </a:pPr>
            <a:r>
              <a:rPr lang="fr-FR" b="1" dirty="0"/>
              <a:t>Budget : </a:t>
            </a:r>
            <a:r>
              <a:rPr lang="fr-FR" dirty="0"/>
              <a:t>80 M€ sur 5 ans</a:t>
            </a:r>
          </a:p>
        </p:txBody>
      </p:sp>
    </p:spTree>
    <p:extLst>
      <p:ext uri="{BB962C8B-B14F-4D97-AF65-F5344CB8AC3E}">
        <p14:creationId xmlns:p14="http://schemas.microsoft.com/office/powerpoint/2010/main" val="1310554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00548"/>
            <a:ext cx="8417859" cy="1143000"/>
          </a:xfrm>
        </p:spPr>
        <p:txBody>
          <a:bodyPr>
            <a:noAutofit/>
          </a:bodyPr>
          <a:lstStyle/>
          <a:p>
            <a:r>
              <a:rPr lang="fr-FR" sz="3600" b="1" dirty="0">
                <a:solidFill>
                  <a:srgbClr val="0070C0"/>
                </a:solidFill>
              </a:rPr>
              <a:t>Accélérer les connaissances </a:t>
            </a:r>
            <a:br>
              <a:rPr lang="fr-FR" sz="3600" b="1" dirty="0">
                <a:solidFill>
                  <a:srgbClr val="0070C0"/>
                </a:solidFill>
              </a:rPr>
            </a:br>
            <a:r>
              <a:rPr lang="fr-FR" sz="3600" b="1" dirty="0">
                <a:solidFill>
                  <a:srgbClr val="0070C0"/>
                </a:solidFill>
              </a:rPr>
              <a:t>de manière coordonnée et décloisonnée</a:t>
            </a:r>
          </a:p>
        </p:txBody>
      </p:sp>
      <p:sp>
        <p:nvSpPr>
          <p:cNvPr id="3" name="Espace réservé du contenu 2"/>
          <p:cNvSpPr>
            <a:spLocks noGrp="1"/>
          </p:cNvSpPr>
          <p:nvPr>
            <p:ph idx="1"/>
          </p:nvPr>
        </p:nvSpPr>
        <p:spPr>
          <a:xfrm>
            <a:off x="457200" y="2004864"/>
            <a:ext cx="8229600" cy="4853136"/>
          </a:xfrm>
        </p:spPr>
        <p:txBody>
          <a:bodyPr>
            <a:noAutofit/>
          </a:bodyPr>
          <a:lstStyle/>
          <a:p>
            <a:pPr>
              <a:spcBef>
                <a:spcPts val="900"/>
              </a:spcBef>
              <a:spcAft>
                <a:spcPts val="900"/>
              </a:spcAft>
            </a:pPr>
            <a:r>
              <a:rPr lang="fr-FR" sz="1650" b="1" dirty="0"/>
              <a:t>Comprendre</a:t>
            </a:r>
            <a:r>
              <a:rPr lang="fr-FR" sz="1650" dirty="0"/>
              <a:t> les mécanismes qui permettraient d’anticiper et si possible de prévenir les évènements d’émergence « à la source » (biologie des agents infectieux, caractériser les microorganismes ayant un potentiel d’émergence, franchissement de barrière d’espèce).</a:t>
            </a:r>
          </a:p>
          <a:p>
            <a:pPr>
              <a:spcBef>
                <a:spcPts val="900"/>
              </a:spcBef>
              <a:spcAft>
                <a:spcPts val="900"/>
              </a:spcAft>
            </a:pPr>
            <a:r>
              <a:rPr lang="fr-FR" sz="1650" b="1" dirty="0"/>
              <a:t>Caractériser</a:t>
            </a:r>
            <a:r>
              <a:rPr lang="fr-FR" sz="1650" dirty="0"/>
              <a:t> les mécanismes de diffusion des agents émergents et </a:t>
            </a:r>
            <a:r>
              <a:rPr lang="fr-FR" sz="1650" dirty="0" err="1"/>
              <a:t>réémergents</a:t>
            </a:r>
            <a:r>
              <a:rPr lang="fr-FR" sz="1650" dirty="0"/>
              <a:t> et leurs conséquences sanitaires chez l’Homme et l’animal (étudier les mécanismes physiopathologiques des maladies associées, de la diffusion et de la transmission ; des mesures barrières efficientes pour limiter la diffusion).</a:t>
            </a:r>
          </a:p>
          <a:p>
            <a:pPr>
              <a:spcBef>
                <a:spcPts val="900"/>
              </a:spcBef>
              <a:spcAft>
                <a:spcPts val="900"/>
              </a:spcAft>
            </a:pPr>
            <a:r>
              <a:rPr lang="fr-FR" sz="1650" b="1" u="sng" dirty="0"/>
              <a:t>Développer</a:t>
            </a:r>
            <a:r>
              <a:rPr lang="fr-FR" sz="1650" u="sng" dirty="0"/>
              <a:t> les recherches sur les anti-infectieux dans les domaines thérapeutiques et préventifs (mécanismes moléculaires essentiels au cycle de vie du pathogène, criblage de </a:t>
            </a:r>
            <a:r>
              <a:rPr lang="fr-FR" sz="1650" u="sng" dirty="0" err="1"/>
              <a:t>chimiothèques</a:t>
            </a:r>
            <a:r>
              <a:rPr lang="fr-FR" sz="1650" u="sng" dirty="0"/>
              <a:t>, chimie médicinale, </a:t>
            </a:r>
            <a:r>
              <a:rPr lang="fr-FR" sz="1650" b="1" u="sng" dirty="0"/>
              <a:t>modèles précliniques</a:t>
            </a:r>
            <a:r>
              <a:rPr lang="fr-FR" sz="1650" u="sng" dirty="0"/>
              <a:t>).</a:t>
            </a:r>
          </a:p>
        </p:txBody>
      </p:sp>
    </p:spTree>
    <p:extLst>
      <p:ext uri="{BB962C8B-B14F-4D97-AF65-F5344CB8AC3E}">
        <p14:creationId xmlns:p14="http://schemas.microsoft.com/office/powerpoint/2010/main" val="3495345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67304A09-C513-A949-92D2-729F48DA7B3B}" type="datetime1">
              <a:rPr lang="fr-FR" smtClean="0"/>
              <a:t>05/10/2023</a:t>
            </a:fld>
            <a:endParaRPr lang="fr-FR" dirty="0"/>
          </a:p>
        </p:txBody>
      </p:sp>
      <p:sp>
        <p:nvSpPr>
          <p:cNvPr id="4" name="Espace réservé du pied de page 3"/>
          <p:cNvSpPr>
            <a:spLocks noGrp="1"/>
          </p:cNvSpPr>
          <p:nvPr>
            <p:ph type="ftr" sz="quarter" idx="11"/>
          </p:nvPr>
        </p:nvSpPr>
        <p:spPr/>
        <p:txBody>
          <a:bodyPr/>
          <a:lstStyle/>
          <a:p>
            <a:pPr algn="r"/>
            <a:r>
              <a:rPr lang="fr-FR"/>
              <a:t>Secrétariat général pour l'investissement</a:t>
            </a:r>
            <a:endParaRPr lang="fr-FR" dirty="0"/>
          </a:p>
        </p:txBody>
      </p:sp>
      <p:sp>
        <p:nvSpPr>
          <p:cNvPr id="5" name="Espace réservé du numéro de diapositive 4"/>
          <p:cNvSpPr>
            <a:spLocks noGrp="1"/>
          </p:cNvSpPr>
          <p:nvPr>
            <p:ph type="sldNum" sz="quarter" idx="12"/>
          </p:nvPr>
        </p:nvSpPr>
        <p:spPr/>
        <p:txBody>
          <a:bodyPr/>
          <a:lstStyle/>
          <a:p>
            <a:fld id="{733122C9-A0B9-462F-8757-0847AD287B63}" type="slidenum">
              <a:rPr lang="fr-FR" smtClean="0"/>
              <a:pPr/>
              <a:t>22</a:t>
            </a:fld>
            <a:endParaRPr lang="fr-FR" dirty="0"/>
          </a:p>
        </p:txBody>
      </p:sp>
      <p:sp>
        <p:nvSpPr>
          <p:cNvPr id="8" name="Titre 1">
            <a:extLst>
              <a:ext uri="{FF2B5EF4-FFF2-40B4-BE49-F238E27FC236}">
                <a16:creationId xmlns:a16="http://schemas.microsoft.com/office/drawing/2014/main" id="{1DF63D7F-E382-C198-6A3D-CDF958B38E16}"/>
              </a:ext>
            </a:extLst>
          </p:cNvPr>
          <p:cNvSpPr>
            <a:spLocks noGrp="1"/>
          </p:cNvSpPr>
          <p:nvPr>
            <p:ph type="title"/>
          </p:nvPr>
        </p:nvSpPr>
        <p:spPr>
          <a:xfrm>
            <a:off x="359999" y="1728405"/>
            <a:ext cx="8424000" cy="540000"/>
          </a:xfrm>
        </p:spPr>
        <p:txBody>
          <a:bodyPr>
            <a:normAutofit fontScale="90000"/>
          </a:bodyPr>
          <a:lstStyle/>
          <a:p>
            <a:r>
              <a:rPr lang="fr-FR" dirty="0"/>
              <a:t>L’organisation scientifique du PEPR MIE</a:t>
            </a:r>
          </a:p>
        </p:txBody>
      </p:sp>
      <p:pic>
        <p:nvPicPr>
          <p:cNvPr id="9" name="Image 8"/>
          <p:cNvPicPr>
            <a:picLocks noChangeAspect="1"/>
          </p:cNvPicPr>
          <p:nvPr/>
        </p:nvPicPr>
        <p:blipFill rotWithShape="1">
          <a:blip r:embed="rId2">
            <a:extLst>
              <a:ext uri="{28A0092B-C50C-407E-A947-70E740481C1C}">
                <a14:useLocalDpi xmlns:a14="http://schemas.microsoft.com/office/drawing/2010/main" val="0"/>
              </a:ext>
            </a:extLst>
          </a:blip>
          <a:srcRect l="16137" t="10801" r="17714" b="12200"/>
          <a:stretch/>
        </p:blipFill>
        <p:spPr>
          <a:xfrm>
            <a:off x="251520" y="2105544"/>
            <a:ext cx="5040560" cy="3300367"/>
          </a:xfrm>
          <a:prstGeom prst="rect">
            <a:avLst/>
          </a:prstGeom>
        </p:spPr>
      </p:pic>
      <p:sp>
        <p:nvSpPr>
          <p:cNvPr id="10" name="Espace réservé du texte 6">
            <a:extLst>
              <a:ext uri="{FF2B5EF4-FFF2-40B4-BE49-F238E27FC236}">
                <a16:creationId xmlns:a16="http://schemas.microsoft.com/office/drawing/2014/main" id="{3AB1A381-ADC9-ACA1-AE6A-C2984CAAAAF5}"/>
              </a:ext>
            </a:extLst>
          </p:cNvPr>
          <p:cNvSpPr>
            <a:spLocks noGrp="1"/>
          </p:cNvSpPr>
          <p:nvPr>
            <p:ph type="body" sz="quarter" idx="14"/>
          </p:nvPr>
        </p:nvSpPr>
        <p:spPr>
          <a:xfrm>
            <a:off x="5292080" y="2485352"/>
            <a:ext cx="3851920" cy="3297698"/>
          </a:xfrm>
        </p:spPr>
        <p:txBody>
          <a:bodyPr>
            <a:normAutofit fontScale="55000" lnSpcReduction="20000"/>
          </a:bodyPr>
          <a:lstStyle/>
          <a:p>
            <a:pPr marL="342900" indent="-342900">
              <a:lnSpc>
                <a:spcPct val="120000"/>
              </a:lnSpc>
              <a:spcBef>
                <a:spcPts val="400"/>
              </a:spcBef>
              <a:spcAft>
                <a:spcPts val="600"/>
              </a:spcAft>
              <a:buFont typeface="Wingdings" panose="05000000000000000000" pitchFamily="2" charset="2"/>
              <a:buChar char="Ø"/>
            </a:pPr>
            <a:r>
              <a:rPr lang="fr-FR" dirty="0"/>
              <a:t>Trois appels à projets (AAP) interdisciplinaires couvrant les volets 1, 2 et 3 (2023, 2024 et 2025)</a:t>
            </a:r>
          </a:p>
          <a:p>
            <a:pPr marL="342900" indent="-342900">
              <a:lnSpc>
                <a:spcPct val="120000"/>
              </a:lnSpc>
              <a:spcBef>
                <a:spcPts val="400"/>
              </a:spcBef>
              <a:spcAft>
                <a:spcPts val="600"/>
              </a:spcAft>
              <a:buFont typeface="Wingdings" panose="05000000000000000000" pitchFamily="2" charset="2"/>
              <a:buChar char="Ø"/>
            </a:pPr>
            <a:r>
              <a:rPr lang="fr-FR" dirty="0"/>
              <a:t>Trois appel à manifestation d’intérêt (AMI) pour le financement d’équipements et d’infrastructures de recherche (2023, 2024 et 2025)</a:t>
            </a:r>
          </a:p>
          <a:p>
            <a:pPr marL="342900" indent="-342900">
              <a:lnSpc>
                <a:spcPct val="120000"/>
              </a:lnSpc>
              <a:spcBef>
                <a:spcPts val="400"/>
              </a:spcBef>
              <a:spcAft>
                <a:spcPts val="600"/>
              </a:spcAft>
              <a:buFont typeface="Wingdings" panose="05000000000000000000" pitchFamily="2" charset="2"/>
              <a:buChar char="Ø"/>
            </a:pPr>
            <a:r>
              <a:rPr lang="fr-FR" dirty="0"/>
              <a:t>Un appel à candidature pour des Chaires (prévu en 2024)</a:t>
            </a:r>
          </a:p>
          <a:p>
            <a:endParaRPr lang="fr-FR" dirty="0"/>
          </a:p>
        </p:txBody>
      </p:sp>
    </p:spTree>
    <p:extLst>
      <p:ext uri="{BB962C8B-B14F-4D97-AF65-F5344CB8AC3E}">
        <p14:creationId xmlns:p14="http://schemas.microsoft.com/office/powerpoint/2010/main" val="3034846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B8CD861-C0D5-ADFF-95F4-DDFB10305243}"/>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676990B8-F5E3-FCD9-F3F9-5FA3359F64F3}"/>
              </a:ext>
            </a:extLst>
          </p:cNvPr>
          <p:cNvSpPr>
            <a:spLocks noGrp="1"/>
          </p:cNvSpPr>
          <p:nvPr>
            <p:ph type="title"/>
          </p:nvPr>
        </p:nvSpPr>
        <p:spPr>
          <a:xfrm>
            <a:off x="198234" y="1389274"/>
            <a:ext cx="8762886" cy="527515"/>
          </a:xfrm>
        </p:spPr>
        <p:txBody>
          <a:bodyPr/>
          <a:lstStyle/>
          <a:p>
            <a:r>
              <a:rPr lang="fr-FR" sz="3200" b="1" dirty="0"/>
              <a:t>Une liste des agents pathogènes à surveiller qui doit être continuellement mise à jour</a:t>
            </a:r>
            <a:endParaRPr lang="fr-FR" sz="5400" b="1" dirty="0">
              <a:latin typeface="+mn-lt"/>
            </a:endParaRPr>
          </a:p>
        </p:txBody>
      </p:sp>
      <p:sp>
        <p:nvSpPr>
          <p:cNvPr id="6" name="Espace réservé du texte 5">
            <a:extLst>
              <a:ext uri="{FF2B5EF4-FFF2-40B4-BE49-F238E27FC236}">
                <a16:creationId xmlns:a16="http://schemas.microsoft.com/office/drawing/2014/main" id="{ACC42D3E-A006-D71A-3BA2-1885B551362C}"/>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7B6F4861-6CE5-4C84-0D0E-3F9E4374B4D9}"/>
              </a:ext>
            </a:extLst>
          </p:cNvPr>
          <p:cNvSpPr>
            <a:spLocks noGrp="1"/>
          </p:cNvSpPr>
          <p:nvPr>
            <p:ph type="body" sz="quarter" idx="16"/>
          </p:nvPr>
        </p:nvSpPr>
        <p:spPr/>
        <p:txBody>
          <a:bodyPr/>
          <a:lstStyle/>
          <a:p>
            <a:endParaRPr lang="fr-FR"/>
          </a:p>
        </p:txBody>
      </p:sp>
      <p:sp>
        <p:nvSpPr>
          <p:cNvPr id="9" name="Espace réservé du texte 8">
            <a:extLst>
              <a:ext uri="{FF2B5EF4-FFF2-40B4-BE49-F238E27FC236}">
                <a16:creationId xmlns:a16="http://schemas.microsoft.com/office/drawing/2014/main" id="{C3CB9F1D-8DDC-19B2-5E0A-9AED7651343D}"/>
              </a:ext>
            </a:extLst>
          </p:cNvPr>
          <p:cNvSpPr>
            <a:spLocks noGrp="1"/>
          </p:cNvSpPr>
          <p:nvPr>
            <p:ph type="body" sz="quarter" idx="11"/>
          </p:nvPr>
        </p:nvSpPr>
        <p:spPr/>
        <p:txBody>
          <a:bodyPr/>
          <a:lstStyle/>
          <a:p>
            <a:endParaRPr lang="fr-FR"/>
          </a:p>
        </p:txBody>
      </p:sp>
      <p:pic>
        <p:nvPicPr>
          <p:cNvPr id="11" name="Image 10">
            <a:extLst>
              <a:ext uri="{FF2B5EF4-FFF2-40B4-BE49-F238E27FC236}">
                <a16:creationId xmlns:a16="http://schemas.microsoft.com/office/drawing/2014/main" id="{5E444CF1-89EA-6D50-C137-CADDBD3B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 y="2258669"/>
            <a:ext cx="8554663" cy="3753511"/>
          </a:xfrm>
          <a:prstGeom prst="rect">
            <a:avLst/>
          </a:prstGeom>
        </p:spPr>
      </p:pic>
      <p:sp>
        <p:nvSpPr>
          <p:cNvPr id="13" name="ZoneTexte 12">
            <a:extLst>
              <a:ext uri="{FF2B5EF4-FFF2-40B4-BE49-F238E27FC236}">
                <a16:creationId xmlns:a16="http://schemas.microsoft.com/office/drawing/2014/main" id="{C61D5EDA-9AC9-D161-5971-10518927C1DC}"/>
              </a:ext>
            </a:extLst>
          </p:cNvPr>
          <p:cNvSpPr txBox="1"/>
          <p:nvPr/>
        </p:nvSpPr>
        <p:spPr>
          <a:xfrm>
            <a:off x="4206240" y="2670830"/>
            <a:ext cx="4835986" cy="3970318"/>
          </a:xfrm>
          <a:prstGeom prst="rect">
            <a:avLst/>
          </a:prstGeom>
          <a:solidFill>
            <a:schemeClr val="bg1"/>
          </a:solidFill>
        </p:spPr>
        <p:txBody>
          <a:bodyPr wrap="square">
            <a:spAutoFit/>
          </a:bodyPr>
          <a:lstStyle/>
          <a:p>
            <a:pPr algn="l" rtl="0"/>
            <a:r>
              <a:rPr lang="fr-FR" b="0" i="0" u="none" strike="noStrike" dirty="0">
                <a:solidFill>
                  <a:srgbClr val="3C4245"/>
                </a:solidFill>
                <a:effectLst/>
                <a:latin typeface="Arial" panose="020B0604020202020204" pitchFamily="34" charset="0"/>
              </a:rPr>
              <a:t>The R&amp;D </a:t>
            </a:r>
            <a:r>
              <a:rPr lang="fr-FR" b="0" i="0" u="none" strike="noStrike" dirty="0" err="1">
                <a:solidFill>
                  <a:srgbClr val="3C4245"/>
                </a:solidFill>
                <a:effectLst/>
                <a:latin typeface="Arial" panose="020B0604020202020204" pitchFamily="34" charset="0"/>
              </a:rPr>
              <a:t>Blueprint</a:t>
            </a:r>
            <a:r>
              <a:rPr lang="fr-FR" b="0" i="0" u="none" strike="noStrike" dirty="0">
                <a:solidFill>
                  <a:srgbClr val="3C4245"/>
                </a:solidFill>
                <a:effectLst/>
                <a:latin typeface="Arial" panose="020B0604020202020204" pitchFamily="34" charset="0"/>
              </a:rPr>
              <a:t> a global </a:t>
            </a:r>
            <a:r>
              <a:rPr lang="fr-FR" b="0" i="0" u="none" strike="noStrike" dirty="0" err="1">
                <a:solidFill>
                  <a:srgbClr val="3C4245"/>
                </a:solidFill>
                <a:effectLst/>
                <a:latin typeface="Arial" panose="020B0604020202020204" pitchFamily="34" charset="0"/>
              </a:rPr>
              <a:t>strategy</a:t>
            </a:r>
            <a:r>
              <a:rPr lang="fr-FR" b="0" i="0" u="none" strike="noStrike" dirty="0">
                <a:solidFill>
                  <a:srgbClr val="3C4245"/>
                </a:solidFill>
                <a:effectLst/>
                <a:latin typeface="Arial" panose="020B0604020202020204" pitchFamily="34" charset="0"/>
              </a:rPr>
              <a:t> and </a:t>
            </a:r>
            <a:r>
              <a:rPr lang="fr-FR" b="0" i="0" u="none" strike="noStrike" dirty="0" err="1">
                <a:solidFill>
                  <a:srgbClr val="3C4245"/>
                </a:solidFill>
                <a:effectLst/>
                <a:latin typeface="Arial" panose="020B0604020202020204" pitchFamily="34" charset="0"/>
              </a:rPr>
              <a:t>preparedness</a:t>
            </a:r>
            <a:r>
              <a:rPr lang="fr-FR" b="0" i="0" u="none" strike="noStrike" dirty="0">
                <a:solidFill>
                  <a:srgbClr val="3C4245"/>
                </a:solidFill>
                <a:effectLst/>
                <a:latin typeface="Arial" panose="020B0604020202020204" pitchFamily="34" charset="0"/>
              </a:rPr>
              <a:t> plan </a:t>
            </a:r>
            <a:r>
              <a:rPr lang="fr-FR" b="0" i="0" u="none" strike="noStrike" dirty="0" err="1">
                <a:solidFill>
                  <a:srgbClr val="3C4245"/>
                </a:solidFill>
                <a:effectLst/>
                <a:latin typeface="Arial" panose="020B0604020202020204" pitchFamily="34" charset="0"/>
              </a:rPr>
              <a:t>that</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allows</a:t>
            </a:r>
            <a:r>
              <a:rPr lang="fr-FR" b="0" i="0" u="none" strike="noStrike" dirty="0">
                <a:solidFill>
                  <a:srgbClr val="3C4245"/>
                </a:solidFill>
                <a:effectLst/>
                <a:latin typeface="Arial" panose="020B0604020202020204" pitchFamily="34" charset="0"/>
              </a:rPr>
              <a:t> the </a:t>
            </a:r>
            <a:r>
              <a:rPr lang="fr-FR" b="0" i="0" u="none" strike="noStrike" dirty="0" err="1">
                <a:solidFill>
                  <a:srgbClr val="3C4245"/>
                </a:solidFill>
                <a:effectLst/>
                <a:latin typeface="Arial" panose="020B0604020202020204" pitchFamily="34" charset="0"/>
              </a:rPr>
              <a:t>rapid</a:t>
            </a:r>
            <a:r>
              <a:rPr lang="fr-FR" b="0" i="0" u="none" strike="noStrike" dirty="0">
                <a:solidFill>
                  <a:srgbClr val="3C4245"/>
                </a:solidFill>
                <a:effectLst/>
                <a:latin typeface="Arial" panose="020B0604020202020204" pitchFamily="34" charset="0"/>
              </a:rPr>
              <a:t> activation of R&amp;D </a:t>
            </a:r>
            <a:r>
              <a:rPr lang="fr-FR" b="0" i="0" u="none" strike="noStrike" dirty="0" err="1">
                <a:solidFill>
                  <a:srgbClr val="3C4245"/>
                </a:solidFill>
                <a:effectLst/>
                <a:latin typeface="Arial" panose="020B0604020202020204" pitchFamily="34" charset="0"/>
              </a:rPr>
              <a:t>activities</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during</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epidemics</a:t>
            </a:r>
            <a:r>
              <a:rPr lang="fr-FR" b="0" i="0" u="none" strike="noStrike" dirty="0">
                <a:solidFill>
                  <a:srgbClr val="3C4245"/>
                </a:solidFill>
                <a:effectLst/>
                <a:latin typeface="Arial" panose="020B0604020202020204" pitchFamily="34" charset="0"/>
              </a:rPr>
              <a:t>.</a:t>
            </a:r>
          </a:p>
          <a:p>
            <a:pPr algn="l" rtl="0"/>
            <a:endParaRPr lang="fr-FR" dirty="0">
              <a:solidFill>
                <a:srgbClr val="3C4245"/>
              </a:solidFill>
              <a:latin typeface="Arial" panose="020B0604020202020204" pitchFamily="34" charset="0"/>
            </a:endParaRPr>
          </a:p>
          <a:p>
            <a:pPr algn="l" rtl="0"/>
            <a:r>
              <a:rPr lang="fr-FR" b="0" i="0" u="none" strike="noStrike" dirty="0" err="1">
                <a:solidFill>
                  <a:srgbClr val="3C4245"/>
                </a:solidFill>
                <a:effectLst/>
                <a:latin typeface="Arial" panose="020B0604020202020204" pitchFamily="34" charset="0"/>
              </a:rPr>
              <a:t>Its</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aim</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is</a:t>
            </a:r>
            <a:r>
              <a:rPr lang="fr-FR" b="0" i="0" u="none" strike="noStrike" dirty="0">
                <a:solidFill>
                  <a:srgbClr val="3C4245"/>
                </a:solidFill>
                <a:effectLst/>
                <a:latin typeface="Arial" panose="020B0604020202020204" pitchFamily="34" charset="0"/>
              </a:rPr>
              <a:t> to fast-</a:t>
            </a:r>
            <a:r>
              <a:rPr lang="fr-FR" b="0" i="0" u="none" strike="noStrike" dirty="0" err="1">
                <a:solidFill>
                  <a:srgbClr val="3C4245"/>
                </a:solidFill>
                <a:effectLst/>
                <a:latin typeface="Arial" panose="020B0604020202020204" pitchFamily="34" charset="0"/>
              </a:rPr>
              <a:t>track</a:t>
            </a:r>
            <a:r>
              <a:rPr lang="fr-FR" b="0" i="0" u="none" strike="noStrike" dirty="0">
                <a:solidFill>
                  <a:srgbClr val="3C4245"/>
                </a:solidFill>
                <a:effectLst/>
                <a:latin typeface="Arial" panose="020B0604020202020204" pitchFamily="34" charset="0"/>
              </a:rPr>
              <a:t> the </a:t>
            </a:r>
            <a:r>
              <a:rPr lang="fr-FR" b="0" i="0" u="none" strike="noStrike" dirty="0" err="1">
                <a:solidFill>
                  <a:srgbClr val="3C4245"/>
                </a:solidFill>
                <a:effectLst/>
                <a:latin typeface="Arial" panose="020B0604020202020204" pitchFamily="34" charset="0"/>
              </a:rPr>
              <a:t>availability</a:t>
            </a:r>
            <a:r>
              <a:rPr lang="fr-FR" b="0" i="0" u="none" strike="noStrike" dirty="0">
                <a:solidFill>
                  <a:srgbClr val="3C4245"/>
                </a:solidFill>
                <a:effectLst/>
                <a:latin typeface="Arial" panose="020B0604020202020204" pitchFamily="34" charset="0"/>
              </a:rPr>
              <a:t> of effective tests, vaccines and </a:t>
            </a:r>
            <a:r>
              <a:rPr lang="fr-FR" b="0" i="0" u="none" strike="noStrike" dirty="0" err="1">
                <a:solidFill>
                  <a:srgbClr val="3C4245"/>
                </a:solidFill>
                <a:effectLst/>
                <a:latin typeface="Arial" panose="020B0604020202020204" pitchFamily="34" charset="0"/>
              </a:rPr>
              <a:t>medicines</a:t>
            </a:r>
            <a:endParaRPr lang="fr-FR" b="0" i="0" u="none" strike="noStrike" dirty="0">
              <a:solidFill>
                <a:srgbClr val="3C4245"/>
              </a:solidFill>
              <a:effectLst/>
              <a:latin typeface="Arial" panose="020B0604020202020204" pitchFamily="34" charset="0"/>
            </a:endParaRPr>
          </a:p>
          <a:p>
            <a:pPr algn="l" rtl="0"/>
            <a:r>
              <a:rPr lang="fr-FR" b="0" i="0" u="none" strike="noStrike" dirty="0">
                <a:solidFill>
                  <a:srgbClr val="3C4245"/>
                </a:solidFill>
                <a:effectLst/>
                <a:latin typeface="Arial" panose="020B0604020202020204" pitchFamily="34" charset="0"/>
              </a:rPr>
              <a:t> </a:t>
            </a:r>
          </a:p>
          <a:p>
            <a:pPr algn="l" rtl="0"/>
            <a:r>
              <a:rPr lang="fr-FR" dirty="0">
                <a:solidFill>
                  <a:srgbClr val="3C4245"/>
                </a:solidFill>
                <a:latin typeface="Arial" panose="020B0604020202020204" pitchFamily="34" charset="0"/>
              </a:rPr>
              <a:t>W</a:t>
            </a:r>
            <a:r>
              <a:rPr lang="fr-FR" b="0" i="0" u="none" strike="noStrike" dirty="0">
                <a:solidFill>
                  <a:srgbClr val="3C4245"/>
                </a:solidFill>
                <a:effectLst/>
                <a:latin typeface="Arial" panose="020B0604020202020204" pitchFamily="34" charset="0"/>
              </a:rPr>
              <a:t>orks on the basis of a </a:t>
            </a:r>
            <a:r>
              <a:rPr lang="fr-FR" b="0" i="0" u="none" strike="noStrike" dirty="0" err="1">
                <a:solidFill>
                  <a:srgbClr val="3C4245"/>
                </a:solidFill>
                <a:effectLst/>
                <a:latin typeface="Arial" panose="020B0604020202020204" pitchFamily="34" charset="0"/>
              </a:rPr>
              <a:t>list</a:t>
            </a:r>
            <a:r>
              <a:rPr lang="fr-FR" b="0" i="0" u="none" strike="noStrike" dirty="0">
                <a:solidFill>
                  <a:srgbClr val="3C4245"/>
                </a:solidFill>
                <a:effectLst/>
                <a:latin typeface="Arial" panose="020B0604020202020204" pitchFamily="34" charset="0"/>
              </a:rPr>
              <a:t> of </a:t>
            </a:r>
            <a:r>
              <a:rPr lang="fr-FR" b="0" i="0" u="none" strike="noStrike" dirty="0" err="1">
                <a:solidFill>
                  <a:srgbClr val="3C4245"/>
                </a:solidFill>
                <a:effectLst/>
                <a:latin typeface="Arial" panose="020B0604020202020204" pitchFamily="34" charset="0"/>
              </a:rPr>
              <a:t>identified</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priority</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diseases</a:t>
            </a:r>
            <a:r>
              <a:rPr lang="fr-FR" b="0" i="0" u="none" strike="noStrike" dirty="0">
                <a:solidFill>
                  <a:srgbClr val="3C4245"/>
                </a:solidFill>
                <a:effectLst/>
                <a:latin typeface="Arial" panose="020B0604020202020204" pitchFamily="34" charset="0"/>
              </a:rPr>
              <a:t>. </a:t>
            </a:r>
          </a:p>
          <a:p>
            <a:pPr algn="l" rtl="0"/>
            <a:endParaRPr lang="fr-FR" b="0" i="0" u="none" strike="noStrike" dirty="0">
              <a:solidFill>
                <a:srgbClr val="3C4245"/>
              </a:solidFill>
              <a:effectLst/>
              <a:latin typeface="Arial" panose="020B0604020202020204" pitchFamily="34" charset="0"/>
            </a:endParaRPr>
          </a:p>
          <a:p>
            <a:pPr algn="l" rtl="0"/>
            <a:r>
              <a:rPr lang="fr-FR" dirty="0" err="1">
                <a:solidFill>
                  <a:srgbClr val="3C4245"/>
                </a:solidFill>
                <a:latin typeface="Arial" panose="020B0604020202020204" pitchFamily="34" charset="0"/>
              </a:rPr>
              <a:t>D</a:t>
            </a:r>
            <a:r>
              <a:rPr lang="fr-FR" b="0" i="0" u="none" strike="noStrike" dirty="0" err="1">
                <a:solidFill>
                  <a:srgbClr val="3C4245"/>
                </a:solidFill>
                <a:effectLst/>
                <a:latin typeface="Arial" panose="020B0604020202020204" pitchFamily="34" charset="0"/>
              </a:rPr>
              <a:t>iseases</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that</a:t>
            </a:r>
            <a:r>
              <a:rPr lang="fr-FR" b="0" i="0" u="none" strike="noStrike" dirty="0">
                <a:solidFill>
                  <a:srgbClr val="3C4245"/>
                </a:solidFill>
                <a:effectLst/>
                <a:latin typeface="Arial" panose="020B0604020202020204" pitchFamily="34" charset="0"/>
              </a:rPr>
              <a:t> pose a public </a:t>
            </a:r>
            <a:r>
              <a:rPr lang="fr-FR" b="0" i="0" u="none" strike="noStrike" dirty="0" err="1">
                <a:solidFill>
                  <a:srgbClr val="3C4245"/>
                </a:solidFill>
                <a:effectLst/>
                <a:latin typeface="Arial" panose="020B0604020202020204" pitchFamily="34" charset="0"/>
              </a:rPr>
              <a:t>health</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risk</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because</a:t>
            </a:r>
            <a:r>
              <a:rPr lang="fr-FR" b="0" i="0" u="none" strike="noStrike" dirty="0">
                <a:solidFill>
                  <a:srgbClr val="3C4245"/>
                </a:solidFill>
                <a:effectLst/>
                <a:latin typeface="Arial" panose="020B0604020202020204" pitchFamily="34" charset="0"/>
              </a:rPr>
              <a:t> of </a:t>
            </a:r>
            <a:r>
              <a:rPr lang="fr-FR" b="0" i="0" u="none" strike="noStrike" dirty="0" err="1">
                <a:solidFill>
                  <a:srgbClr val="3C4245"/>
                </a:solidFill>
                <a:effectLst/>
                <a:latin typeface="Arial" panose="020B0604020202020204" pitchFamily="34" charset="0"/>
              </a:rPr>
              <a:t>their</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epidemic</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potential</a:t>
            </a:r>
            <a:r>
              <a:rPr lang="fr-FR" b="0" i="0" u="none" strike="noStrike" dirty="0">
                <a:solidFill>
                  <a:srgbClr val="3C4245"/>
                </a:solidFill>
                <a:effectLst/>
                <a:latin typeface="Arial" panose="020B0604020202020204" pitchFamily="34" charset="0"/>
              </a:rPr>
              <a:t> and for </a:t>
            </a:r>
            <a:r>
              <a:rPr lang="fr-FR" b="0" i="0" u="none" strike="noStrike" dirty="0" err="1">
                <a:solidFill>
                  <a:srgbClr val="3C4245"/>
                </a:solidFill>
                <a:effectLst/>
                <a:latin typeface="Arial" panose="020B0604020202020204" pitchFamily="34" charset="0"/>
              </a:rPr>
              <a:t>which</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there</a:t>
            </a:r>
            <a:r>
              <a:rPr lang="fr-FR" b="0" i="0" u="none" strike="noStrike" dirty="0">
                <a:solidFill>
                  <a:srgbClr val="3C4245"/>
                </a:solidFill>
                <a:effectLst/>
                <a:latin typeface="Arial" panose="020B0604020202020204" pitchFamily="34" charset="0"/>
              </a:rPr>
              <a:t> are no, or </a:t>
            </a:r>
            <a:r>
              <a:rPr lang="fr-FR" b="0" i="0" u="none" strike="noStrike" dirty="0" err="1">
                <a:solidFill>
                  <a:srgbClr val="3C4245"/>
                </a:solidFill>
                <a:effectLst/>
                <a:latin typeface="Arial" panose="020B0604020202020204" pitchFamily="34" charset="0"/>
              </a:rPr>
              <a:t>insufficient</a:t>
            </a:r>
            <a:r>
              <a:rPr lang="fr-FR" b="0" i="0" u="none" strike="noStrike" dirty="0">
                <a:solidFill>
                  <a:srgbClr val="3C4245"/>
                </a:solidFill>
                <a:effectLst/>
                <a:latin typeface="Arial" panose="020B0604020202020204" pitchFamily="34" charset="0"/>
              </a:rPr>
              <a:t>, </a:t>
            </a:r>
            <a:r>
              <a:rPr lang="fr-FR" b="0" i="0" u="none" strike="noStrike" dirty="0" err="1">
                <a:solidFill>
                  <a:srgbClr val="3C4245"/>
                </a:solidFill>
                <a:effectLst/>
                <a:latin typeface="Arial" panose="020B0604020202020204" pitchFamily="34" charset="0"/>
              </a:rPr>
              <a:t>countermeasures</a:t>
            </a:r>
            <a:r>
              <a:rPr lang="fr-FR" dirty="0">
                <a:solidFill>
                  <a:srgbClr val="3C4245"/>
                </a:solidFill>
                <a:latin typeface="Arial" panose="020B0604020202020204" pitchFamily="34" charset="0"/>
              </a:rPr>
              <a:t>.</a:t>
            </a:r>
            <a:r>
              <a:rPr lang="fr-FR" b="0" i="0" u="none" strike="noStrike" dirty="0">
                <a:solidFill>
                  <a:srgbClr val="3C4245"/>
                </a:solidFill>
                <a:effectLst/>
                <a:latin typeface="Arial" panose="020B0604020202020204" pitchFamily="34" charset="0"/>
              </a:rPr>
              <a:t> </a:t>
            </a:r>
          </a:p>
        </p:txBody>
      </p:sp>
    </p:spTree>
    <p:extLst>
      <p:ext uri="{BB962C8B-B14F-4D97-AF65-F5344CB8AC3E}">
        <p14:creationId xmlns:p14="http://schemas.microsoft.com/office/powerpoint/2010/main" val="28414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C43935FC-52F2-4F7A-B267-0C085B413B9F}"/>
              </a:ext>
            </a:extLst>
          </p:cNvPr>
          <p:cNvSpPr>
            <a:spLocks noGrp="1"/>
          </p:cNvSpPr>
          <p:nvPr>
            <p:ph type="dt" sz="half" idx="10"/>
          </p:nvPr>
        </p:nvSpPr>
        <p:spPr/>
        <p:txBody>
          <a:bodyPr/>
          <a:lstStyle/>
          <a:p>
            <a:fld id="{A5FCDDA7-7E28-415D-9001-6BD6C315CB79}" type="datetime1">
              <a:rPr lang="fr-FR" smtClean="0"/>
              <a:pPr/>
              <a:t>05/10/2023</a:t>
            </a:fld>
            <a:endParaRPr lang="fr-FR"/>
          </a:p>
        </p:txBody>
      </p:sp>
      <p:sp>
        <p:nvSpPr>
          <p:cNvPr id="6" name="Title 5">
            <a:extLst>
              <a:ext uri="{FF2B5EF4-FFF2-40B4-BE49-F238E27FC236}">
                <a16:creationId xmlns:a16="http://schemas.microsoft.com/office/drawing/2014/main" id="{74FB4FA9-6669-49C1-B016-EE15EC5881EA}"/>
              </a:ext>
            </a:extLst>
          </p:cNvPr>
          <p:cNvSpPr>
            <a:spLocks noGrp="1"/>
          </p:cNvSpPr>
          <p:nvPr>
            <p:ph type="title"/>
          </p:nvPr>
        </p:nvSpPr>
        <p:spPr>
          <a:xfrm>
            <a:off x="75304" y="1366861"/>
            <a:ext cx="9068696" cy="527515"/>
          </a:xfrm>
        </p:spPr>
        <p:txBody>
          <a:bodyPr/>
          <a:lstStyle/>
          <a:p>
            <a:r>
              <a:rPr lang="fr-FR" sz="3600" b="1" i="0" u="none" strike="noStrike" dirty="0">
                <a:solidFill>
                  <a:srgbClr val="0070C0"/>
                </a:solidFill>
                <a:effectLst/>
                <a:latin typeface="Arial" panose="020B0604020202020204" pitchFamily="34" charset="0"/>
                <a:cs typeface="Arial" panose="020B0604020202020204" pitchFamily="34" charset="0"/>
              </a:rPr>
              <a:t>Critères, pathogènes et liste échelonnée</a:t>
            </a:r>
            <a:endParaRPr lang="en-GB" sz="4800" b="1" dirty="0">
              <a:solidFill>
                <a:srgbClr val="0070C0"/>
              </a:solidFill>
              <a:latin typeface="Arial" panose="020B0604020202020204" pitchFamily="34" charset="0"/>
              <a:cs typeface="Arial" panose="020B0604020202020204" pitchFamily="34" charset="0"/>
            </a:endParaRPr>
          </a:p>
        </p:txBody>
      </p:sp>
      <p:sp>
        <p:nvSpPr>
          <p:cNvPr id="25" name="Text Placeholder 24">
            <a:extLst>
              <a:ext uri="{FF2B5EF4-FFF2-40B4-BE49-F238E27FC236}">
                <a16:creationId xmlns:a16="http://schemas.microsoft.com/office/drawing/2014/main" id="{649A497D-45A8-47A9-854F-2F34E59285A0}"/>
              </a:ext>
            </a:extLst>
          </p:cNvPr>
          <p:cNvSpPr>
            <a:spLocks noGrp="1"/>
          </p:cNvSpPr>
          <p:nvPr>
            <p:ph type="body" sz="quarter" idx="12"/>
          </p:nvPr>
        </p:nvSpPr>
        <p:spPr/>
        <p:txBody>
          <a:bodyPr/>
          <a:lstStyle/>
          <a:p>
            <a:r>
              <a:rPr lang="en-GB" dirty="0"/>
              <a:t>Priority Pathogens List –</a:t>
            </a:r>
          </a:p>
          <a:p>
            <a:r>
              <a:rPr lang="en-GB" dirty="0"/>
              <a:t> </a:t>
            </a:r>
            <a:r>
              <a:rPr lang="en-GB" b="1" dirty="0"/>
              <a:t>Results</a:t>
            </a:r>
          </a:p>
        </p:txBody>
      </p:sp>
      <p:sp>
        <p:nvSpPr>
          <p:cNvPr id="11" name="Text Placeholder 10">
            <a:extLst>
              <a:ext uri="{FF2B5EF4-FFF2-40B4-BE49-F238E27FC236}">
                <a16:creationId xmlns:a16="http://schemas.microsoft.com/office/drawing/2014/main" id="{921028C4-03A2-4833-8A0A-D3AE0E8B6FB5}"/>
              </a:ext>
            </a:extLst>
          </p:cNvPr>
          <p:cNvSpPr>
            <a:spLocks noGrp="1"/>
          </p:cNvSpPr>
          <p:nvPr>
            <p:ph type="body" sz="quarter" idx="16"/>
          </p:nvPr>
        </p:nvSpPr>
        <p:spPr/>
        <p:txBody>
          <a:bodyPr/>
          <a:lstStyle/>
          <a:p>
            <a:r>
              <a:rPr lang="fr-FR" dirty="0"/>
              <a:t>3</a:t>
            </a:r>
          </a:p>
        </p:txBody>
      </p:sp>
      <p:pic>
        <p:nvPicPr>
          <p:cNvPr id="12" name="Imag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49201" y="2708997"/>
            <a:ext cx="4211858" cy="3495883"/>
          </a:xfrm>
          <a:prstGeom prst="rect">
            <a:avLst/>
          </a:prstGeom>
        </p:spPr>
      </p:pic>
      <p:pic>
        <p:nvPicPr>
          <p:cNvPr id="13" name="Image 12"/>
          <p:cNvPicPr>
            <a:picLocks noChangeAspect="1"/>
          </p:cNvPicPr>
          <p:nvPr/>
        </p:nvPicPr>
        <p:blipFill>
          <a:blip r:embed="rId3"/>
          <a:stretch>
            <a:fillRect/>
          </a:stretch>
        </p:blipFill>
        <p:spPr>
          <a:xfrm>
            <a:off x="189481" y="2057783"/>
            <a:ext cx="4639126" cy="4147097"/>
          </a:xfrm>
          <a:prstGeom prst="rect">
            <a:avLst/>
          </a:prstGeom>
          <a:ln>
            <a:solidFill>
              <a:schemeClr val="tx1"/>
            </a:solidFill>
          </a:ln>
        </p:spPr>
      </p:pic>
    </p:spTree>
    <p:extLst>
      <p:ext uri="{BB962C8B-B14F-4D97-AF65-F5344CB8AC3E}">
        <p14:creationId xmlns:p14="http://schemas.microsoft.com/office/powerpoint/2010/main" val="1807886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8865" y="404664"/>
            <a:ext cx="7074786" cy="857250"/>
          </a:xfrm>
        </p:spPr>
        <p:txBody>
          <a:bodyPr>
            <a:noAutofit/>
          </a:bodyPr>
          <a:lstStyle/>
          <a:p>
            <a:r>
              <a:rPr lang="fr-FR" sz="3600" b="1" dirty="0"/>
              <a:t>Renforcer les infrastructures et réseaux</a:t>
            </a:r>
          </a:p>
        </p:txBody>
      </p:sp>
      <p:sp>
        <p:nvSpPr>
          <p:cNvPr id="3" name="Espace réservé du contenu 2"/>
          <p:cNvSpPr>
            <a:spLocks noGrp="1"/>
          </p:cNvSpPr>
          <p:nvPr>
            <p:ph idx="1"/>
          </p:nvPr>
        </p:nvSpPr>
        <p:spPr/>
        <p:txBody>
          <a:bodyPr>
            <a:noAutofit/>
          </a:bodyPr>
          <a:lstStyle/>
          <a:p>
            <a:pPr marL="0" indent="0" algn="just">
              <a:spcAft>
                <a:spcPts val="600"/>
              </a:spcAft>
              <a:buNone/>
            </a:pPr>
            <a:r>
              <a:rPr lang="fr-FR" sz="3200" b="1" dirty="0">
                <a:solidFill>
                  <a:srgbClr val="0070C0"/>
                </a:solidFill>
              </a:rPr>
              <a:t>Renforcer et professionnaliser la recherche clinique</a:t>
            </a:r>
            <a:endParaRPr lang="fr-FR" sz="3200" b="1" dirty="0"/>
          </a:p>
          <a:p>
            <a:pPr algn="just">
              <a:spcAft>
                <a:spcPts val="600"/>
              </a:spcAft>
              <a:buClr>
                <a:srgbClr val="0070C0"/>
              </a:buClr>
              <a:buSzPct val="70000"/>
              <a:buFont typeface="Wingdings" panose="05000000000000000000" pitchFamily="2" charset="2"/>
              <a:buChar char="v"/>
            </a:pPr>
            <a:r>
              <a:rPr lang="fr-FR" dirty="0"/>
              <a:t>Structurer la recherche clinique </a:t>
            </a:r>
            <a:r>
              <a:rPr lang="fr-FR" b="1" u="sng" dirty="0"/>
              <a:t>en vaccinologie et en thérapeutique, cohortes</a:t>
            </a:r>
            <a:endParaRPr lang="fr-FR" dirty="0"/>
          </a:p>
          <a:p>
            <a:pPr algn="just">
              <a:spcAft>
                <a:spcPts val="600"/>
              </a:spcAft>
              <a:buClr>
                <a:srgbClr val="0070C0"/>
              </a:buClr>
              <a:buSzPct val="70000"/>
              <a:buFont typeface="Wingdings" panose="05000000000000000000" pitchFamily="2" charset="2"/>
              <a:buChar char="v"/>
            </a:pPr>
            <a:r>
              <a:rPr lang="fr-FR" dirty="0"/>
              <a:t>Mise en place de l’infrastructure pour la mise en œuvre d’études infectieuses chez l’homme (</a:t>
            </a:r>
            <a:r>
              <a:rPr lang="fr-FR" i="1" dirty="0"/>
              <a:t>Human challenge </a:t>
            </a:r>
            <a:r>
              <a:rPr lang="fr-FR" i="1" dirty="0" err="1"/>
              <a:t>studies</a:t>
            </a:r>
            <a:r>
              <a:rPr lang="fr-FR" dirty="0"/>
              <a:t>)</a:t>
            </a:r>
          </a:p>
          <a:p>
            <a:pPr algn="just">
              <a:spcAft>
                <a:spcPts val="600"/>
              </a:spcAft>
              <a:buClr>
                <a:srgbClr val="0070C0"/>
              </a:buClr>
              <a:buSzPct val="70000"/>
              <a:buFont typeface="Wingdings" panose="05000000000000000000" pitchFamily="2" charset="2"/>
              <a:buChar char="v"/>
            </a:pPr>
            <a:r>
              <a:rPr lang="fr-FR" dirty="0"/>
              <a:t>Traitement des données </a:t>
            </a:r>
          </a:p>
          <a:p>
            <a:pPr>
              <a:lnSpc>
                <a:spcPct val="100000"/>
              </a:lnSpc>
              <a:spcBef>
                <a:spcPts val="900"/>
              </a:spcBef>
              <a:spcAft>
                <a:spcPts val="900"/>
              </a:spcAft>
            </a:pPr>
            <a:endParaRPr lang="fr-FR" sz="1650" dirty="0"/>
          </a:p>
        </p:txBody>
      </p:sp>
    </p:spTree>
    <p:extLst>
      <p:ext uri="{BB962C8B-B14F-4D97-AF65-F5344CB8AC3E}">
        <p14:creationId xmlns:p14="http://schemas.microsoft.com/office/powerpoint/2010/main" val="187206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98270B-8D65-7BD3-31E8-105E3345B02B}"/>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4" name="Espace réservé du texte 3">
            <a:extLst>
              <a:ext uri="{FF2B5EF4-FFF2-40B4-BE49-F238E27FC236}">
                <a16:creationId xmlns:a16="http://schemas.microsoft.com/office/drawing/2014/main" id="{E6B082F9-5FB3-8DAE-E9AB-2F80E0CABFCC}"/>
              </a:ext>
            </a:extLst>
          </p:cNvPr>
          <p:cNvSpPr>
            <a:spLocks noGrp="1"/>
          </p:cNvSpPr>
          <p:nvPr>
            <p:ph type="body" sz="quarter" idx="11"/>
          </p:nvPr>
        </p:nvSpPr>
        <p:spPr>
          <a:xfrm>
            <a:off x="376375" y="1343780"/>
            <a:ext cx="8367857" cy="2873375"/>
          </a:xfrm>
        </p:spPr>
        <p:txBody>
          <a:bodyPr>
            <a:noAutofit/>
          </a:bodyPr>
          <a:lstStyle/>
          <a:p>
            <a:pPr>
              <a:lnSpc>
                <a:spcPct val="110000"/>
              </a:lnSpc>
            </a:pPr>
            <a:br>
              <a:rPr lang="fr-FR" sz="2000" dirty="0">
                <a:latin typeface="+mj-lt"/>
              </a:rPr>
            </a:br>
            <a:r>
              <a:rPr lang="fr-FR" sz="2400" b="0" i="0" u="none" strike="noStrike" dirty="0">
                <a:effectLst/>
                <a:latin typeface="+mj-lt"/>
              </a:rPr>
              <a:t>Coordination insuffisante de la recherche ; </a:t>
            </a:r>
          </a:p>
          <a:p>
            <a:pPr>
              <a:lnSpc>
                <a:spcPct val="110000"/>
              </a:lnSpc>
            </a:pPr>
            <a:r>
              <a:rPr lang="fr-FR" sz="2400" dirty="0">
                <a:latin typeface="+mj-lt"/>
              </a:rPr>
              <a:t>F</a:t>
            </a:r>
            <a:r>
              <a:rPr lang="fr-FR" sz="2400" b="0" i="0" u="none" strike="noStrike" dirty="0">
                <a:effectLst/>
                <a:latin typeface="+mj-lt"/>
              </a:rPr>
              <a:t>ragmentation et segmentation de la recherche</a:t>
            </a:r>
          </a:p>
          <a:p>
            <a:pPr>
              <a:lnSpc>
                <a:spcPct val="110000"/>
              </a:lnSpc>
            </a:pPr>
            <a:r>
              <a:rPr lang="fr-FR" sz="2400" b="0" i="0" u="none" strike="noStrike" dirty="0">
                <a:effectLst/>
                <a:latin typeface="+mj-lt"/>
              </a:rPr>
              <a:t>Coordination inadéquate entre les écosystèmes académiques et industriels ; </a:t>
            </a:r>
          </a:p>
          <a:p>
            <a:pPr>
              <a:lnSpc>
                <a:spcPct val="110000"/>
              </a:lnSpc>
            </a:pPr>
            <a:r>
              <a:rPr lang="fr-FR" sz="2400" b="0" i="0" u="none" strike="noStrike" dirty="0">
                <a:effectLst/>
                <a:latin typeface="+mj-lt"/>
              </a:rPr>
              <a:t>Coordination inadéquate entre les pays (nationalisme excessif) </a:t>
            </a:r>
          </a:p>
          <a:p>
            <a:pPr>
              <a:lnSpc>
                <a:spcPct val="110000"/>
              </a:lnSpc>
            </a:pPr>
            <a:r>
              <a:rPr lang="fr-FR" sz="2400" b="0" i="0" u="none" strike="noStrike" dirty="0">
                <a:effectLst/>
                <a:latin typeface="+mj-lt"/>
              </a:rPr>
              <a:t>Infrastructures insuffisantes </a:t>
            </a:r>
          </a:p>
          <a:p>
            <a:pPr>
              <a:lnSpc>
                <a:spcPct val="110000"/>
              </a:lnSpc>
            </a:pPr>
            <a:r>
              <a:rPr lang="fr-FR" sz="2400" b="0" i="0" u="none" strike="noStrike" dirty="0">
                <a:effectLst/>
                <a:latin typeface="+mj-lt"/>
              </a:rPr>
              <a:t>Obstacles réglementaires et contrats</a:t>
            </a:r>
            <a:endParaRPr lang="fr-FR" sz="2400" dirty="0">
              <a:latin typeface="+mj-lt"/>
            </a:endParaRPr>
          </a:p>
        </p:txBody>
      </p:sp>
      <p:sp>
        <p:nvSpPr>
          <p:cNvPr id="6" name="Espace réservé du texte 5">
            <a:extLst>
              <a:ext uri="{FF2B5EF4-FFF2-40B4-BE49-F238E27FC236}">
                <a16:creationId xmlns:a16="http://schemas.microsoft.com/office/drawing/2014/main" id="{79A22479-F265-D3BD-08AA-A981702D30C1}"/>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4FD97CAE-55D5-C179-79C4-491FAC9DB687}"/>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399789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C5994C4-F4B5-933E-2731-1D7B42428FD2}"/>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4" name="Espace réservé du texte 3">
            <a:extLst>
              <a:ext uri="{FF2B5EF4-FFF2-40B4-BE49-F238E27FC236}">
                <a16:creationId xmlns:a16="http://schemas.microsoft.com/office/drawing/2014/main" id="{279A46C4-798E-0269-AE02-628032457A24}"/>
              </a:ext>
            </a:extLst>
          </p:cNvPr>
          <p:cNvSpPr>
            <a:spLocks noGrp="1"/>
          </p:cNvSpPr>
          <p:nvPr>
            <p:ph type="body" sz="quarter" idx="11"/>
          </p:nvPr>
        </p:nvSpPr>
        <p:spPr>
          <a:xfrm>
            <a:off x="240031" y="2021006"/>
            <a:ext cx="8766810" cy="4316512"/>
          </a:xfrm>
        </p:spPr>
        <p:txBody>
          <a:bodyPr>
            <a:normAutofit/>
          </a:bodyPr>
          <a:lstStyle/>
          <a:p>
            <a:r>
              <a:rPr lang="fr-FR" sz="2400" b="1" u="sng" dirty="0" err="1">
                <a:latin typeface="ScalaLancetPro"/>
              </a:rPr>
              <a:t>Hurdles</a:t>
            </a:r>
            <a:r>
              <a:rPr lang="fr-FR" sz="2400" u="sng" dirty="0">
                <a:latin typeface="ScalaLancetPro"/>
              </a:rPr>
              <a:t>:</a:t>
            </a:r>
          </a:p>
          <a:p>
            <a:r>
              <a:rPr lang="fr-FR" sz="2400" dirty="0" err="1">
                <a:latin typeface="ScalaLancetPro"/>
              </a:rPr>
              <a:t>C</a:t>
            </a:r>
            <a:r>
              <a:rPr lang="fr-FR" sz="2400" dirty="0" err="1">
                <a:effectLst/>
                <a:latin typeface="ScalaLancetPro"/>
              </a:rPr>
              <a:t>ontracting</a:t>
            </a:r>
            <a:r>
              <a:rPr lang="fr-FR" sz="2400" dirty="0">
                <a:effectLst/>
                <a:latin typeface="ScalaLancetPro"/>
              </a:rPr>
              <a:t>, </a:t>
            </a:r>
          </a:p>
          <a:p>
            <a:r>
              <a:rPr lang="fr-FR" sz="2400" dirty="0" err="1">
                <a:latin typeface="ScalaLancetPro"/>
              </a:rPr>
              <a:t>R</a:t>
            </a:r>
            <a:r>
              <a:rPr lang="fr-FR" sz="2400" dirty="0" err="1">
                <a:effectLst/>
                <a:latin typeface="ScalaLancetPro"/>
              </a:rPr>
              <a:t>egulatory</a:t>
            </a:r>
            <a:r>
              <a:rPr lang="fr-FR" sz="2400" dirty="0">
                <a:effectLst/>
                <a:latin typeface="ScalaLancetPro"/>
              </a:rPr>
              <a:t>, </a:t>
            </a:r>
          </a:p>
          <a:p>
            <a:r>
              <a:rPr lang="fr-FR" sz="2400" dirty="0" err="1">
                <a:latin typeface="ScalaLancetPro"/>
              </a:rPr>
              <a:t>C</a:t>
            </a:r>
            <a:r>
              <a:rPr lang="fr-FR" sz="2400" dirty="0" err="1">
                <a:effectLst/>
                <a:latin typeface="ScalaLancetPro"/>
              </a:rPr>
              <a:t>ompetition</a:t>
            </a:r>
            <a:r>
              <a:rPr lang="fr-FR" sz="2400" dirty="0">
                <a:effectLst/>
                <a:latin typeface="ScalaLancetPro"/>
              </a:rPr>
              <a:t> </a:t>
            </a:r>
            <a:r>
              <a:rPr lang="fr-FR" sz="2400" dirty="0" err="1">
                <a:effectLst/>
                <a:latin typeface="ScalaLancetPro"/>
              </a:rPr>
              <a:t>with</a:t>
            </a:r>
            <a:r>
              <a:rPr lang="fr-FR" sz="2400" dirty="0">
                <a:effectLst/>
                <a:latin typeface="ScalaLancetPro"/>
              </a:rPr>
              <a:t> (</a:t>
            </a:r>
            <a:r>
              <a:rPr lang="fr-FR" sz="2400" dirty="0" err="1">
                <a:effectLst/>
                <a:latin typeface="ScalaLancetPro"/>
              </a:rPr>
              <a:t>often</a:t>
            </a:r>
            <a:r>
              <a:rPr lang="fr-FR" sz="2400" dirty="0">
                <a:effectLst/>
                <a:latin typeface="ScalaLancetPro"/>
              </a:rPr>
              <a:t> </a:t>
            </a:r>
            <a:r>
              <a:rPr lang="fr-FR" sz="2400" dirty="0" err="1">
                <a:effectLst/>
                <a:latin typeface="ScalaLancetPro"/>
              </a:rPr>
              <a:t>inadequately</a:t>
            </a:r>
            <a:r>
              <a:rPr lang="fr-FR" sz="2400" dirty="0">
                <a:effectLst/>
                <a:latin typeface="ScalaLancetPro"/>
              </a:rPr>
              <a:t> </a:t>
            </a:r>
            <a:r>
              <a:rPr lang="fr-FR" sz="2400" dirty="0" err="1">
                <a:effectLst/>
                <a:latin typeface="ScalaLancetPro"/>
              </a:rPr>
              <a:t>designed</a:t>
            </a:r>
            <a:r>
              <a:rPr lang="fr-FR" sz="2400" dirty="0">
                <a:effectLst/>
                <a:latin typeface="ScalaLancetPro"/>
              </a:rPr>
              <a:t> or </a:t>
            </a:r>
            <a:r>
              <a:rPr lang="fr-FR" sz="2400" dirty="0" err="1">
                <a:effectLst/>
                <a:latin typeface="ScalaLancetPro"/>
              </a:rPr>
              <a:t>underpowered</a:t>
            </a:r>
            <a:r>
              <a:rPr lang="fr-FR" sz="2400" dirty="0">
                <a:effectLst/>
                <a:latin typeface="ScalaLancetPro"/>
              </a:rPr>
              <a:t>) national trials</a:t>
            </a:r>
          </a:p>
          <a:p>
            <a:endParaRPr lang="fr-FR" sz="2400" dirty="0">
              <a:latin typeface="ScalaLancetPro"/>
            </a:endParaRPr>
          </a:p>
          <a:p>
            <a:endParaRPr lang="fr-FR" dirty="0"/>
          </a:p>
          <a:p>
            <a:endParaRPr lang="fr-FR" dirty="0"/>
          </a:p>
        </p:txBody>
      </p:sp>
      <p:sp>
        <p:nvSpPr>
          <p:cNvPr id="6" name="Espace réservé du texte 5">
            <a:extLst>
              <a:ext uri="{FF2B5EF4-FFF2-40B4-BE49-F238E27FC236}">
                <a16:creationId xmlns:a16="http://schemas.microsoft.com/office/drawing/2014/main" id="{C8085A86-9672-B8C9-9A47-714D69B27F39}"/>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075A3B6A-BE9C-3DF3-BC76-68CA9BA97286}"/>
              </a:ext>
            </a:extLst>
          </p:cNvPr>
          <p:cNvSpPr>
            <a:spLocks noGrp="1"/>
          </p:cNvSpPr>
          <p:nvPr>
            <p:ph type="body" sz="quarter" idx="16"/>
          </p:nvPr>
        </p:nvSpPr>
        <p:spPr/>
        <p:txBody>
          <a:bodyPr/>
          <a:lstStyle/>
          <a:p>
            <a:endParaRPr lang="fr-FR"/>
          </a:p>
        </p:txBody>
      </p:sp>
      <p:sp>
        <p:nvSpPr>
          <p:cNvPr id="9" name="ZoneTexte 8">
            <a:extLst>
              <a:ext uri="{FF2B5EF4-FFF2-40B4-BE49-F238E27FC236}">
                <a16:creationId xmlns:a16="http://schemas.microsoft.com/office/drawing/2014/main" id="{F416F643-2C4D-60C4-7815-9691F56F5817}"/>
              </a:ext>
            </a:extLst>
          </p:cNvPr>
          <p:cNvSpPr txBox="1"/>
          <p:nvPr/>
        </p:nvSpPr>
        <p:spPr>
          <a:xfrm>
            <a:off x="342899" y="1229673"/>
            <a:ext cx="3611880" cy="307777"/>
          </a:xfrm>
          <a:prstGeom prst="rect">
            <a:avLst/>
          </a:prstGeom>
          <a:noFill/>
        </p:spPr>
        <p:txBody>
          <a:bodyPr wrap="square">
            <a:spAutoFit/>
          </a:bodyPr>
          <a:lstStyle/>
          <a:p>
            <a:r>
              <a:rPr lang="fr-FR" sz="1400" b="1" dirty="0">
                <a:solidFill>
                  <a:srgbClr val="00930C"/>
                </a:solidFill>
                <a:effectLst/>
                <a:latin typeface="Shaker2Lancet"/>
              </a:rPr>
              <a:t>Lancet Infect Dis 2022; 22: e153–58 </a:t>
            </a:r>
            <a:endParaRPr lang="fr-FR" sz="1400" dirty="0"/>
          </a:p>
        </p:txBody>
      </p:sp>
      <p:pic>
        <p:nvPicPr>
          <p:cNvPr id="11" name="Image 10">
            <a:extLst>
              <a:ext uri="{FF2B5EF4-FFF2-40B4-BE49-F238E27FC236}">
                <a16:creationId xmlns:a16="http://schemas.microsoft.com/office/drawing/2014/main" id="{04677D56-B45F-827D-3175-47D5E6177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50" y="141140"/>
            <a:ext cx="3427451" cy="1780419"/>
          </a:xfrm>
          <a:prstGeom prst="rect">
            <a:avLst/>
          </a:prstGeom>
        </p:spPr>
      </p:pic>
      <p:pic>
        <p:nvPicPr>
          <p:cNvPr id="15" name="Image 14">
            <a:extLst>
              <a:ext uri="{FF2B5EF4-FFF2-40B4-BE49-F238E27FC236}">
                <a16:creationId xmlns:a16="http://schemas.microsoft.com/office/drawing/2014/main" id="{8CD25BA4-837F-00DA-779F-C23385020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6" y="83360"/>
            <a:ext cx="5023273" cy="1046867"/>
          </a:xfrm>
          <a:prstGeom prst="rect">
            <a:avLst/>
          </a:prstGeom>
        </p:spPr>
      </p:pic>
      <p:sp>
        <p:nvSpPr>
          <p:cNvPr id="19" name="Rectangle 18">
            <a:extLst>
              <a:ext uri="{FF2B5EF4-FFF2-40B4-BE49-F238E27FC236}">
                <a16:creationId xmlns:a16="http://schemas.microsoft.com/office/drawing/2014/main" id="{EB51F23D-1A4E-DA4B-DB98-09FBAA5E40D1}"/>
              </a:ext>
            </a:extLst>
          </p:cNvPr>
          <p:cNvSpPr/>
          <p:nvPr/>
        </p:nvSpPr>
        <p:spPr>
          <a:xfrm>
            <a:off x="3262410" y="1921559"/>
            <a:ext cx="4098510" cy="39877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20" name="Image 19">
            <a:extLst>
              <a:ext uri="{FF2B5EF4-FFF2-40B4-BE49-F238E27FC236}">
                <a16:creationId xmlns:a16="http://schemas.microsoft.com/office/drawing/2014/main" id="{E14F3A38-E76C-DE0E-B7A2-8B192330A3A4}"/>
              </a:ext>
            </a:extLst>
          </p:cNvPr>
          <p:cNvPicPr>
            <a:picLocks noChangeAspect="1"/>
          </p:cNvPicPr>
          <p:nvPr/>
        </p:nvPicPr>
        <p:blipFill>
          <a:blip r:embed="rId4"/>
          <a:stretch>
            <a:fillRect/>
          </a:stretch>
        </p:blipFill>
        <p:spPr>
          <a:xfrm>
            <a:off x="3574293" y="2944336"/>
            <a:ext cx="3474744" cy="2704958"/>
          </a:xfrm>
          <a:prstGeom prst="rect">
            <a:avLst/>
          </a:prstGeom>
          <a:ln>
            <a:noFill/>
          </a:ln>
        </p:spPr>
      </p:pic>
      <p:sp>
        <p:nvSpPr>
          <p:cNvPr id="21" name="ZoneTexte 20">
            <a:extLst>
              <a:ext uri="{FF2B5EF4-FFF2-40B4-BE49-F238E27FC236}">
                <a16:creationId xmlns:a16="http://schemas.microsoft.com/office/drawing/2014/main" id="{8C9E3B62-669E-BD72-464E-FDD10791510D}"/>
              </a:ext>
            </a:extLst>
          </p:cNvPr>
          <p:cNvSpPr txBox="1"/>
          <p:nvPr/>
        </p:nvSpPr>
        <p:spPr>
          <a:xfrm>
            <a:off x="3396662" y="1995738"/>
            <a:ext cx="3628524" cy="923330"/>
          </a:xfrm>
          <a:prstGeom prst="rect">
            <a:avLst/>
          </a:prstGeom>
          <a:noFill/>
        </p:spPr>
        <p:txBody>
          <a:bodyPr wrap="square" rtlCol="0">
            <a:spAutoFit/>
          </a:bodyPr>
          <a:lstStyle/>
          <a:p>
            <a:r>
              <a:rPr lang="en-GB" dirty="0">
                <a:effectLst/>
                <a:latin typeface="+mj-lt"/>
                <a:ea typeface="Calibri" panose="020F0502020204030204" pitchFamily="34" charset="0"/>
              </a:rPr>
              <a:t>EU clinical trial application process through </a:t>
            </a:r>
            <a:r>
              <a:rPr lang="fr-FR" b="0" i="0" u="none" strike="noStrike" dirty="0" err="1">
                <a:solidFill>
                  <a:srgbClr val="000000"/>
                </a:solidFill>
                <a:effectLst/>
                <a:latin typeface="+mj-lt"/>
              </a:rPr>
              <a:t>Clinical</a:t>
            </a:r>
            <a:r>
              <a:rPr lang="fr-FR" b="0" i="0" u="none" strike="noStrike" dirty="0">
                <a:solidFill>
                  <a:srgbClr val="000000"/>
                </a:solidFill>
                <a:effectLst/>
                <a:latin typeface="+mj-lt"/>
              </a:rPr>
              <a:t> Trials Information System (</a:t>
            </a:r>
            <a:r>
              <a:rPr lang="en-GB" dirty="0">
                <a:effectLst/>
                <a:latin typeface="+mj-lt"/>
                <a:ea typeface="Calibri" panose="020F0502020204030204" pitchFamily="34" charset="0"/>
              </a:rPr>
              <a:t>CTIS)</a:t>
            </a:r>
            <a:r>
              <a:rPr lang="fr-FR" dirty="0">
                <a:effectLst/>
                <a:latin typeface="+mj-lt"/>
              </a:rPr>
              <a:t> </a:t>
            </a:r>
            <a:endParaRPr lang="fr-FR" dirty="0">
              <a:latin typeface="+mj-lt"/>
            </a:endParaRPr>
          </a:p>
        </p:txBody>
      </p:sp>
    </p:spTree>
    <p:extLst>
      <p:ext uri="{BB962C8B-B14F-4D97-AF65-F5344CB8AC3E}">
        <p14:creationId xmlns:p14="http://schemas.microsoft.com/office/powerpoint/2010/main" val="35143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C5994C4-F4B5-933E-2731-1D7B42428FD2}"/>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4" name="Espace réservé du texte 3">
            <a:extLst>
              <a:ext uri="{FF2B5EF4-FFF2-40B4-BE49-F238E27FC236}">
                <a16:creationId xmlns:a16="http://schemas.microsoft.com/office/drawing/2014/main" id="{279A46C4-798E-0269-AE02-628032457A24}"/>
              </a:ext>
            </a:extLst>
          </p:cNvPr>
          <p:cNvSpPr>
            <a:spLocks noGrp="1"/>
          </p:cNvSpPr>
          <p:nvPr>
            <p:ph type="body" sz="quarter" idx="11"/>
          </p:nvPr>
        </p:nvSpPr>
        <p:spPr>
          <a:xfrm>
            <a:off x="240031" y="2021006"/>
            <a:ext cx="8766810" cy="4316512"/>
          </a:xfrm>
        </p:spPr>
        <p:txBody>
          <a:bodyPr>
            <a:normAutofit fontScale="47500" lnSpcReduction="20000"/>
          </a:bodyPr>
          <a:lstStyle/>
          <a:p>
            <a:r>
              <a:rPr lang="fr-FR" sz="3300" b="1" u="sng" dirty="0" err="1"/>
              <a:t>Hurdles</a:t>
            </a:r>
            <a:r>
              <a:rPr lang="fr-FR" sz="3300" u="sng" dirty="0"/>
              <a:t>:</a:t>
            </a:r>
          </a:p>
          <a:p>
            <a:r>
              <a:rPr lang="fr-FR" sz="3300" dirty="0" err="1"/>
              <a:t>C</a:t>
            </a:r>
            <a:r>
              <a:rPr lang="fr-FR" sz="3300" dirty="0" err="1">
                <a:effectLst/>
              </a:rPr>
              <a:t>ontracting</a:t>
            </a:r>
            <a:r>
              <a:rPr lang="fr-FR" sz="3300" dirty="0">
                <a:effectLst/>
              </a:rPr>
              <a:t>, </a:t>
            </a:r>
          </a:p>
          <a:p>
            <a:r>
              <a:rPr lang="fr-FR" sz="3300" dirty="0" err="1"/>
              <a:t>R</a:t>
            </a:r>
            <a:r>
              <a:rPr lang="fr-FR" sz="3300" dirty="0" err="1">
                <a:effectLst/>
              </a:rPr>
              <a:t>egulatory</a:t>
            </a:r>
            <a:r>
              <a:rPr lang="fr-FR" sz="3300" dirty="0">
                <a:effectLst/>
              </a:rPr>
              <a:t>, </a:t>
            </a:r>
          </a:p>
          <a:p>
            <a:r>
              <a:rPr lang="fr-FR" sz="3300" dirty="0" err="1"/>
              <a:t>C</a:t>
            </a:r>
            <a:r>
              <a:rPr lang="fr-FR" sz="3300" dirty="0" err="1">
                <a:effectLst/>
              </a:rPr>
              <a:t>ompetition</a:t>
            </a:r>
            <a:r>
              <a:rPr lang="fr-FR" sz="3300" dirty="0">
                <a:effectLst/>
              </a:rPr>
              <a:t> </a:t>
            </a:r>
            <a:r>
              <a:rPr lang="fr-FR" sz="3300" dirty="0" err="1">
                <a:effectLst/>
              </a:rPr>
              <a:t>with</a:t>
            </a:r>
            <a:r>
              <a:rPr lang="fr-FR" sz="3300" dirty="0">
                <a:effectLst/>
              </a:rPr>
              <a:t> (</a:t>
            </a:r>
            <a:r>
              <a:rPr lang="fr-FR" sz="3300" dirty="0" err="1">
                <a:effectLst/>
              </a:rPr>
              <a:t>often</a:t>
            </a:r>
            <a:r>
              <a:rPr lang="fr-FR" sz="3300" dirty="0">
                <a:effectLst/>
              </a:rPr>
              <a:t> </a:t>
            </a:r>
            <a:r>
              <a:rPr lang="fr-FR" sz="3300" dirty="0" err="1">
                <a:effectLst/>
              </a:rPr>
              <a:t>inadequately</a:t>
            </a:r>
            <a:r>
              <a:rPr lang="fr-FR" sz="3300" dirty="0">
                <a:effectLst/>
              </a:rPr>
              <a:t> </a:t>
            </a:r>
            <a:r>
              <a:rPr lang="fr-FR" sz="3300" dirty="0" err="1">
                <a:effectLst/>
              </a:rPr>
              <a:t>designed</a:t>
            </a:r>
            <a:r>
              <a:rPr lang="fr-FR" sz="3300" dirty="0">
                <a:effectLst/>
              </a:rPr>
              <a:t> or </a:t>
            </a:r>
            <a:r>
              <a:rPr lang="fr-FR" sz="3300" dirty="0" err="1">
                <a:effectLst/>
              </a:rPr>
              <a:t>underpowered</a:t>
            </a:r>
            <a:r>
              <a:rPr lang="fr-FR" sz="3300" dirty="0">
                <a:effectLst/>
              </a:rPr>
              <a:t>) national trials</a:t>
            </a:r>
          </a:p>
          <a:p>
            <a:endParaRPr lang="fr-FR" sz="3300" dirty="0"/>
          </a:p>
          <a:p>
            <a:r>
              <a:rPr lang="fr-FR" sz="3300" b="1" u="sng" dirty="0" err="1"/>
              <a:t>Recommendations</a:t>
            </a:r>
            <a:r>
              <a:rPr lang="fr-FR" sz="3300" b="1" u="sng" dirty="0"/>
              <a:t>:</a:t>
            </a:r>
          </a:p>
          <a:p>
            <a:pPr>
              <a:lnSpc>
                <a:spcPct val="120000"/>
              </a:lnSpc>
            </a:pPr>
            <a:r>
              <a:rPr lang="fr-FR" sz="3300" dirty="0"/>
              <a:t>Priorisation de la recherche clinique, </a:t>
            </a:r>
          </a:p>
          <a:p>
            <a:pPr>
              <a:lnSpc>
                <a:spcPct val="120000"/>
              </a:lnSpc>
            </a:pPr>
            <a:r>
              <a:rPr lang="fr-FR" sz="3300" dirty="0"/>
              <a:t>Simplification de la réalisation des essais cliniques, </a:t>
            </a:r>
          </a:p>
          <a:p>
            <a:pPr>
              <a:lnSpc>
                <a:spcPct val="120000"/>
              </a:lnSpc>
            </a:pPr>
            <a:r>
              <a:rPr lang="fr-FR" sz="3300" dirty="0"/>
              <a:t>Développement de modèles numériques et de procédures de collecte et de partage de données, </a:t>
            </a:r>
          </a:p>
          <a:p>
            <a:pPr>
              <a:lnSpc>
                <a:spcPct val="120000"/>
              </a:lnSpc>
            </a:pPr>
            <a:r>
              <a:rPr lang="fr-FR" sz="3300" dirty="0"/>
              <a:t>Développement d'un mécanisme permettant le financement des essais en cas de pandémie et de relier le financement de l'UE au financement national, </a:t>
            </a:r>
          </a:p>
          <a:p>
            <a:pPr>
              <a:lnSpc>
                <a:spcPct val="120000"/>
              </a:lnSpc>
            </a:pPr>
            <a:r>
              <a:rPr lang="fr-FR" sz="3300" dirty="0"/>
              <a:t>Investissement dans les réseaux d’essais cliniques</a:t>
            </a:r>
          </a:p>
          <a:p>
            <a:endParaRPr lang="fr-FR" dirty="0"/>
          </a:p>
        </p:txBody>
      </p:sp>
      <p:sp>
        <p:nvSpPr>
          <p:cNvPr id="6" name="Espace réservé du texte 5">
            <a:extLst>
              <a:ext uri="{FF2B5EF4-FFF2-40B4-BE49-F238E27FC236}">
                <a16:creationId xmlns:a16="http://schemas.microsoft.com/office/drawing/2014/main" id="{C8085A86-9672-B8C9-9A47-714D69B27F39}"/>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075A3B6A-BE9C-3DF3-BC76-68CA9BA97286}"/>
              </a:ext>
            </a:extLst>
          </p:cNvPr>
          <p:cNvSpPr>
            <a:spLocks noGrp="1"/>
          </p:cNvSpPr>
          <p:nvPr>
            <p:ph type="body" sz="quarter" idx="16"/>
          </p:nvPr>
        </p:nvSpPr>
        <p:spPr/>
        <p:txBody>
          <a:bodyPr/>
          <a:lstStyle/>
          <a:p>
            <a:endParaRPr lang="fr-FR"/>
          </a:p>
        </p:txBody>
      </p:sp>
      <p:sp>
        <p:nvSpPr>
          <p:cNvPr id="9" name="ZoneTexte 8">
            <a:extLst>
              <a:ext uri="{FF2B5EF4-FFF2-40B4-BE49-F238E27FC236}">
                <a16:creationId xmlns:a16="http://schemas.microsoft.com/office/drawing/2014/main" id="{F416F643-2C4D-60C4-7815-9691F56F5817}"/>
              </a:ext>
            </a:extLst>
          </p:cNvPr>
          <p:cNvSpPr txBox="1"/>
          <p:nvPr/>
        </p:nvSpPr>
        <p:spPr>
          <a:xfrm>
            <a:off x="342899" y="1229673"/>
            <a:ext cx="3611880" cy="307777"/>
          </a:xfrm>
          <a:prstGeom prst="rect">
            <a:avLst/>
          </a:prstGeom>
          <a:noFill/>
        </p:spPr>
        <p:txBody>
          <a:bodyPr wrap="square">
            <a:spAutoFit/>
          </a:bodyPr>
          <a:lstStyle/>
          <a:p>
            <a:r>
              <a:rPr lang="fr-FR" sz="1400" b="1" dirty="0">
                <a:solidFill>
                  <a:srgbClr val="00930C"/>
                </a:solidFill>
                <a:effectLst/>
                <a:latin typeface="Shaker2Lancet"/>
              </a:rPr>
              <a:t>Lancet Infect Dis 2022; 22: e153–58 </a:t>
            </a:r>
            <a:endParaRPr lang="fr-FR" sz="1400" dirty="0"/>
          </a:p>
        </p:txBody>
      </p:sp>
      <p:pic>
        <p:nvPicPr>
          <p:cNvPr id="11" name="Image 10">
            <a:extLst>
              <a:ext uri="{FF2B5EF4-FFF2-40B4-BE49-F238E27FC236}">
                <a16:creationId xmlns:a16="http://schemas.microsoft.com/office/drawing/2014/main" id="{04677D56-B45F-827D-3175-47D5E6177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50" y="141140"/>
            <a:ext cx="3427451" cy="1780419"/>
          </a:xfrm>
          <a:prstGeom prst="rect">
            <a:avLst/>
          </a:prstGeom>
        </p:spPr>
      </p:pic>
      <p:pic>
        <p:nvPicPr>
          <p:cNvPr id="15" name="Image 14">
            <a:extLst>
              <a:ext uri="{FF2B5EF4-FFF2-40B4-BE49-F238E27FC236}">
                <a16:creationId xmlns:a16="http://schemas.microsoft.com/office/drawing/2014/main" id="{8CD25BA4-837F-00DA-779F-C23385020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6" y="83360"/>
            <a:ext cx="5023273" cy="1046867"/>
          </a:xfrm>
          <a:prstGeom prst="rect">
            <a:avLst/>
          </a:prstGeom>
        </p:spPr>
      </p:pic>
    </p:spTree>
    <p:extLst>
      <p:ext uri="{BB962C8B-B14F-4D97-AF65-F5344CB8AC3E}">
        <p14:creationId xmlns:p14="http://schemas.microsoft.com/office/powerpoint/2010/main" val="527269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Autofit/>
          </a:bodyPr>
          <a:lstStyle/>
          <a:p>
            <a:r>
              <a:rPr lang="fr-FR" sz="3600"/>
              <a:t>Plateforme de recherche clinique à l’hôpital : une stratégie européenne</a:t>
            </a:r>
            <a:endParaRPr lang="fr-FR"/>
          </a:p>
        </p:txBody>
      </p:sp>
      <p:sp>
        <p:nvSpPr>
          <p:cNvPr id="4" name="ZoneTexte 3">
            <a:extLst>
              <a:ext uri="{FF2B5EF4-FFF2-40B4-BE49-F238E27FC236}">
                <a16:creationId xmlns:a16="http://schemas.microsoft.com/office/drawing/2014/main" id="{31C8E1BC-5C32-174B-B7E6-48A9D4EE3029}"/>
              </a:ext>
            </a:extLst>
          </p:cNvPr>
          <p:cNvSpPr txBox="1"/>
          <p:nvPr/>
        </p:nvSpPr>
        <p:spPr>
          <a:xfrm>
            <a:off x="5968435" y="1675793"/>
            <a:ext cx="1946840" cy="553998"/>
          </a:xfrm>
          <a:prstGeom prst="rect">
            <a:avLst/>
          </a:prstGeom>
          <a:noFill/>
        </p:spPr>
        <p:txBody>
          <a:bodyPr wrap="square" rtlCol="0">
            <a:spAutoFit/>
          </a:bodyPr>
          <a:lstStyle/>
          <a:p>
            <a:pPr algn="ctr"/>
            <a:r>
              <a:rPr lang="en-GB" sz="1500" b="1">
                <a:solidFill>
                  <a:schemeClr val="accent1">
                    <a:lumMod val="50000"/>
                  </a:schemeClr>
                </a:solidFill>
                <a:latin typeface="Arial" panose="020B0604020202020204" pitchFamily="34" charset="0"/>
                <a:cs typeface="Arial" panose="020B0604020202020204" pitchFamily="34" charset="0"/>
              </a:rPr>
              <a:t>H2020 grant</a:t>
            </a:r>
          </a:p>
          <a:p>
            <a:pPr algn="ctr"/>
            <a:r>
              <a:rPr lang="en-GB" sz="1500" b="1">
                <a:solidFill>
                  <a:schemeClr val="accent1">
                    <a:lumMod val="50000"/>
                  </a:schemeClr>
                </a:solidFill>
                <a:latin typeface="Arial" panose="020B0604020202020204" pitchFamily="34" charset="0"/>
                <a:cs typeface="Arial" panose="020B0604020202020204" pitchFamily="34" charset="0"/>
              </a:rPr>
              <a:t>15.7 M€</a:t>
            </a:r>
          </a:p>
        </p:txBody>
      </p:sp>
      <p:pic>
        <p:nvPicPr>
          <p:cNvPr id="5" name="Image 4">
            <a:extLst>
              <a:ext uri="{FF2B5EF4-FFF2-40B4-BE49-F238E27FC236}">
                <a16:creationId xmlns:a16="http://schemas.microsoft.com/office/drawing/2014/main" id="{B570B1CD-97B5-41E1-A499-7DD492B6A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75" y="1781511"/>
            <a:ext cx="2489174" cy="841343"/>
          </a:xfrm>
          <a:prstGeom prst="rect">
            <a:avLst/>
          </a:prstGeom>
        </p:spPr>
      </p:pic>
      <p:pic>
        <p:nvPicPr>
          <p:cNvPr id="6" name="Immagine 2">
            <a:extLst>
              <a:ext uri="{FF2B5EF4-FFF2-40B4-BE49-F238E27FC236}">
                <a16:creationId xmlns:a16="http://schemas.microsoft.com/office/drawing/2014/main" id="{C217E098-9799-7B42-B52F-754054CFFB77}"/>
              </a:ext>
            </a:extLst>
          </p:cNvPr>
          <p:cNvPicPr>
            <a:picLocks noChangeAspect="1"/>
          </p:cNvPicPr>
          <p:nvPr/>
        </p:nvPicPr>
        <p:blipFill>
          <a:blip r:embed="rId3"/>
          <a:stretch>
            <a:fillRect/>
          </a:stretch>
        </p:blipFill>
        <p:spPr>
          <a:xfrm>
            <a:off x="482079" y="2807185"/>
            <a:ext cx="2910994" cy="963498"/>
          </a:xfrm>
          <a:prstGeom prst="rect">
            <a:avLst/>
          </a:prstGeom>
        </p:spPr>
      </p:pic>
      <p:pic>
        <p:nvPicPr>
          <p:cNvPr id="7" name="Image 6">
            <a:extLst>
              <a:ext uri="{FF2B5EF4-FFF2-40B4-BE49-F238E27FC236}">
                <a16:creationId xmlns:a16="http://schemas.microsoft.com/office/drawing/2014/main" id="{4E1F0DCB-CAEC-475D-B688-C446672EEED8}"/>
              </a:ext>
            </a:extLst>
          </p:cNvPr>
          <p:cNvPicPr>
            <a:picLocks noChangeAspect="1"/>
          </p:cNvPicPr>
          <p:nvPr/>
        </p:nvPicPr>
        <p:blipFill>
          <a:blip r:embed="rId4"/>
          <a:stretch>
            <a:fillRect/>
          </a:stretch>
        </p:blipFill>
        <p:spPr>
          <a:xfrm>
            <a:off x="3423843" y="1603178"/>
            <a:ext cx="1330640" cy="667929"/>
          </a:xfrm>
          <a:prstGeom prst="rect">
            <a:avLst/>
          </a:prstGeom>
        </p:spPr>
      </p:pic>
      <p:pic>
        <p:nvPicPr>
          <p:cNvPr id="9" name="Image 8">
            <a:extLst>
              <a:ext uri="{FF2B5EF4-FFF2-40B4-BE49-F238E27FC236}">
                <a16:creationId xmlns:a16="http://schemas.microsoft.com/office/drawing/2014/main" id="{88BCB31D-2E45-4D94-98F2-685D2F7FCF40}"/>
              </a:ext>
            </a:extLst>
          </p:cNvPr>
          <p:cNvPicPr>
            <a:picLocks noChangeAspect="1"/>
          </p:cNvPicPr>
          <p:nvPr/>
        </p:nvPicPr>
        <p:blipFill rotWithShape="1">
          <a:blip r:embed="rId5"/>
          <a:srcRect t="11562" b="24228"/>
          <a:stretch/>
        </p:blipFill>
        <p:spPr>
          <a:xfrm>
            <a:off x="4738845" y="1670204"/>
            <a:ext cx="1492403" cy="522700"/>
          </a:xfrm>
          <a:prstGeom prst="rect">
            <a:avLst/>
          </a:prstGeom>
        </p:spPr>
      </p:pic>
      <p:pic>
        <p:nvPicPr>
          <p:cNvPr id="10" name="Image 9">
            <a:extLst>
              <a:ext uri="{FF2B5EF4-FFF2-40B4-BE49-F238E27FC236}">
                <a16:creationId xmlns:a16="http://schemas.microsoft.com/office/drawing/2014/main" id="{09A3E26F-FE4E-45AD-B8C4-7AB01FD1C837}"/>
              </a:ext>
            </a:extLst>
          </p:cNvPr>
          <p:cNvPicPr>
            <a:picLocks noChangeAspect="1"/>
          </p:cNvPicPr>
          <p:nvPr/>
        </p:nvPicPr>
        <p:blipFill>
          <a:blip r:embed="rId6"/>
          <a:stretch>
            <a:fillRect/>
          </a:stretch>
        </p:blipFill>
        <p:spPr>
          <a:xfrm>
            <a:off x="4856399" y="4221164"/>
            <a:ext cx="2101146" cy="686332"/>
          </a:xfrm>
          <a:prstGeom prst="rect">
            <a:avLst/>
          </a:prstGeom>
        </p:spPr>
      </p:pic>
      <p:sp>
        <p:nvSpPr>
          <p:cNvPr id="2" name="ZoneTexte 1">
            <a:extLst>
              <a:ext uri="{FF2B5EF4-FFF2-40B4-BE49-F238E27FC236}">
                <a16:creationId xmlns:a16="http://schemas.microsoft.com/office/drawing/2014/main" id="{488A9535-AEFE-440C-A437-04B7E0352BBE}"/>
              </a:ext>
            </a:extLst>
          </p:cNvPr>
          <p:cNvSpPr txBox="1"/>
          <p:nvPr/>
        </p:nvSpPr>
        <p:spPr>
          <a:xfrm>
            <a:off x="4830397" y="4967510"/>
            <a:ext cx="2887426" cy="461665"/>
          </a:xfrm>
          <a:prstGeom prst="rect">
            <a:avLst/>
          </a:prstGeom>
          <a:noFill/>
        </p:spPr>
        <p:txBody>
          <a:bodyPr wrap="square" rtlCol="0">
            <a:spAutoFit/>
          </a:bodyPr>
          <a:lstStyle/>
          <a:p>
            <a:r>
              <a:rPr lang="fr-FR" sz="1200" err="1">
                <a:solidFill>
                  <a:schemeClr val="tx1">
                    <a:lumMod val="75000"/>
                    <a:lumOff val="25000"/>
                  </a:schemeClr>
                </a:solidFill>
              </a:rPr>
              <a:t>European</a:t>
            </a:r>
            <a:r>
              <a:rPr lang="fr-FR" sz="1200">
                <a:solidFill>
                  <a:schemeClr val="tx1">
                    <a:lumMod val="75000"/>
                    <a:lumOff val="25000"/>
                  </a:schemeClr>
                </a:solidFill>
              </a:rPr>
              <a:t> Discovery for </a:t>
            </a:r>
            <a:r>
              <a:rPr lang="fr-FR" sz="1200" err="1">
                <a:solidFill>
                  <a:schemeClr val="tx1">
                    <a:lumMod val="75000"/>
                    <a:lumOff val="25000"/>
                  </a:schemeClr>
                </a:solidFill>
              </a:rPr>
              <a:t>Solidarity</a:t>
            </a:r>
            <a:r>
              <a:rPr lang="fr-FR" sz="1200">
                <a:solidFill>
                  <a:schemeClr val="tx1">
                    <a:lumMod val="75000"/>
                    <a:lumOff val="25000"/>
                  </a:schemeClr>
                </a:solidFill>
              </a:rPr>
              <a:t> Adaptive </a:t>
            </a:r>
            <a:r>
              <a:rPr lang="fr-FR" sz="1200" err="1">
                <a:solidFill>
                  <a:schemeClr val="tx1">
                    <a:lumMod val="75000"/>
                    <a:lumOff val="25000"/>
                  </a:schemeClr>
                </a:solidFill>
              </a:rPr>
              <a:t>clinical</a:t>
            </a:r>
            <a:r>
              <a:rPr lang="fr-FR" sz="1200">
                <a:solidFill>
                  <a:schemeClr val="tx1">
                    <a:lumMod val="75000"/>
                    <a:lumOff val="25000"/>
                  </a:schemeClr>
                </a:solidFill>
              </a:rPr>
              <a:t> platform trial</a:t>
            </a:r>
          </a:p>
        </p:txBody>
      </p:sp>
      <p:sp>
        <p:nvSpPr>
          <p:cNvPr id="13" name="ZoneTexte 12">
            <a:extLst>
              <a:ext uri="{FF2B5EF4-FFF2-40B4-BE49-F238E27FC236}">
                <a16:creationId xmlns:a16="http://schemas.microsoft.com/office/drawing/2014/main" id="{0F118BF7-172B-49A8-91B5-24ADEBAF37A9}"/>
              </a:ext>
            </a:extLst>
          </p:cNvPr>
          <p:cNvSpPr txBox="1"/>
          <p:nvPr/>
        </p:nvSpPr>
        <p:spPr>
          <a:xfrm>
            <a:off x="1287227" y="4993551"/>
            <a:ext cx="2136617" cy="1200329"/>
          </a:xfrm>
          <a:prstGeom prst="rect">
            <a:avLst/>
          </a:prstGeom>
          <a:noFill/>
        </p:spPr>
        <p:txBody>
          <a:bodyPr wrap="square">
            <a:spAutoFit/>
          </a:bodyPr>
          <a:lstStyle/>
          <a:p>
            <a:r>
              <a:rPr lang="fr-FR" sz="1200">
                <a:solidFill>
                  <a:schemeClr val="tx1">
                    <a:lumMod val="75000"/>
                    <a:lumOff val="25000"/>
                  </a:schemeClr>
                </a:solidFill>
                <a:latin typeface="Calibri-Light"/>
              </a:rPr>
              <a:t>Phase III, prospective, multicentre, adaptive, </a:t>
            </a:r>
            <a:r>
              <a:rPr lang="fr-FR" sz="1200" err="1">
                <a:solidFill>
                  <a:schemeClr val="tx1">
                    <a:lumMod val="75000"/>
                    <a:lumOff val="25000"/>
                  </a:schemeClr>
                </a:solidFill>
                <a:latin typeface="Calibri-Light"/>
              </a:rPr>
              <a:t>randomized</a:t>
            </a:r>
            <a:r>
              <a:rPr lang="fr-FR" sz="1200">
                <a:solidFill>
                  <a:schemeClr val="tx1">
                    <a:lumMod val="75000"/>
                    <a:lumOff val="25000"/>
                  </a:schemeClr>
                </a:solidFill>
                <a:latin typeface="Calibri-Light"/>
              </a:rPr>
              <a:t>, </a:t>
            </a:r>
            <a:r>
              <a:rPr lang="en-US" sz="1200">
                <a:solidFill>
                  <a:schemeClr val="tx1">
                    <a:lumMod val="75000"/>
                    <a:lumOff val="25000"/>
                  </a:schemeClr>
                </a:solidFill>
                <a:latin typeface="Calibri-Light"/>
              </a:rPr>
              <a:t>controlled trial of the safety and efficacy of treatments of </a:t>
            </a:r>
            <a:r>
              <a:rPr lang="fr-FR" sz="1200">
                <a:solidFill>
                  <a:schemeClr val="tx1">
                    <a:lumMod val="75000"/>
                    <a:lumOff val="25000"/>
                  </a:schemeClr>
                </a:solidFill>
                <a:latin typeface="Calibri-Light"/>
              </a:rPr>
              <a:t>COVID‐19 in </a:t>
            </a:r>
            <a:r>
              <a:rPr lang="fr-FR" sz="1200" err="1">
                <a:solidFill>
                  <a:schemeClr val="tx1">
                    <a:lumMod val="75000"/>
                    <a:lumOff val="25000"/>
                  </a:schemeClr>
                </a:solidFill>
                <a:latin typeface="Calibri-Light"/>
              </a:rPr>
              <a:t>hospitalized</a:t>
            </a:r>
            <a:r>
              <a:rPr lang="fr-FR" sz="1200">
                <a:solidFill>
                  <a:schemeClr val="tx1">
                    <a:lumMod val="75000"/>
                    <a:lumOff val="25000"/>
                  </a:schemeClr>
                </a:solidFill>
                <a:latin typeface="Calibri-Light"/>
              </a:rPr>
              <a:t> </a:t>
            </a:r>
            <a:r>
              <a:rPr lang="fr-FR" sz="1200" err="1">
                <a:solidFill>
                  <a:schemeClr val="tx1">
                    <a:lumMod val="75000"/>
                    <a:lumOff val="25000"/>
                  </a:schemeClr>
                </a:solidFill>
                <a:latin typeface="Calibri-Light"/>
              </a:rPr>
              <a:t>adults</a:t>
            </a:r>
            <a:endParaRPr lang="fr-FR" sz="1200">
              <a:solidFill>
                <a:schemeClr val="tx1">
                  <a:lumMod val="75000"/>
                  <a:lumOff val="25000"/>
                </a:schemeClr>
              </a:solidFill>
            </a:endParaRPr>
          </a:p>
        </p:txBody>
      </p:sp>
      <p:sp>
        <p:nvSpPr>
          <p:cNvPr id="11" name="ZoneTexte 10">
            <a:extLst>
              <a:ext uri="{FF2B5EF4-FFF2-40B4-BE49-F238E27FC236}">
                <a16:creationId xmlns:a16="http://schemas.microsoft.com/office/drawing/2014/main" id="{E7F5E480-B8F5-4403-9D23-A44C0C55F773}"/>
              </a:ext>
            </a:extLst>
          </p:cNvPr>
          <p:cNvSpPr txBox="1"/>
          <p:nvPr/>
        </p:nvSpPr>
        <p:spPr>
          <a:xfrm flipH="1">
            <a:off x="691396" y="4425087"/>
            <a:ext cx="891617" cy="300082"/>
          </a:xfrm>
          <a:prstGeom prst="rect">
            <a:avLst/>
          </a:prstGeom>
        </p:spPr>
        <p:txBody>
          <a:bodyPr wrap="square" rtlCol="0">
            <a:spAutoFit/>
          </a:bodyPr>
          <a:lstStyle/>
          <a:p>
            <a:r>
              <a:rPr lang="fr-FR" sz="1350">
                <a:solidFill>
                  <a:schemeClr val="tx1">
                    <a:lumMod val="75000"/>
                    <a:lumOff val="25000"/>
                  </a:schemeClr>
                </a:solidFill>
              </a:rPr>
              <a:t>WP1</a:t>
            </a:r>
          </a:p>
        </p:txBody>
      </p:sp>
      <p:sp>
        <p:nvSpPr>
          <p:cNvPr id="14" name="ZoneTexte 13">
            <a:extLst>
              <a:ext uri="{FF2B5EF4-FFF2-40B4-BE49-F238E27FC236}">
                <a16:creationId xmlns:a16="http://schemas.microsoft.com/office/drawing/2014/main" id="{937F3A3E-F45F-4D48-80D1-098FDD48625F}"/>
              </a:ext>
            </a:extLst>
          </p:cNvPr>
          <p:cNvSpPr txBox="1"/>
          <p:nvPr/>
        </p:nvSpPr>
        <p:spPr>
          <a:xfrm>
            <a:off x="4237258" y="4425087"/>
            <a:ext cx="559769" cy="300082"/>
          </a:xfrm>
          <a:prstGeom prst="rect">
            <a:avLst/>
          </a:prstGeom>
          <a:noFill/>
        </p:spPr>
        <p:txBody>
          <a:bodyPr wrap="none" rtlCol="0">
            <a:spAutoFit/>
          </a:bodyPr>
          <a:lstStyle/>
          <a:p>
            <a:r>
              <a:rPr lang="fr-FR" sz="1350">
                <a:solidFill>
                  <a:schemeClr val="tx1">
                    <a:lumMod val="75000"/>
                    <a:lumOff val="25000"/>
                  </a:schemeClr>
                </a:solidFill>
              </a:rPr>
              <a:t>WP2</a:t>
            </a:r>
          </a:p>
        </p:txBody>
      </p:sp>
      <p:graphicFrame>
        <p:nvGraphicFramePr>
          <p:cNvPr id="16" name="Tableau 5">
            <a:extLst>
              <a:ext uri="{FF2B5EF4-FFF2-40B4-BE49-F238E27FC236}">
                <a16:creationId xmlns:a16="http://schemas.microsoft.com/office/drawing/2014/main" id="{182562BC-B26A-492D-A3E9-71D7BF4F4B98}"/>
              </a:ext>
            </a:extLst>
          </p:cNvPr>
          <p:cNvGraphicFramePr>
            <a:graphicFrameLocks/>
          </p:cNvGraphicFramePr>
          <p:nvPr/>
        </p:nvGraphicFramePr>
        <p:xfrm>
          <a:off x="3424200" y="2338133"/>
          <a:ext cx="5434050" cy="1532382"/>
        </p:xfrm>
        <a:graphic>
          <a:graphicData uri="http://schemas.openxmlformats.org/drawingml/2006/table">
            <a:tbl>
              <a:tblPr firstRow="1" bandRow="1">
                <a:tableStyleId>{3B4B98B0-60AC-42C2-AFA5-B58CD77FA1E5}</a:tableStyleId>
              </a:tblPr>
              <a:tblGrid>
                <a:gridCol w="261975">
                  <a:extLst>
                    <a:ext uri="{9D8B030D-6E8A-4147-A177-3AD203B41FA5}">
                      <a16:colId xmlns:a16="http://schemas.microsoft.com/office/drawing/2014/main" val="2635050453"/>
                    </a:ext>
                  </a:extLst>
                </a:gridCol>
                <a:gridCol w="3175757">
                  <a:extLst>
                    <a:ext uri="{9D8B030D-6E8A-4147-A177-3AD203B41FA5}">
                      <a16:colId xmlns:a16="http://schemas.microsoft.com/office/drawing/2014/main" val="209635032"/>
                    </a:ext>
                  </a:extLst>
                </a:gridCol>
                <a:gridCol w="1996318">
                  <a:extLst>
                    <a:ext uri="{9D8B030D-6E8A-4147-A177-3AD203B41FA5}">
                      <a16:colId xmlns:a16="http://schemas.microsoft.com/office/drawing/2014/main" val="3154665506"/>
                    </a:ext>
                  </a:extLst>
                </a:gridCol>
              </a:tblGrid>
              <a:tr h="137160">
                <a:tc>
                  <a:txBody>
                    <a:bodyPr/>
                    <a:lstStyle/>
                    <a:p>
                      <a:pPr algn="ctr"/>
                      <a:r>
                        <a:rPr lang="fr-FR" sz="900">
                          <a:solidFill>
                            <a:srgbClr val="002060"/>
                          </a:solidFill>
                        </a:rPr>
                        <a:t>WP</a:t>
                      </a: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900" err="1">
                          <a:solidFill>
                            <a:srgbClr val="002060"/>
                          </a:solidFill>
                        </a:rPr>
                        <a:t>Title</a:t>
                      </a:r>
                      <a:endParaRPr lang="fr-FR" sz="900">
                        <a:solidFill>
                          <a:srgbClr val="002060"/>
                        </a:solidFill>
                      </a:endParaRP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900">
                          <a:solidFill>
                            <a:srgbClr val="002060"/>
                          </a:solidFill>
                        </a:rPr>
                        <a:t>Lead</a:t>
                      </a: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13012927"/>
                  </a:ext>
                </a:extLst>
              </a:tr>
              <a:tr h="411480">
                <a:tc>
                  <a:txBody>
                    <a:bodyPr/>
                    <a:lstStyle/>
                    <a:p>
                      <a:pPr algn="ctr"/>
                      <a:r>
                        <a:rPr lang="fr-FR" sz="900">
                          <a:solidFill>
                            <a:srgbClr val="002060"/>
                          </a:solidFill>
                        </a:rPr>
                        <a:t>1</a:t>
                      </a: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err="1">
                          <a:solidFill>
                            <a:srgbClr val="002060"/>
                          </a:solidFill>
                        </a:rPr>
                        <a:t>Extending</a:t>
                      </a:r>
                      <a:r>
                        <a:rPr lang="fr-FR" sz="900">
                          <a:solidFill>
                            <a:srgbClr val="002060"/>
                          </a:solidFill>
                        </a:rPr>
                        <a:t> </a:t>
                      </a:r>
                      <a:r>
                        <a:rPr lang="fr-FR" sz="900" b="1">
                          <a:solidFill>
                            <a:srgbClr val="002060"/>
                          </a:solidFill>
                        </a:rPr>
                        <a:t>Discovery</a:t>
                      </a:r>
                      <a:r>
                        <a:rPr lang="fr-FR" sz="900">
                          <a:solidFill>
                            <a:srgbClr val="002060"/>
                          </a:solidFill>
                        </a:rPr>
                        <a:t> in Europe</a:t>
                      </a: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a:solidFill>
                            <a:srgbClr val="002060"/>
                          </a:solidFill>
                        </a:rPr>
                        <a:t>Inserm </a:t>
                      </a:r>
                    </a:p>
                    <a:p>
                      <a:pPr algn="ctr"/>
                      <a:r>
                        <a:rPr lang="fr-FR" sz="900" b="0" u="none" strike="noStrike" kern="1200" baseline="0">
                          <a:solidFill>
                            <a:srgbClr val="002060"/>
                          </a:solidFill>
                        </a:rPr>
                        <a:t>Université Libre de Bruxelles </a:t>
                      </a:r>
                    </a:p>
                    <a:p>
                      <a:pPr algn="ctr"/>
                      <a:r>
                        <a:rPr lang="pt-BR" sz="900">
                          <a:solidFill>
                            <a:srgbClr val="002060"/>
                          </a:solidFill>
                        </a:rPr>
                        <a:t>Centro Hospitalar Sao Joao</a:t>
                      </a:r>
                      <a:endParaRPr lang="fr-FR" sz="900">
                        <a:solidFill>
                          <a:srgbClr val="002060"/>
                        </a:solidFill>
                      </a:endParaRP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0821346"/>
                  </a:ext>
                </a:extLst>
              </a:tr>
              <a:tr h="411480">
                <a:tc>
                  <a:txBody>
                    <a:bodyPr/>
                    <a:lstStyle/>
                    <a:p>
                      <a:pPr algn="ctr"/>
                      <a:r>
                        <a:rPr lang="fr-FR" sz="900">
                          <a:solidFill>
                            <a:srgbClr val="002060"/>
                          </a:solidFill>
                        </a:rPr>
                        <a:t>2</a:t>
                      </a: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b="1">
                          <a:solidFill>
                            <a:srgbClr val="002060"/>
                          </a:solidFill>
                        </a:rPr>
                        <a:t>EU-</a:t>
                      </a:r>
                      <a:r>
                        <a:rPr lang="fr-FR" sz="900" b="1" err="1">
                          <a:solidFill>
                            <a:srgbClr val="002060"/>
                          </a:solidFill>
                        </a:rPr>
                        <a:t>SolidAct</a:t>
                      </a:r>
                      <a:endParaRPr lang="fr-FR" sz="900" b="1">
                        <a:solidFill>
                          <a:srgbClr val="002060"/>
                        </a:solidFill>
                      </a:endParaRP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a:solidFill>
                            <a:srgbClr val="002060"/>
                          </a:solidFill>
                        </a:rPr>
                        <a:t>Inserm</a:t>
                      </a:r>
                    </a:p>
                    <a:p>
                      <a:pPr algn="ctr"/>
                      <a:r>
                        <a:rPr lang="fr-FR" sz="900">
                          <a:solidFill>
                            <a:srgbClr val="002060"/>
                          </a:solidFill>
                        </a:rPr>
                        <a:t>Oslo </a:t>
                      </a:r>
                      <a:r>
                        <a:rPr lang="fr-FR" sz="900" err="1">
                          <a:solidFill>
                            <a:srgbClr val="002060"/>
                          </a:solidFill>
                        </a:rPr>
                        <a:t>University</a:t>
                      </a:r>
                      <a:r>
                        <a:rPr lang="fr-FR" sz="900">
                          <a:solidFill>
                            <a:srgbClr val="002060"/>
                          </a:solidFill>
                        </a:rPr>
                        <a:t> Hospital</a:t>
                      </a:r>
                    </a:p>
                    <a:p>
                      <a:pPr algn="ctr"/>
                      <a:r>
                        <a:rPr lang="fr-FR" sz="900" err="1">
                          <a:solidFill>
                            <a:srgbClr val="002060"/>
                          </a:solidFill>
                        </a:rPr>
                        <a:t>Universita</a:t>
                      </a:r>
                      <a:r>
                        <a:rPr lang="fr-FR" sz="900">
                          <a:solidFill>
                            <a:srgbClr val="002060"/>
                          </a:solidFill>
                        </a:rPr>
                        <a:t> </a:t>
                      </a:r>
                      <a:r>
                        <a:rPr lang="fr-FR" sz="900" err="1">
                          <a:solidFill>
                            <a:srgbClr val="002060"/>
                          </a:solidFill>
                        </a:rPr>
                        <a:t>degli</a:t>
                      </a:r>
                      <a:r>
                        <a:rPr lang="fr-FR" sz="900">
                          <a:solidFill>
                            <a:srgbClr val="002060"/>
                          </a:solidFill>
                        </a:rPr>
                        <a:t> </a:t>
                      </a:r>
                      <a:r>
                        <a:rPr lang="fr-FR" sz="900" err="1">
                          <a:solidFill>
                            <a:srgbClr val="002060"/>
                          </a:solidFill>
                        </a:rPr>
                        <a:t>Studi</a:t>
                      </a:r>
                      <a:r>
                        <a:rPr lang="fr-FR" sz="900">
                          <a:solidFill>
                            <a:srgbClr val="002060"/>
                          </a:solidFill>
                        </a:rPr>
                        <a:t> di </a:t>
                      </a:r>
                      <a:r>
                        <a:rPr lang="fr-FR" sz="900" err="1">
                          <a:solidFill>
                            <a:srgbClr val="002060"/>
                          </a:solidFill>
                        </a:rPr>
                        <a:t>Verona</a:t>
                      </a:r>
                      <a:endParaRPr lang="fr-FR" sz="900">
                        <a:solidFill>
                          <a:srgbClr val="002060"/>
                        </a:solidFill>
                      </a:endParaRP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1036983"/>
                  </a:ext>
                </a:extLst>
              </a:tr>
              <a:tr h="286131">
                <a:tc>
                  <a:txBody>
                    <a:bodyPr/>
                    <a:lstStyle/>
                    <a:p>
                      <a:pPr algn="ctr"/>
                      <a:r>
                        <a:rPr lang="fr-FR" sz="900">
                          <a:solidFill>
                            <a:srgbClr val="002060"/>
                          </a:solidFill>
                        </a:rPr>
                        <a:t>3</a:t>
                      </a: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600"/>
                        </a:spcAft>
                      </a:pPr>
                      <a:r>
                        <a:rPr lang="en-US" sz="900">
                          <a:solidFill>
                            <a:srgbClr val="002060"/>
                          </a:solidFill>
                          <a:effectLst/>
                        </a:rPr>
                        <a:t>Coordination of the European COVID-19 Adaptive Platform trials</a:t>
                      </a:r>
                      <a:endParaRPr lang="fr-FR" sz="9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a:solidFill>
                            <a:srgbClr val="002060"/>
                          </a:solidFill>
                        </a:rPr>
                        <a:t>ECRIN</a:t>
                      </a:r>
                    </a:p>
                    <a:p>
                      <a:pPr algn="ctr"/>
                      <a:r>
                        <a:rPr lang="fr-FR" sz="900" err="1">
                          <a:solidFill>
                            <a:srgbClr val="002060"/>
                          </a:solidFill>
                        </a:rPr>
                        <a:t>Norwegian</a:t>
                      </a:r>
                      <a:r>
                        <a:rPr lang="fr-FR" sz="900">
                          <a:solidFill>
                            <a:srgbClr val="002060"/>
                          </a:solidFill>
                        </a:rPr>
                        <a:t> Institute of Public </a:t>
                      </a:r>
                      <a:r>
                        <a:rPr lang="fr-FR" sz="900" err="1">
                          <a:solidFill>
                            <a:srgbClr val="002060"/>
                          </a:solidFill>
                        </a:rPr>
                        <a:t>Health</a:t>
                      </a:r>
                      <a:endParaRPr lang="fr-FR" sz="900">
                        <a:solidFill>
                          <a:srgbClr val="002060"/>
                        </a:solidFill>
                      </a:endParaRP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604334"/>
                  </a:ext>
                </a:extLst>
              </a:tr>
              <a:tr h="286131">
                <a:tc>
                  <a:txBody>
                    <a:bodyPr/>
                    <a:lstStyle/>
                    <a:p>
                      <a:pPr algn="ctr"/>
                      <a:r>
                        <a:rPr lang="fr-FR" sz="900">
                          <a:solidFill>
                            <a:srgbClr val="002060"/>
                          </a:solidFill>
                        </a:rPr>
                        <a:t>4</a:t>
                      </a: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GB" sz="900">
                          <a:solidFill>
                            <a:srgbClr val="002060"/>
                          </a:solidFill>
                          <a:effectLst/>
                        </a:rPr>
                        <a:t>Project management, coordination, communication and dissemination</a:t>
                      </a:r>
                      <a:endParaRPr lang="fr-FR" sz="9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900">
                          <a:solidFill>
                            <a:srgbClr val="002060"/>
                          </a:solidFill>
                        </a:rPr>
                        <a:t>Inserm</a:t>
                      </a:r>
                    </a:p>
                    <a:p>
                      <a:pPr algn="ctr"/>
                      <a:r>
                        <a:rPr lang="fr-FR" sz="900">
                          <a:solidFill>
                            <a:srgbClr val="002060"/>
                          </a:solidFill>
                        </a:rPr>
                        <a:t>Inserm Transfert</a:t>
                      </a:r>
                    </a:p>
                  </a:txBody>
                  <a:tcPr marL="27000" marR="27000" marT="0" marB="0" anchor="ctr">
                    <a:lnL w="3175" cap="flat" cmpd="sng" algn="ctr">
                      <a:solidFill>
                        <a:srgbClr val="002060"/>
                      </a:solidFill>
                      <a:prstDash val="solid"/>
                      <a:round/>
                      <a:headEnd type="none" w="med" len="med"/>
                      <a:tailEnd type="none" w="med" len="med"/>
                    </a:lnL>
                    <a:lnR w="3175" cap="flat" cmpd="sng" algn="ctr">
                      <a:solidFill>
                        <a:srgbClr val="002060"/>
                      </a:solidFill>
                      <a:prstDash val="solid"/>
                      <a:round/>
                      <a:headEnd type="none" w="med" len="med"/>
                      <a:tailEnd type="none" w="med" len="med"/>
                    </a:lnR>
                    <a:lnT w="3175" cap="flat" cmpd="sng" algn="ctr">
                      <a:solidFill>
                        <a:srgbClr val="002060"/>
                      </a:solidFill>
                      <a:prstDash val="solid"/>
                      <a:round/>
                      <a:headEnd type="none" w="med" len="med"/>
                      <a:tailEnd type="none" w="med" len="med"/>
                    </a:lnT>
                    <a:lnB w="31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5227228"/>
                  </a:ext>
                </a:extLst>
              </a:tr>
            </a:tbl>
          </a:graphicData>
        </a:graphic>
      </p:graphicFrame>
      <p:sp>
        <p:nvSpPr>
          <p:cNvPr id="17" name="ZoneTexte 16">
            <a:extLst>
              <a:ext uri="{FF2B5EF4-FFF2-40B4-BE49-F238E27FC236}">
                <a16:creationId xmlns:a16="http://schemas.microsoft.com/office/drawing/2014/main" id="{6863F794-F132-4494-81A5-2947C26524AC}"/>
              </a:ext>
            </a:extLst>
          </p:cNvPr>
          <p:cNvSpPr txBox="1"/>
          <p:nvPr/>
        </p:nvSpPr>
        <p:spPr>
          <a:xfrm>
            <a:off x="7242472" y="1781512"/>
            <a:ext cx="1946840" cy="323165"/>
          </a:xfrm>
          <a:prstGeom prst="rect">
            <a:avLst/>
          </a:prstGeom>
          <a:noFill/>
        </p:spPr>
        <p:txBody>
          <a:bodyPr wrap="square" rtlCol="0">
            <a:spAutoFit/>
          </a:bodyPr>
          <a:lstStyle/>
          <a:p>
            <a:pPr algn="ctr"/>
            <a:r>
              <a:rPr lang="en-GB" sz="1500" b="1">
                <a:solidFill>
                  <a:schemeClr val="accent1">
                    <a:lumMod val="50000"/>
                  </a:schemeClr>
                </a:solidFill>
                <a:latin typeface="Arial" panose="020B0604020202020204" pitchFamily="34" charset="0"/>
                <a:cs typeface="Arial" panose="020B0604020202020204" pitchFamily="34" charset="0"/>
              </a:rPr>
              <a:t>2020- 2025</a:t>
            </a:r>
          </a:p>
        </p:txBody>
      </p:sp>
      <p:pic>
        <p:nvPicPr>
          <p:cNvPr id="18" name="Image 17" descr="Une image contenant dessin&#10;&#10;Description générée automatiquement">
            <a:extLst>
              <a:ext uri="{FF2B5EF4-FFF2-40B4-BE49-F238E27FC236}">
                <a16:creationId xmlns:a16="http://schemas.microsoft.com/office/drawing/2014/main" id="{09AD30C5-020E-1D4F-ACA7-18926B969580}"/>
              </a:ext>
            </a:extLst>
          </p:cNvPr>
          <p:cNvPicPr>
            <a:picLocks noChangeAspect="1"/>
          </p:cNvPicPr>
          <p:nvPr/>
        </p:nvPicPr>
        <p:blipFill>
          <a:blip r:embed="rId7"/>
          <a:stretch>
            <a:fillRect/>
          </a:stretch>
        </p:blipFill>
        <p:spPr>
          <a:xfrm>
            <a:off x="1337864" y="4315978"/>
            <a:ext cx="2182023" cy="588600"/>
          </a:xfrm>
          <a:prstGeom prst="rect">
            <a:avLst/>
          </a:prstGeom>
        </p:spPr>
      </p:pic>
    </p:spTree>
    <p:extLst>
      <p:ext uri="{BB962C8B-B14F-4D97-AF65-F5344CB8AC3E}">
        <p14:creationId xmlns:p14="http://schemas.microsoft.com/office/powerpoint/2010/main" val="3000938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14058" y="5127900"/>
            <a:ext cx="8524619" cy="589072"/>
          </a:xfrm>
        </p:spPr>
        <p:txBody>
          <a:bodyPr>
            <a:noAutofit/>
          </a:bodyPr>
          <a:lstStyle/>
          <a:p>
            <a:pPr marL="0" indent="0" algn="just">
              <a:buNone/>
            </a:pPr>
            <a:r>
              <a:rPr lang="fr-FR" dirty="0"/>
              <a:t>Cette disparité peut s’expliquer en partie par le phénomène de </a:t>
            </a:r>
            <a:r>
              <a:rPr lang="fr-FR" b="1" dirty="0">
                <a:solidFill>
                  <a:schemeClr val="accent5"/>
                </a:solidFill>
              </a:rPr>
              <a:t>transition épidémiologique</a:t>
            </a:r>
            <a:r>
              <a:rPr lang="fr-FR" dirty="0"/>
              <a:t> par lequel le fardeau des </a:t>
            </a:r>
            <a:r>
              <a:rPr lang="fr-FR" b="1" dirty="0">
                <a:solidFill>
                  <a:schemeClr val="accent5"/>
                </a:solidFill>
              </a:rPr>
              <a:t>maladies transmissibles </a:t>
            </a:r>
            <a:r>
              <a:rPr lang="fr-FR" dirty="0"/>
              <a:t>est progressivement remplacé par celui des </a:t>
            </a:r>
            <a:r>
              <a:rPr lang="fr-FR" b="1" dirty="0">
                <a:solidFill>
                  <a:schemeClr val="accent5"/>
                </a:solidFill>
              </a:rPr>
              <a:t>maladies chroniques</a:t>
            </a:r>
            <a:r>
              <a:rPr lang="fr-FR" dirty="0"/>
              <a:t>. La prévalence de ces premières est encore élevée dans les pays à revenu faible et intermédiaire.</a:t>
            </a:r>
          </a:p>
        </p:txBody>
      </p:sp>
      <p:sp>
        <p:nvSpPr>
          <p:cNvPr id="3" name="Espace réservé du texte 2"/>
          <p:cNvSpPr>
            <a:spLocks noGrp="1"/>
          </p:cNvSpPr>
          <p:nvPr>
            <p:ph type="body" sz="quarter" idx="13"/>
          </p:nvPr>
        </p:nvSpPr>
        <p:spPr/>
        <p:txBody>
          <a:bodyPr/>
          <a:lstStyle/>
          <a:p>
            <a:endParaRPr lang="fr-FR"/>
          </a:p>
        </p:txBody>
      </p:sp>
      <p:sp>
        <p:nvSpPr>
          <p:cNvPr id="4" name="Titre 3"/>
          <p:cNvSpPr>
            <a:spLocks noGrp="1"/>
          </p:cNvSpPr>
          <p:nvPr>
            <p:ph type="title"/>
          </p:nvPr>
        </p:nvSpPr>
        <p:spPr>
          <a:xfrm>
            <a:off x="314058" y="1763595"/>
            <a:ext cx="8524619" cy="350988"/>
          </a:xfrm>
        </p:spPr>
        <p:txBody>
          <a:bodyPr>
            <a:normAutofit fontScale="90000"/>
          </a:bodyPr>
          <a:lstStyle/>
          <a:p>
            <a:r>
              <a:rPr lang="fr-FR" b="1" dirty="0"/>
              <a:t>Evolution de l’état de santé dans le monde</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7" y="2204195"/>
            <a:ext cx="3887627" cy="2744207"/>
          </a:xfrm>
          <a:prstGeom prst="rect">
            <a:avLst/>
          </a:prstGeom>
        </p:spPr>
      </p:pic>
      <p:pic>
        <p:nvPicPr>
          <p:cNvPr id="9" name="Image 8"/>
          <p:cNvPicPr>
            <a:picLocks noChangeAspect="1"/>
          </p:cNvPicPr>
          <p:nvPr/>
        </p:nvPicPr>
        <p:blipFill>
          <a:blip r:embed="rId4"/>
          <a:stretch>
            <a:fillRect/>
          </a:stretch>
        </p:blipFill>
        <p:spPr>
          <a:xfrm>
            <a:off x="4375207" y="2455565"/>
            <a:ext cx="4463470" cy="2231735"/>
          </a:xfrm>
          <a:prstGeom prst="rect">
            <a:avLst/>
          </a:prstGeom>
        </p:spPr>
      </p:pic>
      <p:sp>
        <p:nvSpPr>
          <p:cNvPr id="10" name="ZoneTexte 9"/>
          <p:cNvSpPr txBox="1"/>
          <p:nvPr/>
        </p:nvSpPr>
        <p:spPr>
          <a:xfrm>
            <a:off x="3380510" y="5754103"/>
            <a:ext cx="3124200" cy="219291"/>
          </a:xfrm>
          <a:prstGeom prst="rect">
            <a:avLst/>
          </a:prstGeom>
          <a:noFill/>
        </p:spPr>
        <p:txBody>
          <a:bodyPr wrap="square" rtlCol="0">
            <a:spAutoFit/>
          </a:bodyPr>
          <a:lstStyle/>
          <a:p>
            <a:r>
              <a:rPr lang="fr-FR" sz="825" dirty="0">
                <a:solidFill>
                  <a:schemeClr val="bg1">
                    <a:lumMod val="50000"/>
                  </a:schemeClr>
                </a:solidFill>
              </a:rPr>
              <a:t>Sources : Our World in Data, Sciences Po</a:t>
            </a:r>
          </a:p>
        </p:txBody>
      </p:sp>
    </p:spTree>
    <p:extLst>
      <p:ext uri="{BB962C8B-B14F-4D97-AF65-F5344CB8AC3E}">
        <p14:creationId xmlns:p14="http://schemas.microsoft.com/office/powerpoint/2010/main" val="389818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6895905" cy="1143000"/>
          </a:xfrm>
        </p:spPr>
        <p:txBody>
          <a:bodyPr>
            <a:normAutofit/>
          </a:bodyPr>
          <a:lstStyle/>
          <a:p>
            <a:r>
              <a:rPr lang="fr-FR" sz="4000"/>
              <a:t>Partenaires</a:t>
            </a:r>
          </a:p>
        </p:txBody>
      </p:sp>
      <p:sp>
        <p:nvSpPr>
          <p:cNvPr id="4" name="Oval 709"/>
          <p:cNvSpPr/>
          <p:nvPr/>
        </p:nvSpPr>
        <p:spPr>
          <a:xfrm>
            <a:off x="6013930" y="270657"/>
            <a:ext cx="2672870" cy="2648161"/>
          </a:xfrm>
          <a:prstGeom prst="ellipse">
            <a:avLst/>
          </a:prstGeom>
          <a:solidFill>
            <a:schemeClr val="bg1"/>
          </a:solidFill>
          <a:ln w="28575" cap="flat" cmpd="sng" algn="ctr">
            <a:solidFill>
              <a:sysClr val="window" lastClr="FFFFFF">
                <a:lumMod val="75000"/>
              </a:sysClr>
            </a:solidFill>
            <a:prstDash val="solid"/>
          </a:ln>
          <a:effectLst/>
        </p:spPr>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350">
              <a:solidFill>
                <a:sysClr val="window" lastClr="FFFFFF"/>
              </a:solidFill>
              <a:latin typeface="Calibri"/>
            </a:endParaRPr>
          </a:p>
        </p:txBody>
      </p:sp>
      <p:grpSp>
        <p:nvGrpSpPr>
          <p:cNvPr id="5" name="Groupe 4"/>
          <p:cNvGrpSpPr/>
          <p:nvPr/>
        </p:nvGrpSpPr>
        <p:grpSpPr>
          <a:xfrm>
            <a:off x="6165665" y="369717"/>
            <a:ext cx="2548588" cy="2294518"/>
            <a:chOff x="8373289" y="111947"/>
            <a:chExt cx="3818711" cy="3445533"/>
          </a:xfrm>
        </p:grpSpPr>
        <p:sp>
          <p:nvSpPr>
            <p:cNvPr id="6" name="Freeform 7"/>
            <p:cNvSpPr>
              <a:spLocks/>
            </p:cNvSpPr>
            <p:nvPr/>
          </p:nvSpPr>
          <p:spPr bwMode="auto">
            <a:xfrm>
              <a:off x="9890674" y="3541166"/>
              <a:ext cx="15564" cy="16314"/>
            </a:xfrm>
            <a:custGeom>
              <a:avLst/>
              <a:gdLst>
                <a:gd name="T0" fmla="*/ 56 w 90"/>
                <a:gd name="T1" fmla="*/ 0 h 94"/>
                <a:gd name="T2" fmla="*/ 90 w 90"/>
                <a:gd name="T3" fmla="*/ 52 h 94"/>
                <a:gd name="T4" fmla="*/ 48 w 90"/>
                <a:gd name="T5" fmla="*/ 92 h 94"/>
                <a:gd name="T6" fmla="*/ 11 w 90"/>
                <a:gd name="T7" fmla="*/ 94 h 94"/>
                <a:gd name="T8" fmla="*/ 0 w 90"/>
                <a:gd name="T9" fmla="*/ 48 h 94"/>
                <a:gd name="T10" fmla="*/ 56 w 90"/>
                <a:gd name="T11" fmla="*/ 0 h 94"/>
              </a:gdLst>
              <a:ahLst/>
              <a:cxnLst>
                <a:cxn ang="0">
                  <a:pos x="T0" y="T1"/>
                </a:cxn>
                <a:cxn ang="0">
                  <a:pos x="T2" y="T3"/>
                </a:cxn>
                <a:cxn ang="0">
                  <a:pos x="T4" y="T5"/>
                </a:cxn>
                <a:cxn ang="0">
                  <a:pos x="T6" y="T7"/>
                </a:cxn>
                <a:cxn ang="0">
                  <a:pos x="T8" y="T9"/>
                </a:cxn>
                <a:cxn ang="0">
                  <a:pos x="T10" y="T11"/>
                </a:cxn>
              </a:cxnLst>
              <a:rect l="0" t="0" r="r" b="b"/>
              <a:pathLst>
                <a:path w="90" h="94">
                  <a:moveTo>
                    <a:pt x="56" y="0"/>
                  </a:moveTo>
                  <a:lnTo>
                    <a:pt x="90" y="52"/>
                  </a:lnTo>
                  <a:lnTo>
                    <a:pt x="48" y="92"/>
                  </a:lnTo>
                  <a:lnTo>
                    <a:pt x="11" y="94"/>
                  </a:lnTo>
                  <a:lnTo>
                    <a:pt x="0" y="48"/>
                  </a:lnTo>
                  <a:lnTo>
                    <a:pt x="56" y="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 name="Freeform 8"/>
            <p:cNvSpPr>
              <a:spLocks/>
            </p:cNvSpPr>
            <p:nvPr/>
          </p:nvSpPr>
          <p:spPr bwMode="auto">
            <a:xfrm>
              <a:off x="9902780" y="3497377"/>
              <a:ext cx="6917" cy="5152"/>
            </a:xfrm>
            <a:custGeom>
              <a:avLst/>
              <a:gdLst>
                <a:gd name="T0" fmla="*/ 24 w 40"/>
                <a:gd name="T1" fmla="*/ 30 h 30"/>
                <a:gd name="T2" fmla="*/ 0 w 40"/>
                <a:gd name="T3" fmla="*/ 24 h 30"/>
                <a:gd name="T4" fmla="*/ 10 w 40"/>
                <a:gd name="T5" fmla="*/ 1 h 30"/>
                <a:gd name="T6" fmla="*/ 40 w 40"/>
                <a:gd name="T7" fmla="*/ 0 h 30"/>
                <a:gd name="T8" fmla="*/ 24 w 40"/>
                <a:gd name="T9" fmla="*/ 30 h 30"/>
              </a:gdLst>
              <a:ahLst/>
              <a:cxnLst>
                <a:cxn ang="0">
                  <a:pos x="T0" y="T1"/>
                </a:cxn>
                <a:cxn ang="0">
                  <a:pos x="T2" y="T3"/>
                </a:cxn>
                <a:cxn ang="0">
                  <a:pos x="T4" y="T5"/>
                </a:cxn>
                <a:cxn ang="0">
                  <a:pos x="T6" y="T7"/>
                </a:cxn>
                <a:cxn ang="0">
                  <a:pos x="T8" y="T9"/>
                </a:cxn>
              </a:cxnLst>
              <a:rect l="0" t="0" r="r" b="b"/>
              <a:pathLst>
                <a:path w="40" h="30">
                  <a:moveTo>
                    <a:pt x="24" y="30"/>
                  </a:moveTo>
                  <a:lnTo>
                    <a:pt x="0" y="24"/>
                  </a:lnTo>
                  <a:lnTo>
                    <a:pt x="10" y="1"/>
                  </a:lnTo>
                  <a:lnTo>
                    <a:pt x="40" y="0"/>
                  </a:lnTo>
                  <a:lnTo>
                    <a:pt x="24" y="3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 name="Freeform 9"/>
            <p:cNvSpPr>
              <a:spLocks/>
            </p:cNvSpPr>
            <p:nvPr/>
          </p:nvSpPr>
          <p:spPr bwMode="auto">
            <a:xfrm>
              <a:off x="9916615" y="3487933"/>
              <a:ext cx="5189" cy="8586"/>
            </a:xfrm>
            <a:custGeom>
              <a:avLst/>
              <a:gdLst>
                <a:gd name="T0" fmla="*/ 24 w 29"/>
                <a:gd name="T1" fmla="*/ 50 h 50"/>
                <a:gd name="T2" fmla="*/ 0 w 29"/>
                <a:gd name="T3" fmla="*/ 40 h 50"/>
                <a:gd name="T4" fmla="*/ 4 w 29"/>
                <a:gd name="T5" fmla="*/ 11 h 50"/>
                <a:gd name="T6" fmla="*/ 29 w 29"/>
                <a:gd name="T7" fmla="*/ 0 h 50"/>
                <a:gd name="T8" fmla="*/ 24 w 29"/>
                <a:gd name="T9" fmla="*/ 50 h 50"/>
              </a:gdLst>
              <a:ahLst/>
              <a:cxnLst>
                <a:cxn ang="0">
                  <a:pos x="T0" y="T1"/>
                </a:cxn>
                <a:cxn ang="0">
                  <a:pos x="T2" y="T3"/>
                </a:cxn>
                <a:cxn ang="0">
                  <a:pos x="T4" y="T5"/>
                </a:cxn>
                <a:cxn ang="0">
                  <a:pos x="T6" y="T7"/>
                </a:cxn>
                <a:cxn ang="0">
                  <a:pos x="T8" y="T9"/>
                </a:cxn>
              </a:cxnLst>
              <a:rect l="0" t="0" r="r" b="b"/>
              <a:pathLst>
                <a:path w="29" h="50">
                  <a:moveTo>
                    <a:pt x="24" y="50"/>
                  </a:moveTo>
                  <a:lnTo>
                    <a:pt x="0" y="40"/>
                  </a:lnTo>
                  <a:lnTo>
                    <a:pt x="4" y="11"/>
                  </a:lnTo>
                  <a:lnTo>
                    <a:pt x="29" y="0"/>
                  </a:lnTo>
                  <a:lnTo>
                    <a:pt x="24" y="5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nvGrpSpPr>
            <p:cNvPr id="9" name="Group 364"/>
            <p:cNvGrpSpPr/>
            <p:nvPr/>
          </p:nvGrpSpPr>
          <p:grpSpPr>
            <a:xfrm>
              <a:off x="9580247" y="111947"/>
              <a:ext cx="1367983" cy="1605560"/>
              <a:chOff x="3198813" y="58738"/>
              <a:chExt cx="2511425" cy="2968625"/>
            </a:xfrm>
            <a:solidFill>
              <a:srgbClr val="00B0F0"/>
            </a:solidFill>
          </p:grpSpPr>
          <p:sp>
            <p:nvSpPr>
              <p:cNvPr id="261" name="Freeform 10"/>
              <p:cNvSpPr>
                <a:spLocks/>
              </p:cNvSpPr>
              <p:nvPr/>
            </p:nvSpPr>
            <p:spPr bwMode="auto">
              <a:xfrm>
                <a:off x="4156075" y="973138"/>
                <a:ext cx="20638" cy="19050"/>
              </a:xfrm>
              <a:custGeom>
                <a:avLst/>
                <a:gdLst>
                  <a:gd name="T0" fmla="*/ 67 w 67"/>
                  <a:gd name="T1" fmla="*/ 47 h 57"/>
                  <a:gd name="T2" fmla="*/ 63 w 67"/>
                  <a:gd name="T3" fmla="*/ 0 h 57"/>
                  <a:gd name="T4" fmla="*/ 0 w 67"/>
                  <a:gd name="T5" fmla="*/ 57 h 57"/>
                  <a:gd name="T6" fmla="*/ 67 w 67"/>
                  <a:gd name="T7" fmla="*/ 47 h 57"/>
                </a:gdLst>
                <a:ahLst/>
                <a:cxnLst>
                  <a:cxn ang="0">
                    <a:pos x="T0" y="T1"/>
                  </a:cxn>
                  <a:cxn ang="0">
                    <a:pos x="T2" y="T3"/>
                  </a:cxn>
                  <a:cxn ang="0">
                    <a:pos x="T4" y="T5"/>
                  </a:cxn>
                  <a:cxn ang="0">
                    <a:pos x="T6" y="T7"/>
                  </a:cxn>
                </a:cxnLst>
                <a:rect l="0" t="0" r="r" b="b"/>
                <a:pathLst>
                  <a:path w="67" h="57">
                    <a:moveTo>
                      <a:pt x="67" y="47"/>
                    </a:moveTo>
                    <a:lnTo>
                      <a:pt x="63" y="0"/>
                    </a:lnTo>
                    <a:lnTo>
                      <a:pt x="0" y="57"/>
                    </a:lnTo>
                    <a:lnTo>
                      <a:pt x="6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62" name="Freeform 11"/>
              <p:cNvSpPr>
                <a:spLocks/>
              </p:cNvSpPr>
              <p:nvPr/>
            </p:nvSpPr>
            <p:spPr bwMode="auto">
              <a:xfrm>
                <a:off x="4273550" y="839788"/>
                <a:ext cx="19050" cy="15875"/>
              </a:xfrm>
              <a:custGeom>
                <a:avLst/>
                <a:gdLst>
                  <a:gd name="T0" fmla="*/ 0 w 59"/>
                  <a:gd name="T1" fmla="*/ 33 h 53"/>
                  <a:gd name="T2" fmla="*/ 34 w 59"/>
                  <a:gd name="T3" fmla="*/ 53 h 53"/>
                  <a:gd name="T4" fmla="*/ 59 w 59"/>
                  <a:gd name="T5" fmla="*/ 30 h 53"/>
                  <a:gd name="T6" fmla="*/ 36 w 59"/>
                  <a:gd name="T7" fmla="*/ 0 h 53"/>
                  <a:gd name="T8" fmla="*/ 0 w 59"/>
                  <a:gd name="T9" fmla="*/ 33 h 53"/>
                </a:gdLst>
                <a:ahLst/>
                <a:cxnLst>
                  <a:cxn ang="0">
                    <a:pos x="T0" y="T1"/>
                  </a:cxn>
                  <a:cxn ang="0">
                    <a:pos x="T2" y="T3"/>
                  </a:cxn>
                  <a:cxn ang="0">
                    <a:pos x="T4" y="T5"/>
                  </a:cxn>
                  <a:cxn ang="0">
                    <a:pos x="T6" y="T7"/>
                  </a:cxn>
                  <a:cxn ang="0">
                    <a:pos x="T8" y="T9"/>
                  </a:cxn>
                </a:cxnLst>
                <a:rect l="0" t="0" r="r" b="b"/>
                <a:pathLst>
                  <a:path w="59" h="53">
                    <a:moveTo>
                      <a:pt x="0" y="33"/>
                    </a:moveTo>
                    <a:lnTo>
                      <a:pt x="34" y="53"/>
                    </a:lnTo>
                    <a:lnTo>
                      <a:pt x="59" y="30"/>
                    </a:lnTo>
                    <a:lnTo>
                      <a:pt x="36" y="0"/>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63" name="Freeform 12"/>
              <p:cNvSpPr>
                <a:spLocks/>
              </p:cNvSpPr>
              <p:nvPr/>
            </p:nvSpPr>
            <p:spPr bwMode="auto">
              <a:xfrm>
                <a:off x="4164013" y="938213"/>
                <a:ext cx="44450" cy="49213"/>
              </a:xfrm>
              <a:custGeom>
                <a:avLst/>
                <a:gdLst>
                  <a:gd name="T0" fmla="*/ 60 w 139"/>
                  <a:gd name="T1" fmla="*/ 154 h 154"/>
                  <a:gd name="T2" fmla="*/ 96 w 139"/>
                  <a:gd name="T3" fmla="*/ 120 h 154"/>
                  <a:gd name="T4" fmla="*/ 102 w 139"/>
                  <a:gd name="T5" fmla="*/ 63 h 154"/>
                  <a:gd name="T6" fmla="*/ 139 w 139"/>
                  <a:gd name="T7" fmla="*/ 27 h 154"/>
                  <a:gd name="T8" fmla="*/ 121 w 139"/>
                  <a:gd name="T9" fmla="*/ 0 h 154"/>
                  <a:gd name="T10" fmla="*/ 69 w 139"/>
                  <a:gd name="T11" fmla="*/ 28 h 154"/>
                  <a:gd name="T12" fmla="*/ 5 w 139"/>
                  <a:gd name="T13" fmla="*/ 55 h 154"/>
                  <a:gd name="T14" fmla="*/ 0 w 139"/>
                  <a:gd name="T15" fmla="*/ 95 h 154"/>
                  <a:gd name="T16" fmla="*/ 59 w 139"/>
                  <a:gd name="T17" fmla="*/ 90 h 154"/>
                  <a:gd name="T18" fmla="*/ 60 w 139"/>
                  <a:gd name="T19"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54">
                    <a:moveTo>
                      <a:pt x="60" y="154"/>
                    </a:moveTo>
                    <a:lnTo>
                      <a:pt x="96" y="120"/>
                    </a:lnTo>
                    <a:lnTo>
                      <a:pt x="102" y="63"/>
                    </a:lnTo>
                    <a:lnTo>
                      <a:pt x="139" y="27"/>
                    </a:lnTo>
                    <a:lnTo>
                      <a:pt x="121" y="0"/>
                    </a:lnTo>
                    <a:lnTo>
                      <a:pt x="69" y="28"/>
                    </a:lnTo>
                    <a:lnTo>
                      <a:pt x="5" y="55"/>
                    </a:lnTo>
                    <a:lnTo>
                      <a:pt x="0" y="95"/>
                    </a:lnTo>
                    <a:lnTo>
                      <a:pt x="59" y="90"/>
                    </a:lnTo>
                    <a:lnTo>
                      <a:pt x="6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64" name="Freeform 13"/>
              <p:cNvSpPr>
                <a:spLocks/>
              </p:cNvSpPr>
              <p:nvPr/>
            </p:nvSpPr>
            <p:spPr bwMode="auto">
              <a:xfrm>
                <a:off x="4287838" y="781050"/>
                <a:ext cx="20638" cy="20638"/>
              </a:xfrm>
              <a:custGeom>
                <a:avLst/>
                <a:gdLst>
                  <a:gd name="T0" fmla="*/ 17 w 66"/>
                  <a:gd name="T1" fmla="*/ 67 h 67"/>
                  <a:gd name="T2" fmla="*/ 60 w 66"/>
                  <a:gd name="T3" fmla="*/ 56 h 67"/>
                  <a:gd name="T4" fmla="*/ 66 w 66"/>
                  <a:gd name="T5" fmla="*/ 0 h 67"/>
                  <a:gd name="T6" fmla="*/ 0 w 66"/>
                  <a:gd name="T7" fmla="*/ 23 h 67"/>
                  <a:gd name="T8" fmla="*/ 17 w 66"/>
                  <a:gd name="T9" fmla="*/ 67 h 67"/>
                </a:gdLst>
                <a:ahLst/>
                <a:cxnLst>
                  <a:cxn ang="0">
                    <a:pos x="T0" y="T1"/>
                  </a:cxn>
                  <a:cxn ang="0">
                    <a:pos x="T2" y="T3"/>
                  </a:cxn>
                  <a:cxn ang="0">
                    <a:pos x="T4" y="T5"/>
                  </a:cxn>
                  <a:cxn ang="0">
                    <a:pos x="T6" y="T7"/>
                  </a:cxn>
                  <a:cxn ang="0">
                    <a:pos x="T8" y="T9"/>
                  </a:cxn>
                </a:cxnLst>
                <a:rect l="0" t="0" r="r" b="b"/>
                <a:pathLst>
                  <a:path w="66" h="67">
                    <a:moveTo>
                      <a:pt x="17" y="67"/>
                    </a:moveTo>
                    <a:lnTo>
                      <a:pt x="60" y="56"/>
                    </a:lnTo>
                    <a:lnTo>
                      <a:pt x="66" y="0"/>
                    </a:lnTo>
                    <a:lnTo>
                      <a:pt x="0" y="23"/>
                    </a:lnTo>
                    <a:lnTo>
                      <a:pt x="1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65" name="Freeform 14"/>
              <p:cNvSpPr>
                <a:spLocks/>
              </p:cNvSpPr>
              <p:nvPr/>
            </p:nvSpPr>
            <p:spPr bwMode="auto">
              <a:xfrm>
                <a:off x="4346575" y="493713"/>
                <a:ext cx="123825" cy="149225"/>
              </a:xfrm>
              <a:custGeom>
                <a:avLst/>
                <a:gdLst>
                  <a:gd name="T0" fmla="*/ 100 w 391"/>
                  <a:gd name="T1" fmla="*/ 392 h 473"/>
                  <a:gd name="T2" fmla="*/ 169 w 391"/>
                  <a:gd name="T3" fmla="*/ 396 h 473"/>
                  <a:gd name="T4" fmla="*/ 233 w 391"/>
                  <a:gd name="T5" fmla="*/ 326 h 473"/>
                  <a:gd name="T6" fmla="*/ 243 w 391"/>
                  <a:gd name="T7" fmla="*/ 378 h 473"/>
                  <a:gd name="T8" fmla="*/ 363 w 391"/>
                  <a:gd name="T9" fmla="*/ 373 h 473"/>
                  <a:gd name="T10" fmla="*/ 325 w 391"/>
                  <a:gd name="T11" fmla="*/ 311 h 473"/>
                  <a:gd name="T12" fmla="*/ 328 w 391"/>
                  <a:gd name="T13" fmla="*/ 251 h 473"/>
                  <a:gd name="T14" fmla="*/ 371 w 391"/>
                  <a:gd name="T15" fmla="*/ 181 h 473"/>
                  <a:gd name="T16" fmla="*/ 354 w 391"/>
                  <a:gd name="T17" fmla="*/ 138 h 473"/>
                  <a:gd name="T18" fmla="*/ 391 w 391"/>
                  <a:gd name="T19" fmla="*/ 122 h 473"/>
                  <a:gd name="T20" fmla="*/ 350 w 391"/>
                  <a:gd name="T21" fmla="*/ 78 h 473"/>
                  <a:gd name="T22" fmla="*/ 321 w 391"/>
                  <a:gd name="T23" fmla="*/ 128 h 473"/>
                  <a:gd name="T24" fmla="*/ 307 w 391"/>
                  <a:gd name="T25" fmla="*/ 98 h 473"/>
                  <a:gd name="T26" fmla="*/ 320 w 391"/>
                  <a:gd name="T27" fmla="*/ 29 h 473"/>
                  <a:gd name="T28" fmla="*/ 289 w 391"/>
                  <a:gd name="T29" fmla="*/ 2 h 473"/>
                  <a:gd name="T30" fmla="*/ 267 w 391"/>
                  <a:gd name="T31" fmla="*/ 69 h 473"/>
                  <a:gd name="T32" fmla="*/ 239 w 391"/>
                  <a:gd name="T33" fmla="*/ 19 h 473"/>
                  <a:gd name="T34" fmla="*/ 193 w 391"/>
                  <a:gd name="T35" fmla="*/ 0 h 473"/>
                  <a:gd name="T36" fmla="*/ 214 w 391"/>
                  <a:gd name="T37" fmla="*/ 96 h 473"/>
                  <a:gd name="T38" fmla="*/ 144 w 391"/>
                  <a:gd name="T39" fmla="*/ 77 h 473"/>
                  <a:gd name="T40" fmla="*/ 137 w 391"/>
                  <a:gd name="T41" fmla="*/ 121 h 473"/>
                  <a:gd name="T42" fmla="*/ 207 w 391"/>
                  <a:gd name="T43" fmla="*/ 153 h 473"/>
                  <a:gd name="T44" fmla="*/ 181 w 391"/>
                  <a:gd name="T45" fmla="*/ 180 h 473"/>
                  <a:gd name="T46" fmla="*/ 68 w 391"/>
                  <a:gd name="T47" fmla="*/ 157 h 473"/>
                  <a:gd name="T48" fmla="*/ 24 w 391"/>
                  <a:gd name="T49" fmla="*/ 217 h 473"/>
                  <a:gd name="T50" fmla="*/ 76 w 391"/>
                  <a:gd name="T51" fmla="*/ 267 h 473"/>
                  <a:gd name="T52" fmla="*/ 29 w 391"/>
                  <a:gd name="T53" fmla="*/ 290 h 473"/>
                  <a:gd name="T54" fmla="*/ 39 w 391"/>
                  <a:gd name="T55" fmla="*/ 323 h 473"/>
                  <a:gd name="T56" fmla="*/ 89 w 391"/>
                  <a:gd name="T57" fmla="*/ 340 h 473"/>
                  <a:gd name="T58" fmla="*/ 87 w 391"/>
                  <a:gd name="T59" fmla="*/ 382 h 473"/>
                  <a:gd name="T60" fmla="*/ 20 w 391"/>
                  <a:gd name="T61" fmla="*/ 394 h 473"/>
                  <a:gd name="T62" fmla="*/ 0 w 391"/>
                  <a:gd name="T63" fmla="*/ 427 h 473"/>
                  <a:gd name="T64" fmla="*/ 43 w 391"/>
                  <a:gd name="T65" fmla="*/ 473 h 473"/>
                  <a:gd name="T66" fmla="*/ 100 w 391"/>
                  <a:gd name="T67" fmla="*/ 39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473">
                    <a:moveTo>
                      <a:pt x="100" y="392"/>
                    </a:moveTo>
                    <a:lnTo>
                      <a:pt x="169" y="396"/>
                    </a:lnTo>
                    <a:lnTo>
                      <a:pt x="233" y="326"/>
                    </a:lnTo>
                    <a:lnTo>
                      <a:pt x="243" y="378"/>
                    </a:lnTo>
                    <a:lnTo>
                      <a:pt x="363" y="373"/>
                    </a:lnTo>
                    <a:lnTo>
                      <a:pt x="325" y="311"/>
                    </a:lnTo>
                    <a:lnTo>
                      <a:pt x="328" y="251"/>
                    </a:lnTo>
                    <a:lnTo>
                      <a:pt x="371" y="181"/>
                    </a:lnTo>
                    <a:lnTo>
                      <a:pt x="354" y="138"/>
                    </a:lnTo>
                    <a:lnTo>
                      <a:pt x="391" y="122"/>
                    </a:lnTo>
                    <a:lnTo>
                      <a:pt x="350" y="78"/>
                    </a:lnTo>
                    <a:lnTo>
                      <a:pt x="321" y="128"/>
                    </a:lnTo>
                    <a:lnTo>
                      <a:pt x="307" y="98"/>
                    </a:lnTo>
                    <a:lnTo>
                      <a:pt x="320" y="29"/>
                    </a:lnTo>
                    <a:lnTo>
                      <a:pt x="289" y="2"/>
                    </a:lnTo>
                    <a:lnTo>
                      <a:pt x="267" y="69"/>
                    </a:lnTo>
                    <a:lnTo>
                      <a:pt x="239" y="19"/>
                    </a:lnTo>
                    <a:lnTo>
                      <a:pt x="193" y="0"/>
                    </a:lnTo>
                    <a:lnTo>
                      <a:pt x="214" y="96"/>
                    </a:lnTo>
                    <a:lnTo>
                      <a:pt x="144" y="77"/>
                    </a:lnTo>
                    <a:lnTo>
                      <a:pt x="137" y="121"/>
                    </a:lnTo>
                    <a:lnTo>
                      <a:pt x="207" y="153"/>
                    </a:lnTo>
                    <a:lnTo>
                      <a:pt x="181" y="180"/>
                    </a:lnTo>
                    <a:lnTo>
                      <a:pt x="68" y="157"/>
                    </a:lnTo>
                    <a:lnTo>
                      <a:pt x="24" y="217"/>
                    </a:lnTo>
                    <a:lnTo>
                      <a:pt x="76" y="267"/>
                    </a:lnTo>
                    <a:lnTo>
                      <a:pt x="29" y="290"/>
                    </a:lnTo>
                    <a:lnTo>
                      <a:pt x="39" y="323"/>
                    </a:lnTo>
                    <a:lnTo>
                      <a:pt x="89" y="340"/>
                    </a:lnTo>
                    <a:lnTo>
                      <a:pt x="87" y="382"/>
                    </a:lnTo>
                    <a:lnTo>
                      <a:pt x="20" y="394"/>
                    </a:lnTo>
                    <a:lnTo>
                      <a:pt x="0" y="427"/>
                    </a:lnTo>
                    <a:lnTo>
                      <a:pt x="43" y="473"/>
                    </a:lnTo>
                    <a:lnTo>
                      <a:pt x="100"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66" name="Freeform 15"/>
              <p:cNvSpPr>
                <a:spLocks/>
              </p:cNvSpPr>
              <p:nvPr/>
            </p:nvSpPr>
            <p:spPr bwMode="auto">
              <a:xfrm>
                <a:off x="4302125" y="658813"/>
                <a:ext cx="28575" cy="28575"/>
              </a:xfrm>
              <a:custGeom>
                <a:avLst/>
                <a:gdLst>
                  <a:gd name="T0" fmla="*/ 58 w 87"/>
                  <a:gd name="T1" fmla="*/ 89 h 89"/>
                  <a:gd name="T2" fmla="*/ 87 w 87"/>
                  <a:gd name="T3" fmla="*/ 45 h 89"/>
                  <a:gd name="T4" fmla="*/ 64 w 87"/>
                  <a:gd name="T5" fmla="*/ 13 h 89"/>
                  <a:gd name="T6" fmla="*/ 47 w 87"/>
                  <a:gd name="T7" fmla="*/ 20 h 89"/>
                  <a:gd name="T8" fmla="*/ 31 w 87"/>
                  <a:gd name="T9" fmla="*/ 3 h 89"/>
                  <a:gd name="T10" fmla="*/ 0 w 87"/>
                  <a:gd name="T11" fmla="*/ 0 h 89"/>
                  <a:gd name="T12" fmla="*/ 8 w 87"/>
                  <a:gd name="T13" fmla="*/ 40 h 89"/>
                  <a:gd name="T14" fmla="*/ 58 w 87"/>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9">
                    <a:moveTo>
                      <a:pt x="58" y="89"/>
                    </a:moveTo>
                    <a:lnTo>
                      <a:pt x="87" y="45"/>
                    </a:lnTo>
                    <a:lnTo>
                      <a:pt x="64" y="13"/>
                    </a:lnTo>
                    <a:lnTo>
                      <a:pt x="47" y="20"/>
                    </a:lnTo>
                    <a:lnTo>
                      <a:pt x="31" y="3"/>
                    </a:lnTo>
                    <a:lnTo>
                      <a:pt x="0" y="0"/>
                    </a:lnTo>
                    <a:lnTo>
                      <a:pt x="8" y="40"/>
                    </a:lnTo>
                    <a:lnTo>
                      <a:pt x="58"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67" name="Freeform 16"/>
              <p:cNvSpPr>
                <a:spLocks/>
              </p:cNvSpPr>
              <p:nvPr/>
            </p:nvSpPr>
            <p:spPr bwMode="auto">
              <a:xfrm>
                <a:off x="4475163" y="423863"/>
                <a:ext cx="87313" cy="90488"/>
              </a:xfrm>
              <a:custGeom>
                <a:avLst/>
                <a:gdLst>
                  <a:gd name="T0" fmla="*/ 35 w 275"/>
                  <a:gd name="T1" fmla="*/ 254 h 286"/>
                  <a:gd name="T2" fmla="*/ 71 w 275"/>
                  <a:gd name="T3" fmla="*/ 286 h 286"/>
                  <a:gd name="T4" fmla="*/ 217 w 275"/>
                  <a:gd name="T5" fmla="*/ 199 h 286"/>
                  <a:gd name="T6" fmla="*/ 210 w 275"/>
                  <a:gd name="T7" fmla="*/ 136 h 286"/>
                  <a:gd name="T8" fmla="*/ 273 w 275"/>
                  <a:gd name="T9" fmla="*/ 99 h 286"/>
                  <a:gd name="T10" fmla="*/ 275 w 275"/>
                  <a:gd name="T11" fmla="*/ 55 h 286"/>
                  <a:gd name="T12" fmla="*/ 202 w 275"/>
                  <a:gd name="T13" fmla="*/ 0 h 286"/>
                  <a:gd name="T14" fmla="*/ 166 w 275"/>
                  <a:gd name="T15" fmla="*/ 37 h 286"/>
                  <a:gd name="T16" fmla="*/ 183 w 275"/>
                  <a:gd name="T17" fmla="*/ 106 h 286"/>
                  <a:gd name="T18" fmla="*/ 166 w 275"/>
                  <a:gd name="T19" fmla="*/ 107 h 286"/>
                  <a:gd name="T20" fmla="*/ 146 w 275"/>
                  <a:gd name="T21" fmla="*/ 70 h 286"/>
                  <a:gd name="T22" fmla="*/ 126 w 275"/>
                  <a:gd name="T23" fmla="*/ 123 h 286"/>
                  <a:gd name="T24" fmla="*/ 43 w 275"/>
                  <a:gd name="T25" fmla="*/ 133 h 286"/>
                  <a:gd name="T26" fmla="*/ 67 w 275"/>
                  <a:gd name="T27" fmla="*/ 207 h 286"/>
                  <a:gd name="T28" fmla="*/ 0 w 275"/>
                  <a:gd name="T29" fmla="*/ 207 h 286"/>
                  <a:gd name="T30" fmla="*/ 35 w 275"/>
                  <a:gd name="T31" fmla="*/ 25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86">
                    <a:moveTo>
                      <a:pt x="35" y="254"/>
                    </a:moveTo>
                    <a:lnTo>
                      <a:pt x="71" y="286"/>
                    </a:lnTo>
                    <a:lnTo>
                      <a:pt x="217" y="199"/>
                    </a:lnTo>
                    <a:lnTo>
                      <a:pt x="210" y="136"/>
                    </a:lnTo>
                    <a:lnTo>
                      <a:pt x="273" y="99"/>
                    </a:lnTo>
                    <a:lnTo>
                      <a:pt x="275" y="55"/>
                    </a:lnTo>
                    <a:lnTo>
                      <a:pt x="202" y="0"/>
                    </a:lnTo>
                    <a:lnTo>
                      <a:pt x="166" y="37"/>
                    </a:lnTo>
                    <a:lnTo>
                      <a:pt x="183" y="106"/>
                    </a:lnTo>
                    <a:lnTo>
                      <a:pt x="166" y="107"/>
                    </a:lnTo>
                    <a:lnTo>
                      <a:pt x="146" y="70"/>
                    </a:lnTo>
                    <a:lnTo>
                      <a:pt x="126" y="123"/>
                    </a:lnTo>
                    <a:lnTo>
                      <a:pt x="43" y="133"/>
                    </a:lnTo>
                    <a:lnTo>
                      <a:pt x="67" y="207"/>
                    </a:lnTo>
                    <a:lnTo>
                      <a:pt x="0" y="207"/>
                    </a:lnTo>
                    <a:lnTo>
                      <a:pt x="35"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68" name="Freeform 17"/>
              <p:cNvSpPr>
                <a:spLocks/>
              </p:cNvSpPr>
              <p:nvPr/>
            </p:nvSpPr>
            <p:spPr bwMode="auto">
              <a:xfrm>
                <a:off x="4144963" y="762000"/>
                <a:ext cx="17463" cy="25400"/>
              </a:xfrm>
              <a:custGeom>
                <a:avLst/>
                <a:gdLst>
                  <a:gd name="T0" fmla="*/ 0 w 52"/>
                  <a:gd name="T1" fmla="*/ 30 h 80"/>
                  <a:gd name="T2" fmla="*/ 10 w 52"/>
                  <a:gd name="T3" fmla="*/ 80 h 80"/>
                  <a:gd name="T4" fmla="*/ 46 w 52"/>
                  <a:gd name="T5" fmla="*/ 79 h 80"/>
                  <a:gd name="T6" fmla="*/ 52 w 52"/>
                  <a:gd name="T7" fmla="*/ 36 h 80"/>
                  <a:gd name="T8" fmla="*/ 42 w 52"/>
                  <a:gd name="T9" fmla="*/ 10 h 80"/>
                  <a:gd name="T10" fmla="*/ 19 w 52"/>
                  <a:gd name="T11" fmla="*/ 0 h 80"/>
                  <a:gd name="T12" fmla="*/ 0 w 52"/>
                  <a:gd name="T13" fmla="*/ 3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0" y="30"/>
                    </a:moveTo>
                    <a:lnTo>
                      <a:pt x="10" y="80"/>
                    </a:lnTo>
                    <a:lnTo>
                      <a:pt x="46" y="79"/>
                    </a:lnTo>
                    <a:lnTo>
                      <a:pt x="52" y="36"/>
                    </a:lnTo>
                    <a:lnTo>
                      <a:pt x="42" y="10"/>
                    </a:lnTo>
                    <a:lnTo>
                      <a:pt x="19"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69" name="Freeform 18"/>
              <p:cNvSpPr>
                <a:spLocks/>
              </p:cNvSpPr>
              <p:nvPr/>
            </p:nvSpPr>
            <p:spPr bwMode="auto">
              <a:xfrm>
                <a:off x="4202113" y="963613"/>
                <a:ext cx="22225" cy="42863"/>
              </a:xfrm>
              <a:custGeom>
                <a:avLst/>
                <a:gdLst>
                  <a:gd name="T0" fmla="*/ 20 w 70"/>
                  <a:gd name="T1" fmla="*/ 133 h 133"/>
                  <a:gd name="T2" fmla="*/ 70 w 70"/>
                  <a:gd name="T3" fmla="*/ 83 h 133"/>
                  <a:gd name="T4" fmla="*/ 26 w 70"/>
                  <a:gd name="T5" fmla="*/ 0 h 133"/>
                  <a:gd name="T6" fmla="*/ 22 w 70"/>
                  <a:gd name="T7" fmla="*/ 46 h 133"/>
                  <a:gd name="T8" fmla="*/ 0 w 70"/>
                  <a:gd name="T9" fmla="*/ 73 h 133"/>
                  <a:gd name="T10" fmla="*/ 0 w 70"/>
                  <a:gd name="T11" fmla="*/ 103 h 133"/>
                  <a:gd name="T12" fmla="*/ 20 w 70"/>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70" h="133">
                    <a:moveTo>
                      <a:pt x="20" y="133"/>
                    </a:moveTo>
                    <a:lnTo>
                      <a:pt x="70" y="83"/>
                    </a:lnTo>
                    <a:lnTo>
                      <a:pt x="26" y="0"/>
                    </a:lnTo>
                    <a:lnTo>
                      <a:pt x="22" y="46"/>
                    </a:lnTo>
                    <a:lnTo>
                      <a:pt x="0" y="73"/>
                    </a:lnTo>
                    <a:lnTo>
                      <a:pt x="0" y="103"/>
                    </a:lnTo>
                    <a:lnTo>
                      <a:pt x="20"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0" name="Freeform 19"/>
              <p:cNvSpPr>
                <a:spLocks/>
              </p:cNvSpPr>
              <p:nvPr/>
            </p:nvSpPr>
            <p:spPr bwMode="auto">
              <a:xfrm>
                <a:off x="4117975" y="795338"/>
                <a:ext cx="80963" cy="77788"/>
              </a:xfrm>
              <a:custGeom>
                <a:avLst/>
                <a:gdLst>
                  <a:gd name="T0" fmla="*/ 43 w 252"/>
                  <a:gd name="T1" fmla="*/ 217 h 243"/>
                  <a:gd name="T2" fmla="*/ 96 w 252"/>
                  <a:gd name="T3" fmla="*/ 124 h 243"/>
                  <a:gd name="T4" fmla="*/ 153 w 252"/>
                  <a:gd name="T5" fmla="*/ 102 h 243"/>
                  <a:gd name="T6" fmla="*/ 124 w 252"/>
                  <a:gd name="T7" fmla="*/ 173 h 243"/>
                  <a:gd name="T8" fmla="*/ 130 w 252"/>
                  <a:gd name="T9" fmla="*/ 236 h 243"/>
                  <a:gd name="T10" fmla="*/ 157 w 252"/>
                  <a:gd name="T11" fmla="*/ 243 h 243"/>
                  <a:gd name="T12" fmla="*/ 150 w 252"/>
                  <a:gd name="T13" fmla="*/ 206 h 243"/>
                  <a:gd name="T14" fmla="*/ 146 w 252"/>
                  <a:gd name="T15" fmla="*/ 173 h 243"/>
                  <a:gd name="T16" fmla="*/ 183 w 252"/>
                  <a:gd name="T17" fmla="*/ 159 h 243"/>
                  <a:gd name="T18" fmla="*/ 199 w 252"/>
                  <a:gd name="T19" fmla="*/ 142 h 243"/>
                  <a:gd name="T20" fmla="*/ 233 w 252"/>
                  <a:gd name="T21" fmla="*/ 89 h 243"/>
                  <a:gd name="T22" fmla="*/ 252 w 252"/>
                  <a:gd name="T23" fmla="*/ 35 h 243"/>
                  <a:gd name="T24" fmla="*/ 218 w 252"/>
                  <a:gd name="T25" fmla="*/ 0 h 243"/>
                  <a:gd name="T26" fmla="*/ 158 w 252"/>
                  <a:gd name="T27" fmla="*/ 33 h 243"/>
                  <a:gd name="T28" fmla="*/ 96 w 252"/>
                  <a:gd name="T29" fmla="*/ 50 h 243"/>
                  <a:gd name="T30" fmla="*/ 42 w 252"/>
                  <a:gd name="T31" fmla="*/ 103 h 243"/>
                  <a:gd name="T32" fmla="*/ 0 w 252"/>
                  <a:gd name="T33" fmla="*/ 160 h 243"/>
                  <a:gd name="T34" fmla="*/ 7 w 252"/>
                  <a:gd name="T35" fmla="*/ 194 h 243"/>
                  <a:gd name="T36" fmla="*/ 43 w 252"/>
                  <a:gd name="T37"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43">
                    <a:moveTo>
                      <a:pt x="43" y="217"/>
                    </a:moveTo>
                    <a:lnTo>
                      <a:pt x="96" y="124"/>
                    </a:lnTo>
                    <a:lnTo>
                      <a:pt x="153" y="102"/>
                    </a:lnTo>
                    <a:lnTo>
                      <a:pt x="124" y="173"/>
                    </a:lnTo>
                    <a:lnTo>
                      <a:pt x="130" y="236"/>
                    </a:lnTo>
                    <a:lnTo>
                      <a:pt x="157" y="243"/>
                    </a:lnTo>
                    <a:lnTo>
                      <a:pt x="150" y="206"/>
                    </a:lnTo>
                    <a:lnTo>
                      <a:pt x="146" y="173"/>
                    </a:lnTo>
                    <a:lnTo>
                      <a:pt x="183" y="159"/>
                    </a:lnTo>
                    <a:lnTo>
                      <a:pt x="199" y="142"/>
                    </a:lnTo>
                    <a:lnTo>
                      <a:pt x="233" y="89"/>
                    </a:lnTo>
                    <a:lnTo>
                      <a:pt x="252" y="35"/>
                    </a:lnTo>
                    <a:lnTo>
                      <a:pt x="218" y="0"/>
                    </a:lnTo>
                    <a:lnTo>
                      <a:pt x="158" y="33"/>
                    </a:lnTo>
                    <a:lnTo>
                      <a:pt x="96" y="50"/>
                    </a:lnTo>
                    <a:lnTo>
                      <a:pt x="42" y="103"/>
                    </a:lnTo>
                    <a:lnTo>
                      <a:pt x="0" y="160"/>
                    </a:lnTo>
                    <a:lnTo>
                      <a:pt x="7" y="194"/>
                    </a:lnTo>
                    <a:lnTo>
                      <a:pt x="43"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1" name="Freeform 20"/>
              <p:cNvSpPr>
                <a:spLocks/>
              </p:cNvSpPr>
              <p:nvPr/>
            </p:nvSpPr>
            <p:spPr bwMode="auto">
              <a:xfrm>
                <a:off x="4127500" y="663575"/>
                <a:ext cx="93663" cy="98425"/>
              </a:xfrm>
              <a:custGeom>
                <a:avLst/>
                <a:gdLst>
                  <a:gd name="T0" fmla="*/ 16 w 299"/>
                  <a:gd name="T1" fmla="*/ 301 h 310"/>
                  <a:gd name="T2" fmla="*/ 60 w 299"/>
                  <a:gd name="T3" fmla="*/ 244 h 310"/>
                  <a:gd name="T4" fmla="*/ 90 w 299"/>
                  <a:gd name="T5" fmla="*/ 246 h 310"/>
                  <a:gd name="T6" fmla="*/ 186 w 299"/>
                  <a:gd name="T7" fmla="*/ 190 h 310"/>
                  <a:gd name="T8" fmla="*/ 97 w 299"/>
                  <a:gd name="T9" fmla="*/ 300 h 310"/>
                  <a:gd name="T10" fmla="*/ 137 w 299"/>
                  <a:gd name="T11" fmla="*/ 310 h 310"/>
                  <a:gd name="T12" fmla="*/ 219 w 299"/>
                  <a:gd name="T13" fmla="*/ 255 h 310"/>
                  <a:gd name="T14" fmla="*/ 266 w 299"/>
                  <a:gd name="T15" fmla="*/ 249 h 310"/>
                  <a:gd name="T16" fmla="*/ 299 w 299"/>
                  <a:gd name="T17" fmla="*/ 195 h 310"/>
                  <a:gd name="T18" fmla="*/ 229 w 299"/>
                  <a:gd name="T19" fmla="*/ 180 h 310"/>
                  <a:gd name="T20" fmla="*/ 243 w 299"/>
                  <a:gd name="T21" fmla="*/ 150 h 310"/>
                  <a:gd name="T22" fmla="*/ 228 w 299"/>
                  <a:gd name="T23" fmla="*/ 86 h 310"/>
                  <a:gd name="T24" fmla="*/ 245 w 299"/>
                  <a:gd name="T25" fmla="*/ 53 h 310"/>
                  <a:gd name="T26" fmla="*/ 200 w 299"/>
                  <a:gd name="T27" fmla="*/ 0 h 310"/>
                  <a:gd name="T28" fmla="*/ 178 w 299"/>
                  <a:gd name="T29" fmla="*/ 30 h 310"/>
                  <a:gd name="T30" fmla="*/ 191 w 299"/>
                  <a:gd name="T31" fmla="*/ 84 h 310"/>
                  <a:gd name="T32" fmla="*/ 151 w 299"/>
                  <a:gd name="T33" fmla="*/ 87 h 310"/>
                  <a:gd name="T34" fmla="*/ 106 w 299"/>
                  <a:gd name="T35" fmla="*/ 151 h 310"/>
                  <a:gd name="T36" fmla="*/ 59 w 299"/>
                  <a:gd name="T37" fmla="*/ 161 h 310"/>
                  <a:gd name="T38" fmla="*/ 22 w 299"/>
                  <a:gd name="T39" fmla="*/ 191 h 310"/>
                  <a:gd name="T40" fmla="*/ 33 w 299"/>
                  <a:gd name="T41" fmla="*/ 234 h 310"/>
                  <a:gd name="T42" fmla="*/ 0 w 299"/>
                  <a:gd name="T43" fmla="*/ 258 h 310"/>
                  <a:gd name="T44" fmla="*/ 16 w 299"/>
                  <a:gd name="T45" fmla="*/ 30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9" h="310">
                    <a:moveTo>
                      <a:pt x="16" y="301"/>
                    </a:moveTo>
                    <a:lnTo>
                      <a:pt x="60" y="244"/>
                    </a:lnTo>
                    <a:lnTo>
                      <a:pt x="90" y="246"/>
                    </a:lnTo>
                    <a:lnTo>
                      <a:pt x="186" y="190"/>
                    </a:lnTo>
                    <a:lnTo>
                      <a:pt x="97" y="300"/>
                    </a:lnTo>
                    <a:lnTo>
                      <a:pt x="137" y="310"/>
                    </a:lnTo>
                    <a:lnTo>
                      <a:pt x="219" y="255"/>
                    </a:lnTo>
                    <a:lnTo>
                      <a:pt x="266" y="249"/>
                    </a:lnTo>
                    <a:lnTo>
                      <a:pt x="299" y="195"/>
                    </a:lnTo>
                    <a:lnTo>
                      <a:pt x="229" y="180"/>
                    </a:lnTo>
                    <a:lnTo>
                      <a:pt x="243" y="150"/>
                    </a:lnTo>
                    <a:lnTo>
                      <a:pt x="228" y="86"/>
                    </a:lnTo>
                    <a:lnTo>
                      <a:pt x="245" y="53"/>
                    </a:lnTo>
                    <a:lnTo>
                      <a:pt x="200" y="0"/>
                    </a:lnTo>
                    <a:lnTo>
                      <a:pt x="178" y="30"/>
                    </a:lnTo>
                    <a:lnTo>
                      <a:pt x="191" y="84"/>
                    </a:lnTo>
                    <a:lnTo>
                      <a:pt x="151" y="87"/>
                    </a:lnTo>
                    <a:lnTo>
                      <a:pt x="106" y="151"/>
                    </a:lnTo>
                    <a:lnTo>
                      <a:pt x="59" y="161"/>
                    </a:lnTo>
                    <a:lnTo>
                      <a:pt x="22" y="191"/>
                    </a:lnTo>
                    <a:lnTo>
                      <a:pt x="33" y="234"/>
                    </a:lnTo>
                    <a:lnTo>
                      <a:pt x="0" y="258"/>
                    </a:lnTo>
                    <a:lnTo>
                      <a:pt x="16"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2" name="Freeform 21"/>
              <p:cNvSpPr>
                <a:spLocks/>
              </p:cNvSpPr>
              <p:nvPr/>
            </p:nvSpPr>
            <p:spPr bwMode="auto">
              <a:xfrm>
                <a:off x="4213225" y="566738"/>
                <a:ext cx="80963" cy="117475"/>
              </a:xfrm>
              <a:custGeom>
                <a:avLst/>
                <a:gdLst>
                  <a:gd name="T0" fmla="*/ 32 w 256"/>
                  <a:gd name="T1" fmla="*/ 360 h 370"/>
                  <a:gd name="T2" fmla="*/ 45 w 256"/>
                  <a:gd name="T3" fmla="*/ 370 h 370"/>
                  <a:gd name="T4" fmla="*/ 84 w 256"/>
                  <a:gd name="T5" fmla="*/ 276 h 370"/>
                  <a:gd name="T6" fmla="*/ 173 w 256"/>
                  <a:gd name="T7" fmla="*/ 246 h 370"/>
                  <a:gd name="T8" fmla="*/ 197 w 256"/>
                  <a:gd name="T9" fmla="*/ 193 h 370"/>
                  <a:gd name="T10" fmla="*/ 236 w 256"/>
                  <a:gd name="T11" fmla="*/ 156 h 370"/>
                  <a:gd name="T12" fmla="*/ 229 w 256"/>
                  <a:gd name="T13" fmla="*/ 96 h 370"/>
                  <a:gd name="T14" fmla="*/ 256 w 256"/>
                  <a:gd name="T15" fmla="*/ 59 h 370"/>
                  <a:gd name="T16" fmla="*/ 248 w 256"/>
                  <a:gd name="T17" fmla="*/ 16 h 370"/>
                  <a:gd name="T18" fmla="*/ 174 w 256"/>
                  <a:gd name="T19" fmla="*/ 0 h 370"/>
                  <a:gd name="T20" fmla="*/ 152 w 256"/>
                  <a:gd name="T21" fmla="*/ 60 h 370"/>
                  <a:gd name="T22" fmla="*/ 132 w 256"/>
                  <a:gd name="T23" fmla="*/ 84 h 370"/>
                  <a:gd name="T24" fmla="*/ 145 w 256"/>
                  <a:gd name="T25" fmla="*/ 120 h 370"/>
                  <a:gd name="T26" fmla="*/ 133 w 256"/>
                  <a:gd name="T27" fmla="*/ 153 h 370"/>
                  <a:gd name="T28" fmla="*/ 83 w 256"/>
                  <a:gd name="T29" fmla="*/ 161 h 370"/>
                  <a:gd name="T30" fmla="*/ 73 w 256"/>
                  <a:gd name="T31" fmla="*/ 233 h 370"/>
                  <a:gd name="T32" fmla="*/ 0 w 256"/>
                  <a:gd name="T33" fmla="*/ 308 h 370"/>
                  <a:gd name="T34" fmla="*/ 34 w 256"/>
                  <a:gd name="T35" fmla="*/ 337 h 370"/>
                  <a:gd name="T36" fmla="*/ 32 w 256"/>
                  <a:gd name="T37" fmla="*/ 36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6" h="370">
                    <a:moveTo>
                      <a:pt x="32" y="360"/>
                    </a:moveTo>
                    <a:lnTo>
                      <a:pt x="45" y="370"/>
                    </a:lnTo>
                    <a:lnTo>
                      <a:pt x="84" y="276"/>
                    </a:lnTo>
                    <a:lnTo>
                      <a:pt x="173" y="246"/>
                    </a:lnTo>
                    <a:lnTo>
                      <a:pt x="197" y="193"/>
                    </a:lnTo>
                    <a:lnTo>
                      <a:pt x="236" y="156"/>
                    </a:lnTo>
                    <a:lnTo>
                      <a:pt x="229" y="96"/>
                    </a:lnTo>
                    <a:lnTo>
                      <a:pt x="256" y="59"/>
                    </a:lnTo>
                    <a:lnTo>
                      <a:pt x="248" y="16"/>
                    </a:lnTo>
                    <a:lnTo>
                      <a:pt x="174" y="0"/>
                    </a:lnTo>
                    <a:lnTo>
                      <a:pt x="152" y="60"/>
                    </a:lnTo>
                    <a:lnTo>
                      <a:pt x="132" y="84"/>
                    </a:lnTo>
                    <a:lnTo>
                      <a:pt x="145" y="120"/>
                    </a:lnTo>
                    <a:lnTo>
                      <a:pt x="133" y="153"/>
                    </a:lnTo>
                    <a:lnTo>
                      <a:pt x="83" y="161"/>
                    </a:lnTo>
                    <a:lnTo>
                      <a:pt x="73" y="233"/>
                    </a:lnTo>
                    <a:lnTo>
                      <a:pt x="0" y="308"/>
                    </a:lnTo>
                    <a:lnTo>
                      <a:pt x="34" y="337"/>
                    </a:lnTo>
                    <a:lnTo>
                      <a:pt x="32"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3" name="Freeform 22"/>
              <p:cNvSpPr>
                <a:spLocks/>
              </p:cNvSpPr>
              <p:nvPr/>
            </p:nvSpPr>
            <p:spPr bwMode="auto">
              <a:xfrm>
                <a:off x="4211638" y="882650"/>
                <a:ext cx="23813" cy="34925"/>
              </a:xfrm>
              <a:custGeom>
                <a:avLst/>
                <a:gdLst>
                  <a:gd name="T0" fmla="*/ 13 w 76"/>
                  <a:gd name="T1" fmla="*/ 66 h 113"/>
                  <a:gd name="T2" fmla="*/ 0 w 76"/>
                  <a:gd name="T3" fmla="*/ 113 h 113"/>
                  <a:gd name="T4" fmla="*/ 54 w 76"/>
                  <a:gd name="T5" fmla="*/ 95 h 113"/>
                  <a:gd name="T6" fmla="*/ 76 w 76"/>
                  <a:gd name="T7" fmla="*/ 65 h 113"/>
                  <a:gd name="T8" fmla="*/ 66 w 76"/>
                  <a:gd name="T9" fmla="*/ 29 h 113"/>
                  <a:gd name="T10" fmla="*/ 23 w 76"/>
                  <a:gd name="T11" fmla="*/ 0 h 113"/>
                  <a:gd name="T12" fmla="*/ 13 w 76"/>
                  <a:gd name="T13" fmla="*/ 66 h 113"/>
                </a:gdLst>
                <a:ahLst/>
                <a:cxnLst>
                  <a:cxn ang="0">
                    <a:pos x="T0" y="T1"/>
                  </a:cxn>
                  <a:cxn ang="0">
                    <a:pos x="T2" y="T3"/>
                  </a:cxn>
                  <a:cxn ang="0">
                    <a:pos x="T4" y="T5"/>
                  </a:cxn>
                  <a:cxn ang="0">
                    <a:pos x="T6" y="T7"/>
                  </a:cxn>
                  <a:cxn ang="0">
                    <a:pos x="T8" y="T9"/>
                  </a:cxn>
                  <a:cxn ang="0">
                    <a:pos x="T10" y="T11"/>
                  </a:cxn>
                  <a:cxn ang="0">
                    <a:pos x="T12" y="T13"/>
                  </a:cxn>
                </a:cxnLst>
                <a:rect l="0" t="0" r="r" b="b"/>
                <a:pathLst>
                  <a:path w="76" h="113">
                    <a:moveTo>
                      <a:pt x="13" y="66"/>
                    </a:moveTo>
                    <a:lnTo>
                      <a:pt x="0" y="113"/>
                    </a:lnTo>
                    <a:lnTo>
                      <a:pt x="54" y="95"/>
                    </a:lnTo>
                    <a:lnTo>
                      <a:pt x="76" y="65"/>
                    </a:lnTo>
                    <a:lnTo>
                      <a:pt x="66" y="29"/>
                    </a:lnTo>
                    <a:lnTo>
                      <a:pt x="23" y="0"/>
                    </a:lnTo>
                    <a:lnTo>
                      <a:pt x="13"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4" name="Freeform 23"/>
              <p:cNvSpPr>
                <a:spLocks/>
              </p:cNvSpPr>
              <p:nvPr/>
            </p:nvSpPr>
            <p:spPr bwMode="auto">
              <a:xfrm>
                <a:off x="5014913" y="179388"/>
                <a:ext cx="28575" cy="52388"/>
              </a:xfrm>
              <a:custGeom>
                <a:avLst/>
                <a:gdLst>
                  <a:gd name="T0" fmla="*/ 22 w 91"/>
                  <a:gd name="T1" fmla="*/ 165 h 165"/>
                  <a:gd name="T2" fmla="*/ 68 w 91"/>
                  <a:gd name="T3" fmla="*/ 141 h 165"/>
                  <a:gd name="T4" fmla="*/ 91 w 91"/>
                  <a:gd name="T5" fmla="*/ 98 h 165"/>
                  <a:gd name="T6" fmla="*/ 51 w 91"/>
                  <a:gd name="T7" fmla="*/ 15 h 165"/>
                  <a:gd name="T8" fmla="*/ 0 w 91"/>
                  <a:gd name="T9" fmla="*/ 0 h 165"/>
                  <a:gd name="T10" fmla="*/ 4 w 91"/>
                  <a:gd name="T11" fmla="*/ 79 h 165"/>
                  <a:gd name="T12" fmla="*/ 22 w 91"/>
                  <a:gd name="T13" fmla="*/ 165 h 165"/>
                </a:gdLst>
                <a:ahLst/>
                <a:cxnLst>
                  <a:cxn ang="0">
                    <a:pos x="T0" y="T1"/>
                  </a:cxn>
                  <a:cxn ang="0">
                    <a:pos x="T2" y="T3"/>
                  </a:cxn>
                  <a:cxn ang="0">
                    <a:pos x="T4" y="T5"/>
                  </a:cxn>
                  <a:cxn ang="0">
                    <a:pos x="T6" y="T7"/>
                  </a:cxn>
                  <a:cxn ang="0">
                    <a:pos x="T8" y="T9"/>
                  </a:cxn>
                  <a:cxn ang="0">
                    <a:pos x="T10" y="T11"/>
                  </a:cxn>
                  <a:cxn ang="0">
                    <a:pos x="T12" y="T13"/>
                  </a:cxn>
                </a:cxnLst>
                <a:rect l="0" t="0" r="r" b="b"/>
                <a:pathLst>
                  <a:path w="91" h="165">
                    <a:moveTo>
                      <a:pt x="22" y="165"/>
                    </a:moveTo>
                    <a:lnTo>
                      <a:pt x="68" y="141"/>
                    </a:lnTo>
                    <a:lnTo>
                      <a:pt x="91" y="98"/>
                    </a:lnTo>
                    <a:lnTo>
                      <a:pt x="51" y="15"/>
                    </a:lnTo>
                    <a:lnTo>
                      <a:pt x="0" y="0"/>
                    </a:lnTo>
                    <a:lnTo>
                      <a:pt x="4" y="79"/>
                    </a:lnTo>
                    <a:lnTo>
                      <a:pt x="22"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5" name="Freeform 24"/>
              <p:cNvSpPr>
                <a:spLocks/>
              </p:cNvSpPr>
              <p:nvPr/>
            </p:nvSpPr>
            <p:spPr bwMode="auto">
              <a:xfrm>
                <a:off x="4537075" y="341313"/>
                <a:ext cx="82550" cy="88900"/>
              </a:xfrm>
              <a:custGeom>
                <a:avLst/>
                <a:gdLst>
                  <a:gd name="T0" fmla="*/ 37 w 260"/>
                  <a:gd name="T1" fmla="*/ 118 h 283"/>
                  <a:gd name="T2" fmla="*/ 45 w 260"/>
                  <a:gd name="T3" fmla="*/ 201 h 283"/>
                  <a:gd name="T4" fmla="*/ 125 w 260"/>
                  <a:gd name="T5" fmla="*/ 283 h 283"/>
                  <a:gd name="T6" fmla="*/ 179 w 260"/>
                  <a:gd name="T7" fmla="*/ 272 h 283"/>
                  <a:gd name="T8" fmla="*/ 201 w 260"/>
                  <a:gd name="T9" fmla="*/ 209 h 283"/>
                  <a:gd name="T10" fmla="*/ 260 w 260"/>
                  <a:gd name="T11" fmla="*/ 136 h 283"/>
                  <a:gd name="T12" fmla="*/ 203 w 260"/>
                  <a:gd name="T13" fmla="*/ 96 h 283"/>
                  <a:gd name="T14" fmla="*/ 196 w 260"/>
                  <a:gd name="T15" fmla="*/ 60 h 283"/>
                  <a:gd name="T16" fmla="*/ 213 w 260"/>
                  <a:gd name="T17" fmla="*/ 27 h 283"/>
                  <a:gd name="T18" fmla="*/ 173 w 260"/>
                  <a:gd name="T19" fmla="*/ 0 h 283"/>
                  <a:gd name="T20" fmla="*/ 190 w 260"/>
                  <a:gd name="T21" fmla="*/ 96 h 283"/>
                  <a:gd name="T22" fmla="*/ 141 w 260"/>
                  <a:gd name="T23" fmla="*/ 157 h 283"/>
                  <a:gd name="T24" fmla="*/ 141 w 260"/>
                  <a:gd name="T25" fmla="*/ 193 h 283"/>
                  <a:gd name="T26" fmla="*/ 104 w 260"/>
                  <a:gd name="T27" fmla="*/ 120 h 283"/>
                  <a:gd name="T28" fmla="*/ 143 w 260"/>
                  <a:gd name="T29" fmla="*/ 54 h 283"/>
                  <a:gd name="T30" fmla="*/ 66 w 260"/>
                  <a:gd name="T31" fmla="*/ 55 h 283"/>
                  <a:gd name="T32" fmla="*/ 16 w 260"/>
                  <a:gd name="T33" fmla="*/ 31 h 283"/>
                  <a:gd name="T34" fmla="*/ 0 w 260"/>
                  <a:gd name="T35" fmla="*/ 75 h 283"/>
                  <a:gd name="T36" fmla="*/ 0 w 260"/>
                  <a:gd name="T37" fmla="*/ 111 h 283"/>
                  <a:gd name="T38" fmla="*/ 37 w 260"/>
                  <a:gd name="T39" fmla="*/ 11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83">
                    <a:moveTo>
                      <a:pt x="37" y="118"/>
                    </a:moveTo>
                    <a:lnTo>
                      <a:pt x="45" y="201"/>
                    </a:lnTo>
                    <a:lnTo>
                      <a:pt x="125" y="283"/>
                    </a:lnTo>
                    <a:lnTo>
                      <a:pt x="179" y="272"/>
                    </a:lnTo>
                    <a:lnTo>
                      <a:pt x="201" y="209"/>
                    </a:lnTo>
                    <a:lnTo>
                      <a:pt x="260" y="136"/>
                    </a:lnTo>
                    <a:lnTo>
                      <a:pt x="203" y="96"/>
                    </a:lnTo>
                    <a:lnTo>
                      <a:pt x="196" y="60"/>
                    </a:lnTo>
                    <a:lnTo>
                      <a:pt x="213" y="27"/>
                    </a:lnTo>
                    <a:lnTo>
                      <a:pt x="173" y="0"/>
                    </a:lnTo>
                    <a:lnTo>
                      <a:pt x="190" y="96"/>
                    </a:lnTo>
                    <a:lnTo>
                      <a:pt x="141" y="157"/>
                    </a:lnTo>
                    <a:lnTo>
                      <a:pt x="141" y="193"/>
                    </a:lnTo>
                    <a:lnTo>
                      <a:pt x="104" y="120"/>
                    </a:lnTo>
                    <a:lnTo>
                      <a:pt x="143" y="54"/>
                    </a:lnTo>
                    <a:lnTo>
                      <a:pt x="66" y="55"/>
                    </a:lnTo>
                    <a:lnTo>
                      <a:pt x="16" y="31"/>
                    </a:lnTo>
                    <a:lnTo>
                      <a:pt x="0" y="75"/>
                    </a:lnTo>
                    <a:lnTo>
                      <a:pt x="0" y="111"/>
                    </a:lnTo>
                    <a:lnTo>
                      <a:pt x="37"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6" name="Freeform 25"/>
              <p:cNvSpPr>
                <a:spLocks/>
              </p:cNvSpPr>
              <p:nvPr/>
            </p:nvSpPr>
            <p:spPr bwMode="auto">
              <a:xfrm>
                <a:off x="4121150" y="1071563"/>
                <a:ext cx="34925" cy="19050"/>
              </a:xfrm>
              <a:custGeom>
                <a:avLst/>
                <a:gdLst>
                  <a:gd name="T0" fmla="*/ 10 w 110"/>
                  <a:gd name="T1" fmla="*/ 60 h 60"/>
                  <a:gd name="T2" fmla="*/ 110 w 110"/>
                  <a:gd name="T3" fmla="*/ 30 h 60"/>
                  <a:gd name="T4" fmla="*/ 72 w 110"/>
                  <a:gd name="T5" fmla="*/ 0 h 60"/>
                  <a:gd name="T6" fmla="*/ 0 w 110"/>
                  <a:gd name="T7" fmla="*/ 35 h 60"/>
                  <a:gd name="T8" fmla="*/ 10 w 110"/>
                  <a:gd name="T9" fmla="*/ 60 h 60"/>
                </a:gdLst>
                <a:ahLst/>
                <a:cxnLst>
                  <a:cxn ang="0">
                    <a:pos x="T0" y="T1"/>
                  </a:cxn>
                  <a:cxn ang="0">
                    <a:pos x="T2" y="T3"/>
                  </a:cxn>
                  <a:cxn ang="0">
                    <a:pos x="T4" y="T5"/>
                  </a:cxn>
                  <a:cxn ang="0">
                    <a:pos x="T6" y="T7"/>
                  </a:cxn>
                  <a:cxn ang="0">
                    <a:pos x="T8" y="T9"/>
                  </a:cxn>
                </a:cxnLst>
                <a:rect l="0" t="0" r="r" b="b"/>
                <a:pathLst>
                  <a:path w="110" h="60">
                    <a:moveTo>
                      <a:pt x="10" y="60"/>
                    </a:moveTo>
                    <a:lnTo>
                      <a:pt x="110" y="30"/>
                    </a:lnTo>
                    <a:lnTo>
                      <a:pt x="72" y="0"/>
                    </a:lnTo>
                    <a:lnTo>
                      <a:pt x="0" y="35"/>
                    </a:lnTo>
                    <a:lnTo>
                      <a:pt x="1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7" name="Freeform 26"/>
              <p:cNvSpPr>
                <a:spLocks/>
              </p:cNvSpPr>
              <p:nvPr/>
            </p:nvSpPr>
            <p:spPr bwMode="auto">
              <a:xfrm>
                <a:off x="4864100" y="144463"/>
                <a:ext cx="128588" cy="100013"/>
              </a:xfrm>
              <a:custGeom>
                <a:avLst/>
                <a:gdLst>
                  <a:gd name="T0" fmla="*/ 5 w 402"/>
                  <a:gd name="T1" fmla="*/ 302 h 314"/>
                  <a:gd name="T2" fmla="*/ 67 w 402"/>
                  <a:gd name="T3" fmla="*/ 288 h 314"/>
                  <a:gd name="T4" fmla="*/ 100 w 402"/>
                  <a:gd name="T5" fmla="*/ 255 h 314"/>
                  <a:gd name="T6" fmla="*/ 124 w 402"/>
                  <a:gd name="T7" fmla="*/ 314 h 314"/>
                  <a:gd name="T8" fmla="*/ 160 w 402"/>
                  <a:gd name="T9" fmla="*/ 267 h 314"/>
                  <a:gd name="T10" fmla="*/ 256 w 402"/>
                  <a:gd name="T11" fmla="*/ 204 h 314"/>
                  <a:gd name="T12" fmla="*/ 286 w 402"/>
                  <a:gd name="T13" fmla="*/ 133 h 314"/>
                  <a:gd name="T14" fmla="*/ 349 w 402"/>
                  <a:gd name="T15" fmla="*/ 90 h 314"/>
                  <a:gd name="T16" fmla="*/ 402 w 402"/>
                  <a:gd name="T17" fmla="*/ 59 h 314"/>
                  <a:gd name="T18" fmla="*/ 381 w 402"/>
                  <a:gd name="T19" fmla="*/ 0 h 314"/>
                  <a:gd name="T20" fmla="*/ 354 w 402"/>
                  <a:gd name="T21" fmla="*/ 20 h 314"/>
                  <a:gd name="T22" fmla="*/ 335 w 402"/>
                  <a:gd name="T23" fmla="*/ 70 h 314"/>
                  <a:gd name="T24" fmla="*/ 305 w 402"/>
                  <a:gd name="T25" fmla="*/ 57 h 314"/>
                  <a:gd name="T26" fmla="*/ 196 w 402"/>
                  <a:gd name="T27" fmla="*/ 114 h 314"/>
                  <a:gd name="T28" fmla="*/ 206 w 402"/>
                  <a:gd name="T29" fmla="*/ 163 h 314"/>
                  <a:gd name="T30" fmla="*/ 143 w 402"/>
                  <a:gd name="T31" fmla="*/ 188 h 314"/>
                  <a:gd name="T32" fmla="*/ 149 w 402"/>
                  <a:gd name="T33" fmla="*/ 145 h 314"/>
                  <a:gd name="T34" fmla="*/ 106 w 402"/>
                  <a:gd name="T35" fmla="*/ 122 h 314"/>
                  <a:gd name="T36" fmla="*/ 72 w 402"/>
                  <a:gd name="T37" fmla="*/ 175 h 314"/>
                  <a:gd name="T38" fmla="*/ 0 w 402"/>
                  <a:gd name="T39" fmla="*/ 196 h 314"/>
                  <a:gd name="T40" fmla="*/ 10 w 402"/>
                  <a:gd name="T41" fmla="*/ 255 h 314"/>
                  <a:gd name="T42" fmla="*/ 5 w 402"/>
                  <a:gd name="T43" fmla="*/ 3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314">
                    <a:moveTo>
                      <a:pt x="5" y="302"/>
                    </a:moveTo>
                    <a:lnTo>
                      <a:pt x="67" y="288"/>
                    </a:lnTo>
                    <a:lnTo>
                      <a:pt x="100" y="255"/>
                    </a:lnTo>
                    <a:lnTo>
                      <a:pt x="124" y="314"/>
                    </a:lnTo>
                    <a:lnTo>
                      <a:pt x="160" y="267"/>
                    </a:lnTo>
                    <a:lnTo>
                      <a:pt x="256" y="204"/>
                    </a:lnTo>
                    <a:lnTo>
                      <a:pt x="286" y="133"/>
                    </a:lnTo>
                    <a:lnTo>
                      <a:pt x="349" y="90"/>
                    </a:lnTo>
                    <a:lnTo>
                      <a:pt x="402" y="59"/>
                    </a:lnTo>
                    <a:lnTo>
                      <a:pt x="381" y="0"/>
                    </a:lnTo>
                    <a:lnTo>
                      <a:pt x="354" y="20"/>
                    </a:lnTo>
                    <a:lnTo>
                      <a:pt x="335" y="70"/>
                    </a:lnTo>
                    <a:lnTo>
                      <a:pt x="305" y="57"/>
                    </a:lnTo>
                    <a:lnTo>
                      <a:pt x="196" y="114"/>
                    </a:lnTo>
                    <a:lnTo>
                      <a:pt x="206" y="163"/>
                    </a:lnTo>
                    <a:lnTo>
                      <a:pt x="143" y="188"/>
                    </a:lnTo>
                    <a:lnTo>
                      <a:pt x="149" y="145"/>
                    </a:lnTo>
                    <a:lnTo>
                      <a:pt x="106" y="122"/>
                    </a:lnTo>
                    <a:lnTo>
                      <a:pt x="72" y="175"/>
                    </a:lnTo>
                    <a:lnTo>
                      <a:pt x="0" y="196"/>
                    </a:lnTo>
                    <a:lnTo>
                      <a:pt x="10" y="255"/>
                    </a:lnTo>
                    <a:lnTo>
                      <a:pt x="5"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8" name="Freeform 27"/>
              <p:cNvSpPr>
                <a:spLocks/>
              </p:cNvSpPr>
              <p:nvPr/>
            </p:nvSpPr>
            <p:spPr bwMode="auto">
              <a:xfrm>
                <a:off x="4886325" y="273050"/>
                <a:ext cx="63500" cy="41275"/>
              </a:xfrm>
              <a:custGeom>
                <a:avLst/>
                <a:gdLst>
                  <a:gd name="T0" fmla="*/ 0 w 197"/>
                  <a:gd name="T1" fmla="*/ 58 h 130"/>
                  <a:gd name="T2" fmla="*/ 110 w 197"/>
                  <a:gd name="T3" fmla="*/ 123 h 130"/>
                  <a:gd name="T4" fmla="*/ 187 w 197"/>
                  <a:gd name="T5" fmla="*/ 130 h 130"/>
                  <a:gd name="T6" fmla="*/ 197 w 197"/>
                  <a:gd name="T7" fmla="*/ 106 h 130"/>
                  <a:gd name="T8" fmla="*/ 163 w 197"/>
                  <a:gd name="T9" fmla="*/ 43 h 130"/>
                  <a:gd name="T10" fmla="*/ 69 w 197"/>
                  <a:gd name="T11" fmla="*/ 0 h 130"/>
                  <a:gd name="T12" fmla="*/ 0 w 197"/>
                  <a:gd name="T13" fmla="*/ 5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0" y="58"/>
                    </a:moveTo>
                    <a:lnTo>
                      <a:pt x="110" y="123"/>
                    </a:lnTo>
                    <a:lnTo>
                      <a:pt x="187" y="130"/>
                    </a:lnTo>
                    <a:lnTo>
                      <a:pt x="197" y="106"/>
                    </a:lnTo>
                    <a:lnTo>
                      <a:pt x="163" y="43"/>
                    </a:lnTo>
                    <a:lnTo>
                      <a:pt x="69" y="0"/>
                    </a:lnTo>
                    <a:lnTo>
                      <a:pt x="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79" name="Freeform 28"/>
              <p:cNvSpPr>
                <a:spLocks/>
              </p:cNvSpPr>
              <p:nvPr/>
            </p:nvSpPr>
            <p:spPr bwMode="auto">
              <a:xfrm>
                <a:off x="5343525" y="104775"/>
                <a:ext cx="14288" cy="20638"/>
              </a:xfrm>
              <a:custGeom>
                <a:avLst/>
                <a:gdLst>
                  <a:gd name="T0" fmla="*/ 40 w 43"/>
                  <a:gd name="T1" fmla="*/ 2 h 66"/>
                  <a:gd name="T2" fmla="*/ 0 w 43"/>
                  <a:gd name="T3" fmla="*/ 0 h 66"/>
                  <a:gd name="T4" fmla="*/ 43 w 43"/>
                  <a:gd name="T5" fmla="*/ 66 h 66"/>
                  <a:gd name="T6" fmla="*/ 40 w 43"/>
                  <a:gd name="T7" fmla="*/ 2 h 66"/>
                </a:gdLst>
                <a:ahLst/>
                <a:cxnLst>
                  <a:cxn ang="0">
                    <a:pos x="T0" y="T1"/>
                  </a:cxn>
                  <a:cxn ang="0">
                    <a:pos x="T2" y="T3"/>
                  </a:cxn>
                  <a:cxn ang="0">
                    <a:pos x="T4" y="T5"/>
                  </a:cxn>
                  <a:cxn ang="0">
                    <a:pos x="T6" y="T7"/>
                  </a:cxn>
                </a:cxnLst>
                <a:rect l="0" t="0" r="r" b="b"/>
                <a:pathLst>
                  <a:path w="43" h="66">
                    <a:moveTo>
                      <a:pt x="40" y="2"/>
                    </a:moveTo>
                    <a:lnTo>
                      <a:pt x="0" y="0"/>
                    </a:lnTo>
                    <a:lnTo>
                      <a:pt x="43" y="66"/>
                    </a:lnTo>
                    <a:lnTo>
                      <a:pt x="4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0" name="Freeform 29"/>
              <p:cNvSpPr>
                <a:spLocks/>
              </p:cNvSpPr>
              <p:nvPr/>
            </p:nvSpPr>
            <p:spPr bwMode="auto">
              <a:xfrm>
                <a:off x="5170488" y="61913"/>
                <a:ext cx="84138" cy="57150"/>
              </a:xfrm>
              <a:custGeom>
                <a:avLst/>
                <a:gdLst>
                  <a:gd name="T0" fmla="*/ 11 w 263"/>
                  <a:gd name="T1" fmla="*/ 180 h 180"/>
                  <a:gd name="T2" fmla="*/ 80 w 263"/>
                  <a:gd name="T3" fmla="*/ 139 h 180"/>
                  <a:gd name="T4" fmla="*/ 160 w 263"/>
                  <a:gd name="T5" fmla="*/ 136 h 180"/>
                  <a:gd name="T6" fmla="*/ 234 w 263"/>
                  <a:gd name="T7" fmla="*/ 118 h 180"/>
                  <a:gd name="T8" fmla="*/ 263 w 263"/>
                  <a:gd name="T9" fmla="*/ 64 h 180"/>
                  <a:gd name="T10" fmla="*/ 204 w 263"/>
                  <a:gd name="T11" fmla="*/ 92 h 180"/>
                  <a:gd name="T12" fmla="*/ 119 w 263"/>
                  <a:gd name="T13" fmla="*/ 0 h 180"/>
                  <a:gd name="T14" fmla="*/ 99 w 263"/>
                  <a:gd name="T15" fmla="*/ 33 h 180"/>
                  <a:gd name="T16" fmla="*/ 16 w 263"/>
                  <a:gd name="T17" fmla="*/ 38 h 180"/>
                  <a:gd name="T18" fmla="*/ 3 w 263"/>
                  <a:gd name="T19" fmla="*/ 83 h 180"/>
                  <a:gd name="T20" fmla="*/ 63 w 263"/>
                  <a:gd name="T21" fmla="*/ 93 h 180"/>
                  <a:gd name="T22" fmla="*/ 67 w 263"/>
                  <a:gd name="T23" fmla="*/ 124 h 180"/>
                  <a:gd name="T24" fmla="*/ 0 w 263"/>
                  <a:gd name="T25" fmla="*/ 130 h 180"/>
                  <a:gd name="T26" fmla="*/ 11 w 263"/>
                  <a:gd name="T2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180">
                    <a:moveTo>
                      <a:pt x="11" y="180"/>
                    </a:moveTo>
                    <a:lnTo>
                      <a:pt x="80" y="139"/>
                    </a:lnTo>
                    <a:lnTo>
                      <a:pt x="160" y="136"/>
                    </a:lnTo>
                    <a:lnTo>
                      <a:pt x="234" y="118"/>
                    </a:lnTo>
                    <a:lnTo>
                      <a:pt x="263" y="64"/>
                    </a:lnTo>
                    <a:lnTo>
                      <a:pt x="204" y="92"/>
                    </a:lnTo>
                    <a:lnTo>
                      <a:pt x="119" y="0"/>
                    </a:lnTo>
                    <a:lnTo>
                      <a:pt x="99" y="33"/>
                    </a:lnTo>
                    <a:lnTo>
                      <a:pt x="16" y="38"/>
                    </a:lnTo>
                    <a:lnTo>
                      <a:pt x="3" y="83"/>
                    </a:lnTo>
                    <a:lnTo>
                      <a:pt x="63" y="93"/>
                    </a:lnTo>
                    <a:lnTo>
                      <a:pt x="67" y="124"/>
                    </a:lnTo>
                    <a:lnTo>
                      <a:pt x="0" y="130"/>
                    </a:lnTo>
                    <a:lnTo>
                      <a:pt x="11"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1" name="Freeform 30"/>
              <p:cNvSpPr>
                <a:spLocks/>
              </p:cNvSpPr>
              <p:nvPr/>
            </p:nvSpPr>
            <p:spPr bwMode="auto">
              <a:xfrm>
                <a:off x="5049838" y="107950"/>
                <a:ext cx="19050" cy="30163"/>
              </a:xfrm>
              <a:custGeom>
                <a:avLst/>
                <a:gdLst>
                  <a:gd name="T0" fmla="*/ 20 w 57"/>
                  <a:gd name="T1" fmla="*/ 99 h 99"/>
                  <a:gd name="T2" fmla="*/ 53 w 57"/>
                  <a:gd name="T3" fmla="*/ 92 h 99"/>
                  <a:gd name="T4" fmla="*/ 57 w 57"/>
                  <a:gd name="T5" fmla="*/ 25 h 99"/>
                  <a:gd name="T6" fmla="*/ 23 w 57"/>
                  <a:gd name="T7" fmla="*/ 0 h 99"/>
                  <a:gd name="T8" fmla="*/ 0 w 57"/>
                  <a:gd name="T9" fmla="*/ 60 h 99"/>
                  <a:gd name="T10" fmla="*/ 27 w 57"/>
                  <a:gd name="T11" fmla="*/ 72 h 99"/>
                  <a:gd name="T12" fmla="*/ 20 w 57"/>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7" h="99">
                    <a:moveTo>
                      <a:pt x="20" y="99"/>
                    </a:moveTo>
                    <a:lnTo>
                      <a:pt x="53" y="92"/>
                    </a:lnTo>
                    <a:lnTo>
                      <a:pt x="57" y="25"/>
                    </a:lnTo>
                    <a:lnTo>
                      <a:pt x="23" y="0"/>
                    </a:lnTo>
                    <a:lnTo>
                      <a:pt x="0" y="60"/>
                    </a:lnTo>
                    <a:lnTo>
                      <a:pt x="27" y="72"/>
                    </a:lnTo>
                    <a:lnTo>
                      <a:pt x="20"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2" name="Freeform 31"/>
              <p:cNvSpPr>
                <a:spLocks/>
              </p:cNvSpPr>
              <p:nvPr/>
            </p:nvSpPr>
            <p:spPr bwMode="auto">
              <a:xfrm>
                <a:off x="4938713" y="214313"/>
                <a:ext cx="65088" cy="87313"/>
              </a:xfrm>
              <a:custGeom>
                <a:avLst/>
                <a:gdLst>
                  <a:gd name="T0" fmla="*/ 151 w 206"/>
                  <a:gd name="T1" fmla="*/ 18 h 271"/>
                  <a:gd name="T2" fmla="*/ 86 w 206"/>
                  <a:gd name="T3" fmla="*/ 62 h 271"/>
                  <a:gd name="T4" fmla="*/ 76 w 206"/>
                  <a:gd name="T5" fmla="*/ 105 h 271"/>
                  <a:gd name="T6" fmla="*/ 32 w 206"/>
                  <a:gd name="T7" fmla="*/ 72 h 271"/>
                  <a:gd name="T8" fmla="*/ 0 w 206"/>
                  <a:gd name="T9" fmla="*/ 139 h 271"/>
                  <a:gd name="T10" fmla="*/ 37 w 206"/>
                  <a:gd name="T11" fmla="*/ 178 h 271"/>
                  <a:gd name="T12" fmla="*/ 37 w 206"/>
                  <a:gd name="T13" fmla="*/ 261 h 271"/>
                  <a:gd name="T14" fmla="*/ 73 w 206"/>
                  <a:gd name="T15" fmla="*/ 271 h 271"/>
                  <a:gd name="T16" fmla="*/ 142 w 206"/>
                  <a:gd name="T17" fmla="*/ 184 h 271"/>
                  <a:gd name="T18" fmla="*/ 183 w 206"/>
                  <a:gd name="T19" fmla="*/ 134 h 271"/>
                  <a:gd name="T20" fmla="*/ 206 w 206"/>
                  <a:gd name="T21" fmla="*/ 97 h 271"/>
                  <a:gd name="T22" fmla="*/ 178 w 206"/>
                  <a:gd name="T23" fmla="*/ 57 h 271"/>
                  <a:gd name="T24" fmla="*/ 181 w 206"/>
                  <a:gd name="T25" fmla="*/ 0 h 271"/>
                  <a:gd name="T26" fmla="*/ 151 w 206"/>
                  <a:gd name="T27" fmla="*/ 1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271">
                    <a:moveTo>
                      <a:pt x="151" y="18"/>
                    </a:moveTo>
                    <a:lnTo>
                      <a:pt x="86" y="62"/>
                    </a:lnTo>
                    <a:lnTo>
                      <a:pt x="76" y="105"/>
                    </a:lnTo>
                    <a:lnTo>
                      <a:pt x="32" y="72"/>
                    </a:lnTo>
                    <a:lnTo>
                      <a:pt x="0" y="139"/>
                    </a:lnTo>
                    <a:lnTo>
                      <a:pt x="37" y="178"/>
                    </a:lnTo>
                    <a:lnTo>
                      <a:pt x="37" y="261"/>
                    </a:lnTo>
                    <a:lnTo>
                      <a:pt x="73" y="271"/>
                    </a:lnTo>
                    <a:lnTo>
                      <a:pt x="142" y="184"/>
                    </a:lnTo>
                    <a:lnTo>
                      <a:pt x="183" y="134"/>
                    </a:lnTo>
                    <a:lnTo>
                      <a:pt x="206" y="97"/>
                    </a:lnTo>
                    <a:lnTo>
                      <a:pt x="178" y="57"/>
                    </a:lnTo>
                    <a:lnTo>
                      <a:pt x="181" y="0"/>
                    </a:lnTo>
                    <a:lnTo>
                      <a:pt x="1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3" name="Freeform 32"/>
              <p:cNvSpPr>
                <a:spLocks/>
              </p:cNvSpPr>
              <p:nvPr/>
            </p:nvSpPr>
            <p:spPr bwMode="auto">
              <a:xfrm>
                <a:off x="4810125" y="268288"/>
                <a:ext cx="25400" cy="26988"/>
              </a:xfrm>
              <a:custGeom>
                <a:avLst/>
                <a:gdLst>
                  <a:gd name="T0" fmla="*/ 81 w 81"/>
                  <a:gd name="T1" fmla="*/ 35 h 85"/>
                  <a:gd name="T2" fmla="*/ 31 w 81"/>
                  <a:gd name="T3" fmla="*/ 0 h 85"/>
                  <a:gd name="T4" fmla="*/ 0 w 81"/>
                  <a:gd name="T5" fmla="*/ 6 h 85"/>
                  <a:gd name="T6" fmla="*/ 47 w 81"/>
                  <a:gd name="T7" fmla="*/ 85 h 85"/>
                  <a:gd name="T8" fmla="*/ 81 w 81"/>
                  <a:gd name="T9" fmla="*/ 35 h 85"/>
                </a:gdLst>
                <a:ahLst/>
                <a:cxnLst>
                  <a:cxn ang="0">
                    <a:pos x="T0" y="T1"/>
                  </a:cxn>
                  <a:cxn ang="0">
                    <a:pos x="T2" y="T3"/>
                  </a:cxn>
                  <a:cxn ang="0">
                    <a:pos x="T4" y="T5"/>
                  </a:cxn>
                  <a:cxn ang="0">
                    <a:pos x="T6" y="T7"/>
                  </a:cxn>
                  <a:cxn ang="0">
                    <a:pos x="T8" y="T9"/>
                  </a:cxn>
                </a:cxnLst>
                <a:rect l="0" t="0" r="r" b="b"/>
                <a:pathLst>
                  <a:path w="81" h="85">
                    <a:moveTo>
                      <a:pt x="81" y="35"/>
                    </a:moveTo>
                    <a:lnTo>
                      <a:pt x="31" y="0"/>
                    </a:lnTo>
                    <a:lnTo>
                      <a:pt x="0" y="6"/>
                    </a:lnTo>
                    <a:lnTo>
                      <a:pt x="47" y="85"/>
                    </a:lnTo>
                    <a:lnTo>
                      <a:pt x="8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4" name="Freeform 33"/>
              <p:cNvSpPr>
                <a:spLocks/>
              </p:cNvSpPr>
              <p:nvPr/>
            </p:nvSpPr>
            <p:spPr bwMode="auto">
              <a:xfrm>
                <a:off x="4606925" y="306388"/>
                <a:ext cx="53975" cy="68263"/>
              </a:xfrm>
              <a:custGeom>
                <a:avLst/>
                <a:gdLst>
                  <a:gd name="T0" fmla="*/ 35 w 167"/>
                  <a:gd name="T1" fmla="*/ 126 h 212"/>
                  <a:gd name="T2" fmla="*/ 65 w 167"/>
                  <a:gd name="T3" fmla="*/ 156 h 212"/>
                  <a:gd name="T4" fmla="*/ 115 w 167"/>
                  <a:gd name="T5" fmla="*/ 212 h 212"/>
                  <a:gd name="T6" fmla="*/ 158 w 167"/>
                  <a:gd name="T7" fmla="*/ 185 h 212"/>
                  <a:gd name="T8" fmla="*/ 167 w 167"/>
                  <a:gd name="T9" fmla="*/ 135 h 212"/>
                  <a:gd name="T10" fmla="*/ 134 w 167"/>
                  <a:gd name="T11" fmla="*/ 123 h 212"/>
                  <a:gd name="T12" fmla="*/ 124 w 167"/>
                  <a:gd name="T13" fmla="*/ 83 h 212"/>
                  <a:gd name="T14" fmla="*/ 67 w 167"/>
                  <a:gd name="T15" fmla="*/ 76 h 212"/>
                  <a:gd name="T16" fmla="*/ 63 w 167"/>
                  <a:gd name="T17" fmla="*/ 37 h 212"/>
                  <a:gd name="T18" fmla="*/ 33 w 167"/>
                  <a:gd name="T19" fmla="*/ 0 h 212"/>
                  <a:gd name="T20" fmla="*/ 0 w 167"/>
                  <a:gd name="T21" fmla="*/ 27 h 212"/>
                  <a:gd name="T22" fmla="*/ 43 w 167"/>
                  <a:gd name="T23" fmla="*/ 77 h 212"/>
                  <a:gd name="T24" fmla="*/ 35 w 167"/>
                  <a:gd name="T25" fmla="*/ 1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212">
                    <a:moveTo>
                      <a:pt x="35" y="126"/>
                    </a:moveTo>
                    <a:lnTo>
                      <a:pt x="65" y="156"/>
                    </a:lnTo>
                    <a:lnTo>
                      <a:pt x="115" y="212"/>
                    </a:lnTo>
                    <a:lnTo>
                      <a:pt x="158" y="185"/>
                    </a:lnTo>
                    <a:lnTo>
                      <a:pt x="167" y="135"/>
                    </a:lnTo>
                    <a:lnTo>
                      <a:pt x="134" y="123"/>
                    </a:lnTo>
                    <a:lnTo>
                      <a:pt x="124" y="83"/>
                    </a:lnTo>
                    <a:lnTo>
                      <a:pt x="67" y="76"/>
                    </a:lnTo>
                    <a:lnTo>
                      <a:pt x="63" y="37"/>
                    </a:lnTo>
                    <a:lnTo>
                      <a:pt x="33" y="0"/>
                    </a:lnTo>
                    <a:lnTo>
                      <a:pt x="0" y="27"/>
                    </a:lnTo>
                    <a:lnTo>
                      <a:pt x="43" y="77"/>
                    </a:lnTo>
                    <a:lnTo>
                      <a:pt x="35"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5" name="Freeform 34"/>
              <p:cNvSpPr>
                <a:spLocks/>
              </p:cNvSpPr>
              <p:nvPr/>
            </p:nvSpPr>
            <p:spPr bwMode="auto">
              <a:xfrm>
                <a:off x="4557713" y="309563"/>
                <a:ext cx="14288" cy="39688"/>
              </a:xfrm>
              <a:custGeom>
                <a:avLst/>
                <a:gdLst>
                  <a:gd name="T0" fmla="*/ 43 w 49"/>
                  <a:gd name="T1" fmla="*/ 79 h 123"/>
                  <a:gd name="T2" fmla="*/ 49 w 49"/>
                  <a:gd name="T3" fmla="*/ 16 h 123"/>
                  <a:gd name="T4" fmla="*/ 32 w 49"/>
                  <a:gd name="T5" fmla="*/ 0 h 123"/>
                  <a:gd name="T6" fmla="*/ 0 w 49"/>
                  <a:gd name="T7" fmla="*/ 79 h 123"/>
                  <a:gd name="T8" fmla="*/ 33 w 49"/>
                  <a:gd name="T9" fmla="*/ 123 h 123"/>
                  <a:gd name="T10" fmla="*/ 43 w 49"/>
                  <a:gd name="T11" fmla="*/ 79 h 123"/>
                </a:gdLst>
                <a:ahLst/>
                <a:cxnLst>
                  <a:cxn ang="0">
                    <a:pos x="T0" y="T1"/>
                  </a:cxn>
                  <a:cxn ang="0">
                    <a:pos x="T2" y="T3"/>
                  </a:cxn>
                  <a:cxn ang="0">
                    <a:pos x="T4" y="T5"/>
                  </a:cxn>
                  <a:cxn ang="0">
                    <a:pos x="T6" y="T7"/>
                  </a:cxn>
                  <a:cxn ang="0">
                    <a:pos x="T8" y="T9"/>
                  </a:cxn>
                  <a:cxn ang="0">
                    <a:pos x="T10" y="T11"/>
                  </a:cxn>
                </a:cxnLst>
                <a:rect l="0" t="0" r="r" b="b"/>
                <a:pathLst>
                  <a:path w="49" h="123">
                    <a:moveTo>
                      <a:pt x="43" y="79"/>
                    </a:moveTo>
                    <a:lnTo>
                      <a:pt x="49" y="16"/>
                    </a:lnTo>
                    <a:lnTo>
                      <a:pt x="32" y="0"/>
                    </a:lnTo>
                    <a:lnTo>
                      <a:pt x="0" y="79"/>
                    </a:lnTo>
                    <a:lnTo>
                      <a:pt x="33" y="123"/>
                    </a:lnTo>
                    <a:lnTo>
                      <a:pt x="43"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6" name="Freeform 35"/>
              <p:cNvSpPr>
                <a:spLocks/>
              </p:cNvSpPr>
              <p:nvPr/>
            </p:nvSpPr>
            <p:spPr bwMode="auto">
              <a:xfrm>
                <a:off x="4608513" y="396875"/>
                <a:ext cx="31750" cy="31750"/>
              </a:xfrm>
              <a:custGeom>
                <a:avLst/>
                <a:gdLst>
                  <a:gd name="T0" fmla="*/ 0 w 100"/>
                  <a:gd name="T1" fmla="*/ 60 h 97"/>
                  <a:gd name="T2" fmla="*/ 15 w 100"/>
                  <a:gd name="T3" fmla="*/ 97 h 97"/>
                  <a:gd name="T4" fmla="*/ 77 w 100"/>
                  <a:gd name="T5" fmla="*/ 89 h 97"/>
                  <a:gd name="T6" fmla="*/ 100 w 100"/>
                  <a:gd name="T7" fmla="*/ 7 h 97"/>
                  <a:gd name="T8" fmla="*/ 74 w 100"/>
                  <a:gd name="T9" fmla="*/ 0 h 97"/>
                  <a:gd name="T10" fmla="*/ 57 w 100"/>
                  <a:gd name="T11" fmla="*/ 37 h 97"/>
                  <a:gd name="T12" fmla="*/ 0 w 100"/>
                  <a:gd name="T13" fmla="*/ 6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0" y="60"/>
                    </a:moveTo>
                    <a:lnTo>
                      <a:pt x="15" y="97"/>
                    </a:lnTo>
                    <a:lnTo>
                      <a:pt x="77" y="89"/>
                    </a:lnTo>
                    <a:lnTo>
                      <a:pt x="100" y="7"/>
                    </a:lnTo>
                    <a:lnTo>
                      <a:pt x="74" y="0"/>
                    </a:lnTo>
                    <a:lnTo>
                      <a:pt x="57" y="37"/>
                    </a:lnTo>
                    <a:lnTo>
                      <a:pt x="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7" name="Freeform 36"/>
              <p:cNvSpPr>
                <a:spLocks/>
              </p:cNvSpPr>
              <p:nvPr/>
            </p:nvSpPr>
            <p:spPr bwMode="auto">
              <a:xfrm>
                <a:off x="4699000" y="312738"/>
                <a:ext cx="38100" cy="61913"/>
              </a:xfrm>
              <a:custGeom>
                <a:avLst/>
                <a:gdLst>
                  <a:gd name="T0" fmla="*/ 17 w 120"/>
                  <a:gd name="T1" fmla="*/ 167 h 196"/>
                  <a:gd name="T2" fmla="*/ 64 w 120"/>
                  <a:gd name="T3" fmla="*/ 196 h 196"/>
                  <a:gd name="T4" fmla="*/ 101 w 120"/>
                  <a:gd name="T5" fmla="*/ 169 h 196"/>
                  <a:gd name="T6" fmla="*/ 71 w 120"/>
                  <a:gd name="T7" fmla="*/ 93 h 196"/>
                  <a:gd name="T8" fmla="*/ 120 w 120"/>
                  <a:gd name="T9" fmla="*/ 27 h 196"/>
                  <a:gd name="T10" fmla="*/ 80 w 120"/>
                  <a:gd name="T11" fmla="*/ 0 h 196"/>
                  <a:gd name="T12" fmla="*/ 46 w 120"/>
                  <a:gd name="T13" fmla="*/ 24 h 196"/>
                  <a:gd name="T14" fmla="*/ 29 w 120"/>
                  <a:gd name="T15" fmla="*/ 57 h 196"/>
                  <a:gd name="T16" fmla="*/ 0 w 120"/>
                  <a:gd name="T17" fmla="*/ 74 h 196"/>
                  <a:gd name="T18" fmla="*/ 24 w 120"/>
                  <a:gd name="T19" fmla="*/ 133 h 196"/>
                  <a:gd name="T20" fmla="*/ 17 w 120"/>
                  <a:gd name="T21"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96">
                    <a:moveTo>
                      <a:pt x="17" y="167"/>
                    </a:moveTo>
                    <a:lnTo>
                      <a:pt x="64" y="196"/>
                    </a:lnTo>
                    <a:lnTo>
                      <a:pt x="101" y="169"/>
                    </a:lnTo>
                    <a:lnTo>
                      <a:pt x="71" y="93"/>
                    </a:lnTo>
                    <a:lnTo>
                      <a:pt x="120" y="27"/>
                    </a:lnTo>
                    <a:lnTo>
                      <a:pt x="80" y="0"/>
                    </a:lnTo>
                    <a:lnTo>
                      <a:pt x="46" y="24"/>
                    </a:lnTo>
                    <a:lnTo>
                      <a:pt x="29" y="57"/>
                    </a:lnTo>
                    <a:lnTo>
                      <a:pt x="0" y="74"/>
                    </a:lnTo>
                    <a:lnTo>
                      <a:pt x="24" y="133"/>
                    </a:lnTo>
                    <a:lnTo>
                      <a:pt x="1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8" name="Freeform 37"/>
              <p:cNvSpPr>
                <a:spLocks/>
              </p:cNvSpPr>
              <p:nvPr/>
            </p:nvSpPr>
            <p:spPr bwMode="auto">
              <a:xfrm>
                <a:off x="4667250" y="296863"/>
                <a:ext cx="15875" cy="22225"/>
              </a:xfrm>
              <a:custGeom>
                <a:avLst/>
                <a:gdLst>
                  <a:gd name="T0" fmla="*/ 50 w 50"/>
                  <a:gd name="T1" fmla="*/ 49 h 67"/>
                  <a:gd name="T2" fmla="*/ 20 w 50"/>
                  <a:gd name="T3" fmla="*/ 0 h 67"/>
                  <a:gd name="T4" fmla="*/ 3 w 50"/>
                  <a:gd name="T5" fmla="*/ 13 h 67"/>
                  <a:gd name="T6" fmla="*/ 0 w 50"/>
                  <a:gd name="T7" fmla="*/ 43 h 67"/>
                  <a:gd name="T8" fmla="*/ 23 w 50"/>
                  <a:gd name="T9" fmla="*/ 67 h 67"/>
                  <a:gd name="T10" fmla="*/ 50 w 50"/>
                  <a:gd name="T11" fmla="*/ 49 h 67"/>
                </a:gdLst>
                <a:ahLst/>
                <a:cxnLst>
                  <a:cxn ang="0">
                    <a:pos x="T0" y="T1"/>
                  </a:cxn>
                  <a:cxn ang="0">
                    <a:pos x="T2" y="T3"/>
                  </a:cxn>
                  <a:cxn ang="0">
                    <a:pos x="T4" y="T5"/>
                  </a:cxn>
                  <a:cxn ang="0">
                    <a:pos x="T6" y="T7"/>
                  </a:cxn>
                  <a:cxn ang="0">
                    <a:pos x="T8" y="T9"/>
                  </a:cxn>
                  <a:cxn ang="0">
                    <a:pos x="T10" y="T11"/>
                  </a:cxn>
                </a:cxnLst>
                <a:rect l="0" t="0" r="r" b="b"/>
                <a:pathLst>
                  <a:path w="50" h="67">
                    <a:moveTo>
                      <a:pt x="50" y="49"/>
                    </a:moveTo>
                    <a:lnTo>
                      <a:pt x="20" y="0"/>
                    </a:lnTo>
                    <a:lnTo>
                      <a:pt x="3" y="13"/>
                    </a:lnTo>
                    <a:lnTo>
                      <a:pt x="0" y="43"/>
                    </a:lnTo>
                    <a:lnTo>
                      <a:pt x="23" y="67"/>
                    </a:lnTo>
                    <a:lnTo>
                      <a:pt x="5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89" name="Freeform 38"/>
              <p:cNvSpPr>
                <a:spLocks/>
              </p:cNvSpPr>
              <p:nvPr/>
            </p:nvSpPr>
            <p:spPr bwMode="auto">
              <a:xfrm>
                <a:off x="4197350" y="669925"/>
                <a:ext cx="131763" cy="161925"/>
              </a:xfrm>
              <a:custGeom>
                <a:avLst/>
                <a:gdLst>
                  <a:gd name="T0" fmla="*/ 315 w 418"/>
                  <a:gd name="T1" fmla="*/ 135 h 506"/>
                  <a:gd name="T2" fmla="*/ 268 w 418"/>
                  <a:gd name="T3" fmla="*/ 156 h 506"/>
                  <a:gd name="T4" fmla="*/ 252 w 418"/>
                  <a:gd name="T5" fmla="*/ 212 h 506"/>
                  <a:gd name="T6" fmla="*/ 232 w 418"/>
                  <a:gd name="T7" fmla="*/ 276 h 506"/>
                  <a:gd name="T8" fmla="*/ 185 w 418"/>
                  <a:gd name="T9" fmla="*/ 286 h 506"/>
                  <a:gd name="T10" fmla="*/ 179 w 418"/>
                  <a:gd name="T11" fmla="*/ 247 h 506"/>
                  <a:gd name="T12" fmla="*/ 228 w 418"/>
                  <a:gd name="T13" fmla="*/ 183 h 506"/>
                  <a:gd name="T14" fmla="*/ 228 w 418"/>
                  <a:gd name="T15" fmla="*/ 160 h 506"/>
                  <a:gd name="T16" fmla="*/ 191 w 418"/>
                  <a:gd name="T17" fmla="*/ 126 h 506"/>
                  <a:gd name="T18" fmla="*/ 221 w 418"/>
                  <a:gd name="T19" fmla="*/ 77 h 506"/>
                  <a:gd name="T20" fmla="*/ 200 w 418"/>
                  <a:gd name="T21" fmla="*/ 4 h 506"/>
                  <a:gd name="T22" fmla="*/ 170 w 418"/>
                  <a:gd name="T23" fmla="*/ 0 h 506"/>
                  <a:gd name="T24" fmla="*/ 111 w 418"/>
                  <a:gd name="T25" fmla="*/ 121 h 506"/>
                  <a:gd name="T26" fmla="*/ 131 w 418"/>
                  <a:gd name="T27" fmla="*/ 151 h 506"/>
                  <a:gd name="T28" fmla="*/ 105 w 418"/>
                  <a:gd name="T29" fmla="*/ 188 h 506"/>
                  <a:gd name="T30" fmla="*/ 105 w 418"/>
                  <a:gd name="T31" fmla="*/ 247 h 506"/>
                  <a:gd name="T32" fmla="*/ 19 w 418"/>
                  <a:gd name="T33" fmla="*/ 341 h 506"/>
                  <a:gd name="T34" fmla="*/ 43 w 418"/>
                  <a:gd name="T35" fmla="*/ 374 h 506"/>
                  <a:gd name="T36" fmla="*/ 0 w 418"/>
                  <a:gd name="T37" fmla="*/ 394 h 506"/>
                  <a:gd name="T38" fmla="*/ 7 w 418"/>
                  <a:gd name="T39" fmla="*/ 414 h 506"/>
                  <a:gd name="T40" fmla="*/ 44 w 418"/>
                  <a:gd name="T41" fmla="*/ 420 h 506"/>
                  <a:gd name="T42" fmla="*/ 12 w 418"/>
                  <a:gd name="T43" fmla="*/ 497 h 506"/>
                  <a:gd name="T44" fmla="*/ 35 w 418"/>
                  <a:gd name="T45" fmla="*/ 503 h 506"/>
                  <a:gd name="T46" fmla="*/ 71 w 418"/>
                  <a:gd name="T47" fmla="*/ 414 h 506"/>
                  <a:gd name="T48" fmla="*/ 113 w 418"/>
                  <a:gd name="T49" fmla="*/ 374 h 506"/>
                  <a:gd name="T50" fmla="*/ 104 w 418"/>
                  <a:gd name="T51" fmla="*/ 476 h 506"/>
                  <a:gd name="T52" fmla="*/ 134 w 418"/>
                  <a:gd name="T53" fmla="*/ 506 h 506"/>
                  <a:gd name="T54" fmla="*/ 134 w 418"/>
                  <a:gd name="T55" fmla="*/ 506 h 506"/>
                  <a:gd name="T56" fmla="*/ 159 w 418"/>
                  <a:gd name="T57" fmla="*/ 464 h 506"/>
                  <a:gd name="T58" fmla="*/ 176 w 418"/>
                  <a:gd name="T59" fmla="*/ 434 h 506"/>
                  <a:gd name="T60" fmla="*/ 182 w 418"/>
                  <a:gd name="T61" fmla="*/ 423 h 506"/>
                  <a:gd name="T62" fmla="*/ 183 w 418"/>
                  <a:gd name="T63" fmla="*/ 416 h 506"/>
                  <a:gd name="T64" fmla="*/ 183 w 418"/>
                  <a:gd name="T65" fmla="*/ 416 h 506"/>
                  <a:gd name="T66" fmla="*/ 184 w 418"/>
                  <a:gd name="T67" fmla="*/ 410 h 506"/>
                  <a:gd name="T68" fmla="*/ 187 w 418"/>
                  <a:gd name="T69" fmla="*/ 403 h 506"/>
                  <a:gd name="T70" fmla="*/ 192 w 418"/>
                  <a:gd name="T71" fmla="*/ 384 h 506"/>
                  <a:gd name="T72" fmla="*/ 200 w 418"/>
                  <a:gd name="T73" fmla="*/ 359 h 506"/>
                  <a:gd name="T74" fmla="*/ 210 w 418"/>
                  <a:gd name="T75" fmla="*/ 409 h 506"/>
                  <a:gd name="T76" fmla="*/ 253 w 418"/>
                  <a:gd name="T77" fmla="*/ 432 h 506"/>
                  <a:gd name="T78" fmla="*/ 287 w 418"/>
                  <a:gd name="T79" fmla="*/ 422 h 506"/>
                  <a:gd name="T80" fmla="*/ 253 w 418"/>
                  <a:gd name="T81" fmla="*/ 371 h 506"/>
                  <a:gd name="T82" fmla="*/ 277 w 418"/>
                  <a:gd name="T83" fmla="*/ 338 h 506"/>
                  <a:gd name="T84" fmla="*/ 289 w 418"/>
                  <a:gd name="T85" fmla="*/ 282 h 506"/>
                  <a:gd name="T86" fmla="*/ 353 w 418"/>
                  <a:gd name="T87" fmla="*/ 288 h 506"/>
                  <a:gd name="T88" fmla="*/ 358 w 418"/>
                  <a:gd name="T89" fmla="*/ 219 h 506"/>
                  <a:gd name="T90" fmla="*/ 418 w 418"/>
                  <a:gd name="T91" fmla="*/ 144 h 506"/>
                  <a:gd name="T92" fmla="*/ 400 w 418"/>
                  <a:gd name="T93" fmla="*/ 108 h 506"/>
                  <a:gd name="T94" fmla="*/ 364 w 418"/>
                  <a:gd name="T95" fmla="*/ 72 h 506"/>
                  <a:gd name="T96" fmla="*/ 364 w 418"/>
                  <a:gd name="T97" fmla="*/ 72 h 506"/>
                  <a:gd name="T98" fmla="*/ 360 w 418"/>
                  <a:gd name="T99" fmla="*/ 74 h 506"/>
                  <a:gd name="T100" fmla="*/ 354 w 418"/>
                  <a:gd name="T101" fmla="*/ 77 h 506"/>
                  <a:gd name="T102" fmla="*/ 349 w 418"/>
                  <a:gd name="T103" fmla="*/ 78 h 506"/>
                  <a:gd name="T104" fmla="*/ 346 w 418"/>
                  <a:gd name="T105" fmla="*/ 80 h 506"/>
                  <a:gd name="T106" fmla="*/ 343 w 418"/>
                  <a:gd name="T107" fmla="*/ 78 h 506"/>
                  <a:gd name="T108" fmla="*/ 340 w 418"/>
                  <a:gd name="T109" fmla="*/ 76 h 506"/>
                  <a:gd name="T110" fmla="*/ 340 w 418"/>
                  <a:gd name="T111" fmla="*/ 76 h 506"/>
                  <a:gd name="T112" fmla="*/ 338 w 418"/>
                  <a:gd name="T113" fmla="*/ 72 h 506"/>
                  <a:gd name="T114" fmla="*/ 335 w 418"/>
                  <a:gd name="T115" fmla="*/ 66 h 506"/>
                  <a:gd name="T116" fmla="*/ 326 w 418"/>
                  <a:gd name="T117" fmla="*/ 55 h 506"/>
                  <a:gd name="T118" fmla="*/ 314 w 418"/>
                  <a:gd name="T119" fmla="*/ 43 h 506"/>
                  <a:gd name="T120" fmla="*/ 283 w 418"/>
                  <a:gd name="T121" fmla="*/ 83 h 506"/>
                  <a:gd name="T122" fmla="*/ 315 w 418"/>
                  <a:gd name="T123" fmla="*/ 13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8" h="506">
                    <a:moveTo>
                      <a:pt x="315" y="135"/>
                    </a:moveTo>
                    <a:lnTo>
                      <a:pt x="268" y="156"/>
                    </a:lnTo>
                    <a:lnTo>
                      <a:pt x="252" y="212"/>
                    </a:lnTo>
                    <a:lnTo>
                      <a:pt x="232" y="276"/>
                    </a:lnTo>
                    <a:lnTo>
                      <a:pt x="185" y="286"/>
                    </a:lnTo>
                    <a:lnTo>
                      <a:pt x="179" y="247"/>
                    </a:lnTo>
                    <a:lnTo>
                      <a:pt x="228" y="183"/>
                    </a:lnTo>
                    <a:lnTo>
                      <a:pt x="228" y="160"/>
                    </a:lnTo>
                    <a:lnTo>
                      <a:pt x="191" y="126"/>
                    </a:lnTo>
                    <a:lnTo>
                      <a:pt x="221" y="77"/>
                    </a:lnTo>
                    <a:lnTo>
                      <a:pt x="200" y="4"/>
                    </a:lnTo>
                    <a:lnTo>
                      <a:pt x="170" y="0"/>
                    </a:lnTo>
                    <a:lnTo>
                      <a:pt x="111" y="121"/>
                    </a:lnTo>
                    <a:lnTo>
                      <a:pt x="131" y="151"/>
                    </a:lnTo>
                    <a:lnTo>
                      <a:pt x="105" y="188"/>
                    </a:lnTo>
                    <a:lnTo>
                      <a:pt x="105" y="247"/>
                    </a:lnTo>
                    <a:lnTo>
                      <a:pt x="19" y="341"/>
                    </a:lnTo>
                    <a:lnTo>
                      <a:pt x="43" y="374"/>
                    </a:lnTo>
                    <a:lnTo>
                      <a:pt x="0" y="394"/>
                    </a:lnTo>
                    <a:lnTo>
                      <a:pt x="7" y="414"/>
                    </a:lnTo>
                    <a:lnTo>
                      <a:pt x="44" y="420"/>
                    </a:lnTo>
                    <a:lnTo>
                      <a:pt x="12" y="497"/>
                    </a:lnTo>
                    <a:lnTo>
                      <a:pt x="35" y="503"/>
                    </a:lnTo>
                    <a:lnTo>
                      <a:pt x="71" y="414"/>
                    </a:lnTo>
                    <a:lnTo>
                      <a:pt x="113" y="374"/>
                    </a:lnTo>
                    <a:lnTo>
                      <a:pt x="104" y="476"/>
                    </a:lnTo>
                    <a:lnTo>
                      <a:pt x="134" y="506"/>
                    </a:lnTo>
                    <a:lnTo>
                      <a:pt x="134" y="506"/>
                    </a:lnTo>
                    <a:lnTo>
                      <a:pt x="159" y="464"/>
                    </a:lnTo>
                    <a:lnTo>
                      <a:pt x="176" y="434"/>
                    </a:lnTo>
                    <a:lnTo>
                      <a:pt x="182" y="423"/>
                    </a:lnTo>
                    <a:lnTo>
                      <a:pt x="183" y="416"/>
                    </a:lnTo>
                    <a:lnTo>
                      <a:pt x="183" y="416"/>
                    </a:lnTo>
                    <a:lnTo>
                      <a:pt x="184" y="410"/>
                    </a:lnTo>
                    <a:lnTo>
                      <a:pt x="187" y="403"/>
                    </a:lnTo>
                    <a:lnTo>
                      <a:pt x="192" y="384"/>
                    </a:lnTo>
                    <a:lnTo>
                      <a:pt x="200" y="359"/>
                    </a:lnTo>
                    <a:lnTo>
                      <a:pt x="210" y="409"/>
                    </a:lnTo>
                    <a:lnTo>
                      <a:pt x="253" y="432"/>
                    </a:lnTo>
                    <a:lnTo>
                      <a:pt x="287" y="422"/>
                    </a:lnTo>
                    <a:lnTo>
                      <a:pt x="253" y="371"/>
                    </a:lnTo>
                    <a:lnTo>
                      <a:pt x="277" y="338"/>
                    </a:lnTo>
                    <a:lnTo>
                      <a:pt x="289" y="282"/>
                    </a:lnTo>
                    <a:lnTo>
                      <a:pt x="353" y="288"/>
                    </a:lnTo>
                    <a:lnTo>
                      <a:pt x="358" y="219"/>
                    </a:lnTo>
                    <a:lnTo>
                      <a:pt x="418" y="144"/>
                    </a:lnTo>
                    <a:lnTo>
                      <a:pt x="400" y="108"/>
                    </a:lnTo>
                    <a:lnTo>
                      <a:pt x="364" y="72"/>
                    </a:lnTo>
                    <a:lnTo>
                      <a:pt x="364" y="72"/>
                    </a:lnTo>
                    <a:lnTo>
                      <a:pt x="360" y="74"/>
                    </a:lnTo>
                    <a:lnTo>
                      <a:pt x="354" y="77"/>
                    </a:lnTo>
                    <a:lnTo>
                      <a:pt x="349" y="78"/>
                    </a:lnTo>
                    <a:lnTo>
                      <a:pt x="346" y="80"/>
                    </a:lnTo>
                    <a:lnTo>
                      <a:pt x="343" y="78"/>
                    </a:lnTo>
                    <a:lnTo>
                      <a:pt x="340" y="76"/>
                    </a:lnTo>
                    <a:lnTo>
                      <a:pt x="340" y="76"/>
                    </a:lnTo>
                    <a:lnTo>
                      <a:pt x="338" y="72"/>
                    </a:lnTo>
                    <a:lnTo>
                      <a:pt x="335" y="66"/>
                    </a:lnTo>
                    <a:lnTo>
                      <a:pt x="326" y="55"/>
                    </a:lnTo>
                    <a:lnTo>
                      <a:pt x="314" y="43"/>
                    </a:lnTo>
                    <a:lnTo>
                      <a:pt x="283" y="83"/>
                    </a:lnTo>
                    <a:lnTo>
                      <a:pt x="315"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0" name="Freeform 40"/>
              <p:cNvSpPr>
                <a:spLocks/>
              </p:cNvSpPr>
              <p:nvPr/>
            </p:nvSpPr>
            <p:spPr bwMode="auto">
              <a:xfrm>
                <a:off x="3198813" y="2447925"/>
                <a:ext cx="25400" cy="31750"/>
              </a:xfrm>
              <a:custGeom>
                <a:avLst/>
                <a:gdLst>
                  <a:gd name="T0" fmla="*/ 83 w 83"/>
                  <a:gd name="T1" fmla="*/ 45 h 102"/>
                  <a:gd name="T2" fmla="*/ 47 w 83"/>
                  <a:gd name="T3" fmla="*/ 0 h 102"/>
                  <a:gd name="T4" fmla="*/ 33 w 83"/>
                  <a:gd name="T5" fmla="*/ 30 h 102"/>
                  <a:gd name="T6" fmla="*/ 0 w 83"/>
                  <a:gd name="T7" fmla="*/ 37 h 102"/>
                  <a:gd name="T8" fmla="*/ 8 w 83"/>
                  <a:gd name="T9" fmla="*/ 76 h 102"/>
                  <a:gd name="T10" fmla="*/ 44 w 83"/>
                  <a:gd name="T11" fmla="*/ 102 h 102"/>
                  <a:gd name="T12" fmla="*/ 83 w 83"/>
                  <a:gd name="T13" fmla="*/ 45 h 102"/>
                </a:gdLst>
                <a:ahLst/>
                <a:cxnLst>
                  <a:cxn ang="0">
                    <a:pos x="T0" y="T1"/>
                  </a:cxn>
                  <a:cxn ang="0">
                    <a:pos x="T2" y="T3"/>
                  </a:cxn>
                  <a:cxn ang="0">
                    <a:pos x="T4" y="T5"/>
                  </a:cxn>
                  <a:cxn ang="0">
                    <a:pos x="T6" y="T7"/>
                  </a:cxn>
                  <a:cxn ang="0">
                    <a:pos x="T8" y="T9"/>
                  </a:cxn>
                  <a:cxn ang="0">
                    <a:pos x="T10" y="T11"/>
                  </a:cxn>
                  <a:cxn ang="0">
                    <a:pos x="T12" y="T13"/>
                  </a:cxn>
                </a:cxnLst>
                <a:rect l="0" t="0" r="r" b="b"/>
                <a:pathLst>
                  <a:path w="83" h="102">
                    <a:moveTo>
                      <a:pt x="83" y="45"/>
                    </a:moveTo>
                    <a:lnTo>
                      <a:pt x="47" y="0"/>
                    </a:lnTo>
                    <a:lnTo>
                      <a:pt x="33" y="30"/>
                    </a:lnTo>
                    <a:lnTo>
                      <a:pt x="0" y="37"/>
                    </a:lnTo>
                    <a:lnTo>
                      <a:pt x="8" y="76"/>
                    </a:lnTo>
                    <a:lnTo>
                      <a:pt x="44" y="102"/>
                    </a:lnTo>
                    <a:lnTo>
                      <a:pt x="8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1" name="Freeform 41"/>
              <p:cNvSpPr>
                <a:spLocks/>
              </p:cNvSpPr>
              <p:nvPr/>
            </p:nvSpPr>
            <p:spPr bwMode="auto">
              <a:xfrm>
                <a:off x="3232150" y="2593975"/>
                <a:ext cx="23813" cy="31750"/>
              </a:xfrm>
              <a:custGeom>
                <a:avLst/>
                <a:gdLst>
                  <a:gd name="T0" fmla="*/ 50 w 74"/>
                  <a:gd name="T1" fmla="*/ 50 h 99"/>
                  <a:gd name="T2" fmla="*/ 29 w 74"/>
                  <a:gd name="T3" fmla="*/ 0 h 99"/>
                  <a:gd name="T4" fmla="*/ 0 w 74"/>
                  <a:gd name="T5" fmla="*/ 23 h 99"/>
                  <a:gd name="T6" fmla="*/ 10 w 74"/>
                  <a:gd name="T7" fmla="*/ 67 h 99"/>
                  <a:gd name="T8" fmla="*/ 74 w 74"/>
                  <a:gd name="T9" fmla="*/ 99 h 99"/>
                  <a:gd name="T10" fmla="*/ 50 w 74"/>
                  <a:gd name="T11" fmla="*/ 50 h 99"/>
                </a:gdLst>
                <a:ahLst/>
                <a:cxnLst>
                  <a:cxn ang="0">
                    <a:pos x="T0" y="T1"/>
                  </a:cxn>
                  <a:cxn ang="0">
                    <a:pos x="T2" y="T3"/>
                  </a:cxn>
                  <a:cxn ang="0">
                    <a:pos x="T4" y="T5"/>
                  </a:cxn>
                  <a:cxn ang="0">
                    <a:pos x="T6" y="T7"/>
                  </a:cxn>
                  <a:cxn ang="0">
                    <a:pos x="T8" y="T9"/>
                  </a:cxn>
                  <a:cxn ang="0">
                    <a:pos x="T10" y="T11"/>
                  </a:cxn>
                </a:cxnLst>
                <a:rect l="0" t="0" r="r" b="b"/>
                <a:pathLst>
                  <a:path w="74" h="99">
                    <a:moveTo>
                      <a:pt x="50" y="50"/>
                    </a:moveTo>
                    <a:lnTo>
                      <a:pt x="29" y="0"/>
                    </a:lnTo>
                    <a:lnTo>
                      <a:pt x="0" y="23"/>
                    </a:lnTo>
                    <a:lnTo>
                      <a:pt x="10" y="67"/>
                    </a:lnTo>
                    <a:lnTo>
                      <a:pt x="74" y="99"/>
                    </a:lnTo>
                    <a:lnTo>
                      <a:pt x="5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2" name="Freeform 42"/>
              <p:cNvSpPr>
                <a:spLocks/>
              </p:cNvSpPr>
              <p:nvPr/>
            </p:nvSpPr>
            <p:spPr bwMode="auto">
              <a:xfrm>
                <a:off x="3211513" y="2532063"/>
                <a:ext cx="20638" cy="34925"/>
              </a:xfrm>
              <a:custGeom>
                <a:avLst/>
                <a:gdLst>
                  <a:gd name="T0" fmla="*/ 0 w 62"/>
                  <a:gd name="T1" fmla="*/ 0 h 109"/>
                  <a:gd name="T2" fmla="*/ 11 w 62"/>
                  <a:gd name="T3" fmla="*/ 73 h 109"/>
                  <a:gd name="T4" fmla="*/ 62 w 62"/>
                  <a:gd name="T5" fmla="*/ 109 h 109"/>
                  <a:gd name="T6" fmla="*/ 60 w 62"/>
                  <a:gd name="T7" fmla="*/ 59 h 109"/>
                  <a:gd name="T8" fmla="*/ 0 w 62"/>
                  <a:gd name="T9" fmla="*/ 0 h 109"/>
                </a:gdLst>
                <a:ahLst/>
                <a:cxnLst>
                  <a:cxn ang="0">
                    <a:pos x="T0" y="T1"/>
                  </a:cxn>
                  <a:cxn ang="0">
                    <a:pos x="T2" y="T3"/>
                  </a:cxn>
                  <a:cxn ang="0">
                    <a:pos x="T4" y="T5"/>
                  </a:cxn>
                  <a:cxn ang="0">
                    <a:pos x="T6" y="T7"/>
                  </a:cxn>
                  <a:cxn ang="0">
                    <a:pos x="T8" y="T9"/>
                  </a:cxn>
                </a:cxnLst>
                <a:rect l="0" t="0" r="r" b="b"/>
                <a:pathLst>
                  <a:path w="62" h="109">
                    <a:moveTo>
                      <a:pt x="0" y="0"/>
                    </a:moveTo>
                    <a:lnTo>
                      <a:pt x="11" y="73"/>
                    </a:lnTo>
                    <a:lnTo>
                      <a:pt x="62" y="109"/>
                    </a:lnTo>
                    <a:lnTo>
                      <a:pt x="60" y="5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3" name="Freeform 43"/>
              <p:cNvSpPr>
                <a:spLocks/>
              </p:cNvSpPr>
              <p:nvPr/>
            </p:nvSpPr>
            <p:spPr bwMode="auto">
              <a:xfrm>
                <a:off x="3224213" y="2301875"/>
                <a:ext cx="23813" cy="25400"/>
              </a:xfrm>
              <a:custGeom>
                <a:avLst/>
                <a:gdLst>
                  <a:gd name="T0" fmla="*/ 77 w 77"/>
                  <a:gd name="T1" fmla="*/ 39 h 80"/>
                  <a:gd name="T2" fmla="*/ 37 w 77"/>
                  <a:gd name="T3" fmla="*/ 0 h 80"/>
                  <a:gd name="T4" fmla="*/ 0 w 77"/>
                  <a:gd name="T5" fmla="*/ 37 h 80"/>
                  <a:gd name="T6" fmla="*/ 8 w 77"/>
                  <a:gd name="T7" fmla="*/ 80 h 80"/>
                  <a:gd name="T8" fmla="*/ 77 w 77"/>
                  <a:gd name="T9" fmla="*/ 39 h 80"/>
                </a:gdLst>
                <a:ahLst/>
                <a:cxnLst>
                  <a:cxn ang="0">
                    <a:pos x="T0" y="T1"/>
                  </a:cxn>
                  <a:cxn ang="0">
                    <a:pos x="T2" y="T3"/>
                  </a:cxn>
                  <a:cxn ang="0">
                    <a:pos x="T4" y="T5"/>
                  </a:cxn>
                  <a:cxn ang="0">
                    <a:pos x="T6" y="T7"/>
                  </a:cxn>
                  <a:cxn ang="0">
                    <a:pos x="T8" y="T9"/>
                  </a:cxn>
                </a:cxnLst>
                <a:rect l="0" t="0" r="r" b="b"/>
                <a:pathLst>
                  <a:path w="77" h="80">
                    <a:moveTo>
                      <a:pt x="77" y="39"/>
                    </a:moveTo>
                    <a:lnTo>
                      <a:pt x="37" y="0"/>
                    </a:lnTo>
                    <a:lnTo>
                      <a:pt x="0" y="37"/>
                    </a:lnTo>
                    <a:lnTo>
                      <a:pt x="8" y="80"/>
                    </a:lnTo>
                    <a:lnTo>
                      <a:pt x="77"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4" name="Freeform 44"/>
              <p:cNvSpPr>
                <a:spLocks/>
              </p:cNvSpPr>
              <p:nvPr/>
            </p:nvSpPr>
            <p:spPr bwMode="auto">
              <a:xfrm>
                <a:off x="4092575" y="822325"/>
                <a:ext cx="11113" cy="25400"/>
              </a:xfrm>
              <a:custGeom>
                <a:avLst/>
                <a:gdLst>
                  <a:gd name="T0" fmla="*/ 24 w 34"/>
                  <a:gd name="T1" fmla="*/ 79 h 79"/>
                  <a:gd name="T2" fmla="*/ 34 w 34"/>
                  <a:gd name="T3" fmla="*/ 33 h 79"/>
                  <a:gd name="T4" fmla="*/ 0 w 34"/>
                  <a:gd name="T5" fmla="*/ 0 h 79"/>
                  <a:gd name="T6" fmla="*/ 1 w 34"/>
                  <a:gd name="T7" fmla="*/ 59 h 79"/>
                  <a:gd name="T8" fmla="*/ 24 w 34"/>
                  <a:gd name="T9" fmla="*/ 79 h 79"/>
                </a:gdLst>
                <a:ahLst/>
                <a:cxnLst>
                  <a:cxn ang="0">
                    <a:pos x="T0" y="T1"/>
                  </a:cxn>
                  <a:cxn ang="0">
                    <a:pos x="T2" y="T3"/>
                  </a:cxn>
                  <a:cxn ang="0">
                    <a:pos x="T4" y="T5"/>
                  </a:cxn>
                  <a:cxn ang="0">
                    <a:pos x="T6" y="T7"/>
                  </a:cxn>
                  <a:cxn ang="0">
                    <a:pos x="T8" y="T9"/>
                  </a:cxn>
                </a:cxnLst>
                <a:rect l="0" t="0" r="r" b="b"/>
                <a:pathLst>
                  <a:path w="34" h="79">
                    <a:moveTo>
                      <a:pt x="24" y="79"/>
                    </a:moveTo>
                    <a:lnTo>
                      <a:pt x="34" y="33"/>
                    </a:lnTo>
                    <a:lnTo>
                      <a:pt x="0" y="0"/>
                    </a:lnTo>
                    <a:lnTo>
                      <a:pt x="1" y="59"/>
                    </a:lnTo>
                    <a:lnTo>
                      <a:pt x="24"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5" name="Freeform 45"/>
              <p:cNvSpPr>
                <a:spLocks/>
              </p:cNvSpPr>
              <p:nvPr/>
            </p:nvSpPr>
            <p:spPr bwMode="auto">
              <a:xfrm>
                <a:off x="3248025" y="2252663"/>
                <a:ext cx="28575" cy="22225"/>
              </a:xfrm>
              <a:custGeom>
                <a:avLst/>
                <a:gdLst>
                  <a:gd name="T0" fmla="*/ 44 w 87"/>
                  <a:gd name="T1" fmla="*/ 73 h 73"/>
                  <a:gd name="T2" fmla="*/ 87 w 87"/>
                  <a:gd name="T3" fmla="*/ 50 h 73"/>
                  <a:gd name="T4" fmla="*/ 59 w 87"/>
                  <a:gd name="T5" fmla="*/ 0 h 73"/>
                  <a:gd name="T6" fmla="*/ 0 w 87"/>
                  <a:gd name="T7" fmla="*/ 1 h 73"/>
                  <a:gd name="T8" fmla="*/ 17 w 87"/>
                  <a:gd name="T9" fmla="*/ 43 h 73"/>
                  <a:gd name="T10" fmla="*/ 44 w 87"/>
                  <a:gd name="T11" fmla="*/ 73 h 73"/>
                </a:gdLst>
                <a:ahLst/>
                <a:cxnLst>
                  <a:cxn ang="0">
                    <a:pos x="T0" y="T1"/>
                  </a:cxn>
                  <a:cxn ang="0">
                    <a:pos x="T2" y="T3"/>
                  </a:cxn>
                  <a:cxn ang="0">
                    <a:pos x="T4" y="T5"/>
                  </a:cxn>
                  <a:cxn ang="0">
                    <a:pos x="T6" y="T7"/>
                  </a:cxn>
                  <a:cxn ang="0">
                    <a:pos x="T8" y="T9"/>
                  </a:cxn>
                  <a:cxn ang="0">
                    <a:pos x="T10" y="T11"/>
                  </a:cxn>
                </a:cxnLst>
                <a:rect l="0" t="0" r="r" b="b"/>
                <a:pathLst>
                  <a:path w="87" h="73">
                    <a:moveTo>
                      <a:pt x="44" y="73"/>
                    </a:moveTo>
                    <a:lnTo>
                      <a:pt x="87" y="50"/>
                    </a:lnTo>
                    <a:lnTo>
                      <a:pt x="59" y="0"/>
                    </a:lnTo>
                    <a:lnTo>
                      <a:pt x="0" y="1"/>
                    </a:lnTo>
                    <a:lnTo>
                      <a:pt x="17" y="43"/>
                    </a:lnTo>
                    <a:lnTo>
                      <a:pt x="4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6" name="Freeform 46"/>
              <p:cNvSpPr>
                <a:spLocks/>
              </p:cNvSpPr>
              <p:nvPr/>
            </p:nvSpPr>
            <p:spPr bwMode="auto">
              <a:xfrm>
                <a:off x="3228975" y="2382838"/>
                <a:ext cx="42863" cy="26988"/>
              </a:xfrm>
              <a:custGeom>
                <a:avLst/>
                <a:gdLst>
                  <a:gd name="T0" fmla="*/ 116 w 136"/>
                  <a:gd name="T1" fmla="*/ 49 h 87"/>
                  <a:gd name="T2" fmla="*/ 136 w 136"/>
                  <a:gd name="T3" fmla="*/ 19 h 87"/>
                  <a:gd name="T4" fmla="*/ 86 w 136"/>
                  <a:gd name="T5" fmla="*/ 0 h 87"/>
                  <a:gd name="T6" fmla="*/ 0 w 136"/>
                  <a:gd name="T7" fmla="*/ 67 h 87"/>
                  <a:gd name="T8" fmla="*/ 6 w 136"/>
                  <a:gd name="T9" fmla="*/ 87 h 87"/>
                  <a:gd name="T10" fmla="*/ 65 w 136"/>
                  <a:gd name="T11" fmla="*/ 43 h 87"/>
                  <a:gd name="T12" fmla="*/ 116 w 136"/>
                  <a:gd name="T13" fmla="*/ 49 h 87"/>
                </a:gdLst>
                <a:ahLst/>
                <a:cxnLst>
                  <a:cxn ang="0">
                    <a:pos x="T0" y="T1"/>
                  </a:cxn>
                  <a:cxn ang="0">
                    <a:pos x="T2" y="T3"/>
                  </a:cxn>
                  <a:cxn ang="0">
                    <a:pos x="T4" y="T5"/>
                  </a:cxn>
                  <a:cxn ang="0">
                    <a:pos x="T6" y="T7"/>
                  </a:cxn>
                  <a:cxn ang="0">
                    <a:pos x="T8" y="T9"/>
                  </a:cxn>
                  <a:cxn ang="0">
                    <a:pos x="T10" y="T11"/>
                  </a:cxn>
                  <a:cxn ang="0">
                    <a:pos x="T12" y="T13"/>
                  </a:cxn>
                </a:cxnLst>
                <a:rect l="0" t="0" r="r" b="b"/>
                <a:pathLst>
                  <a:path w="136" h="87">
                    <a:moveTo>
                      <a:pt x="116" y="49"/>
                    </a:moveTo>
                    <a:lnTo>
                      <a:pt x="136" y="19"/>
                    </a:lnTo>
                    <a:lnTo>
                      <a:pt x="86" y="0"/>
                    </a:lnTo>
                    <a:lnTo>
                      <a:pt x="0" y="67"/>
                    </a:lnTo>
                    <a:lnTo>
                      <a:pt x="6" y="87"/>
                    </a:lnTo>
                    <a:lnTo>
                      <a:pt x="65" y="43"/>
                    </a:lnTo>
                    <a:lnTo>
                      <a:pt x="116"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7" name="Freeform 47"/>
              <p:cNvSpPr>
                <a:spLocks/>
              </p:cNvSpPr>
              <p:nvPr/>
            </p:nvSpPr>
            <p:spPr bwMode="auto">
              <a:xfrm>
                <a:off x="3260725" y="2786063"/>
                <a:ext cx="11113" cy="30163"/>
              </a:xfrm>
              <a:custGeom>
                <a:avLst/>
                <a:gdLst>
                  <a:gd name="T0" fmla="*/ 12 w 37"/>
                  <a:gd name="T1" fmla="*/ 17 h 97"/>
                  <a:gd name="T2" fmla="*/ 0 w 37"/>
                  <a:gd name="T3" fmla="*/ 80 h 97"/>
                  <a:gd name="T4" fmla="*/ 20 w 37"/>
                  <a:gd name="T5" fmla="*/ 97 h 97"/>
                  <a:gd name="T6" fmla="*/ 37 w 37"/>
                  <a:gd name="T7" fmla="*/ 40 h 97"/>
                  <a:gd name="T8" fmla="*/ 25 w 37"/>
                  <a:gd name="T9" fmla="*/ 0 h 97"/>
                  <a:gd name="T10" fmla="*/ 12 w 37"/>
                  <a:gd name="T11" fmla="*/ 17 h 97"/>
                </a:gdLst>
                <a:ahLst/>
                <a:cxnLst>
                  <a:cxn ang="0">
                    <a:pos x="T0" y="T1"/>
                  </a:cxn>
                  <a:cxn ang="0">
                    <a:pos x="T2" y="T3"/>
                  </a:cxn>
                  <a:cxn ang="0">
                    <a:pos x="T4" y="T5"/>
                  </a:cxn>
                  <a:cxn ang="0">
                    <a:pos x="T6" y="T7"/>
                  </a:cxn>
                  <a:cxn ang="0">
                    <a:pos x="T8" y="T9"/>
                  </a:cxn>
                  <a:cxn ang="0">
                    <a:pos x="T10" y="T11"/>
                  </a:cxn>
                </a:cxnLst>
                <a:rect l="0" t="0" r="r" b="b"/>
                <a:pathLst>
                  <a:path w="37" h="97">
                    <a:moveTo>
                      <a:pt x="12" y="17"/>
                    </a:moveTo>
                    <a:lnTo>
                      <a:pt x="0" y="80"/>
                    </a:lnTo>
                    <a:lnTo>
                      <a:pt x="20" y="97"/>
                    </a:lnTo>
                    <a:lnTo>
                      <a:pt x="37" y="40"/>
                    </a:lnTo>
                    <a:lnTo>
                      <a:pt x="25" y="0"/>
                    </a:lnTo>
                    <a:lnTo>
                      <a:pt x="12"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8" name="Freeform 48"/>
              <p:cNvSpPr>
                <a:spLocks/>
              </p:cNvSpPr>
              <p:nvPr/>
            </p:nvSpPr>
            <p:spPr bwMode="auto">
              <a:xfrm>
                <a:off x="3263900" y="2681288"/>
                <a:ext cx="19050" cy="34925"/>
              </a:xfrm>
              <a:custGeom>
                <a:avLst/>
                <a:gdLst>
                  <a:gd name="T0" fmla="*/ 12 w 57"/>
                  <a:gd name="T1" fmla="*/ 0 h 109"/>
                  <a:gd name="T2" fmla="*/ 0 w 57"/>
                  <a:gd name="T3" fmla="*/ 36 h 109"/>
                  <a:gd name="T4" fmla="*/ 44 w 57"/>
                  <a:gd name="T5" fmla="*/ 109 h 109"/>
                  <a:gd name="T6" fmla="*/ 57 w 57"/>
                  <a:gd name="T7" fmla="*/ 56 h 109"/>
                  <a:gd name="T8" fmla="*/ 29 w 57"/>
                  <a:gd name="T9" fmla="*/ 2 h 109"/>
                  <a:gd name="T10" fmla="*/ 12 w 57"/>
                  <a:gd name="T11" fmla="*/ 0 h 109"/>
                </a:gdLst>
                <a:ahLst/>
                <a:cxnLst>
                  <a:cxn ang="0">
                    <a:pos x="T0" y="T1"/>
                  </a:cxn>
                  <a:cxn ang="0">
                    <a:pos x="T2" y="T3"/>
                  </a:cxn>
                  <a:cxn ang="0">
                    <a:pos x="T4" y="T5"/>
                  </a:cxn>
                  <a:cxn ang="0">
                    <a:pos x="T6" y="T7"/>
                  </a:cxn>
                  <a:cxn ang="0">
                    <a:pos x="T8" y="T9"/>
                  </a:cxn>
                  <a:cxn ang="0">
                    <a:pos x="T10" y="T11"/>
                  </a:cxn>
                </a:cxnLst>
                <a:rect l="0" t="0" r="r" b="b"/>
                <a:pathLst>
                  <a:path w="57" h="109">
                    <a:moveTo>
                      <a:pt x="12" y="0"/>
                    </a:moveTo>
                    <a:lnTo>
                      <a:pt x="0" y="36"/>
                    </a:lnTo>
                    <a:lnTo>
                      <a:pt x="44" y="109"/>
                    </a:lnTo>
                    <a:lnTo>
                      <a:pt x="57" y="56"/>
                    </a:lnTo>
                    <a:lnTo>
                      <a:pt x="29" y="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99" name="Freeform 49"/>
              <p:cNvSpPr>
                <a:spLocks/>
              </p:cNvSpPr>
              <p:nvPr/>
            </p:nvSpPr>
            <p:spPr bwMode="auto">
              <a:xfrm>
                <a:off x="3249613" y="2647950"/>
                <a:ext cx="20638" cy="26988"/>
              </a:xfrm>
              <a:custGeom>
                <a:avLst/>
                <a:gdLst>
                  <a:gd name="T0" fmla="*/ 67 w 67"/>
                  <a:gd name="T1" fmla="*/ 35 h 85"/>
                  <a:gd name="T2" fmla="*/ 27 w 67"/>
                  <a:gd name="T3" fmla="*/ 5 h 85"/>
                  <a:gd name="T4" fmla="*/ 7 w 67"/>
                  <a:gd name="T5" fmla="*/ 0 h 85"/>
                  <a:gd name="T6" fmla="*/ 0 w 67"/>
                  <a:gd name="T7" fmla="*/ 39 h 85"/>
                  <a:gd name="T8" fmla="*/ 20 w 67"/>
                  <a:gd name="T9" fmla="*/ 85 h 85"/>
                  <a:gd name="T10" fmla="*/ 40 w 67"/>
                  <a:gd name="T11" fmla="*/ 75 h 85"/>
                  <a:gd name="T12" fmla="*/ 67 w 67"/>
                  <a:gd name="T13" fmla="*/ 35 h 85"/>
                </a:gdLst>
                <a:ahLst/>
                <a:cxnLst>
                  <a:cxn ang="0">
                    <a:pos x="T0" y="T1"/>
                  </a:cxn>
                  <a:cxn ang="0">
                    <a:pos x="T2" y="T3"/>
                  </a:cxn>
                  <a:cxn ang="0">
                    <a:pos x="T4" y="T5"/>
                  </a:cxn>
                  <a:cxn ang="0">
                    <a:pos x="T6" y="T7"/>
                  </a:cxn>
                  <a:cxn ang="0">
                    <a:pos x="T8" y="T9"/>
                  </a:cxn>
                  <a:cxn ang="0">
                    <a:pos x="T10" y="T11"/>
                  </a:cxn>
                  <a:cxn ang="0">
                    <a:pos x="T12" y="T13"/>
                  </a:cxn>
                </a:cxnLst>
                <a:rect l="0" t="0" r="r" b="b"/>
                <a:pathLst>
                  <a:path w="67" h="85">
                    <a:moveTo>
                      <a:pt x="67" y="35"/>
                    </a:moveTo>
                    <a:lnTo>
                      <a:pt x="27" y="5"/>
                    </a:lnTo>
                    <a:lnTo>
                      <a:pt x="7" y="0"/>
                    </a:lnTo>
                    <a:lnTo>
                      <a:pt x="0" y="39"/>
                    </a:lnTo>
                    <a:lnTo>
                      <a:pt x="20" y="85"/>
                    </a:lnTo>
                    <a:lnTo>
                      <a:pt x="40" y="75"/>
                    </a:lnTo>
                    <a:lnTo>
                      <a:pt x="67"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0" name="Freeform 50"/>
              <p:cNvSpPr>
                <a:spLocks/>
              </p:cNvSpPr>
              <p:nvPr/>
            </p:nvSpPr>
            <p:spPr bwMode="auto">
              <a:xfrm>
                <a:off x="3236913" y="58738"/>
                <a:ext cx="2473325" cy="2968625"/>
              </a:xfrm>
              <a:custGeom>
                <a:avLst/>
                <a:gdLst>
                  <a:gd name="T0" fmla="*/ 7282 w 7793"/>
                  <a:gd name="T1" fmla="*/ 1567 h 9350"/>
                  <a:gd name="T2" fmla="*/ 7304 w 7793"/>
                  <a:gd name="T3" fmla="*/ 880 h 9350"/>
                  <a:gd name="T4" fmla="*/ 7476 w 7793"/>
                  <a:gd name="T5" fmla="*/ 360 h 9350"/>
                  <a:gd name="T6" fmla="*/ 7014 w 7793"/>
                  <a:gd name="T7" fmla="*/ 585 h 9350"/>
                  <a:gd name="T8" fmla="*/ 6794 w 7793"/>
                  <a:gd name="T9" fmla="*/ 456 h 9350"/>
                  <a:gd name="T10" fmla="*/ 6784 w 7793"/>
                  <a:gd name="T11" fmla="*/ 115 h 9350"/>
                  <a:gd name="T12" fmla="*/ 6417 w 7793"/>
                  <a:gd name="T13" fmla="*/ 449 h 9350"/>
                  <a:gd name="T14" fmla="*/ 5988 w 7793"/>
                  <a:gd name="T15" fmla="*/ 925 h 9350"/>
                  <a:gd name="T16" fmla="*/ 5876 w 7793"/>
                  <a:gd name="T17" fmla="*/ 262 h 9350"/>
                  <a:gd name="T18" fmla="*/ 5580 w 7793"/>
                  <a:gd name="T19" fmla="*/ 706 h 9350"/>
                  <a:gd name="T20" fmla="*/ 5222 w 7793"/>
                  <a:gd name="T21" fmla="*/ 829 h 9350"/>
                  <a:gd name="T22" fmla="*/ 4944 w 7793"/>
                  <a:gd name="T23" fmla="*/ 838 h 9350"/>
                  <a:gd name="T24" fmla="*/ 4904 w 7793"/>
                  <a:gd name="T25" fmla="*/ 1117 h 9350"/>
                  <a:gd name="T26" fmla="*/ 4512 w 7793"/>
                  <a:gd name="T27" fmla="*/ 1602 h 9350"/>
                  <a:gd name="T28" fmla="*/ 4368 w 7793"/>
                  <a:gd name="T29" fmla="*/ 1214 h 9350"/>
                  <a:gd name="T30" fmla="*/ 4044 w 7793"/>
                  <a:gd name="T31" fmla="*/ 1434 h 9350"/>
                  <a:gd name="T32" fmla="*/ 3914 w 7793"/>
                  <a:gd name="T33" fmla="*/ 1743 h 9350"/>
                  <a:gd name="T34" fmla="*/ 3741 w 7793"/>
                  <a:gd name="T35" fmla="*/ 2233 h 9350"/>
                  <a:gd name="T36" fmla="*/ 3414 w 7793"/>
                  <a:gd name="T37" fmla="*/ 2617 h 9350"/>
                  <a:gd name="T38" fmla="*/ 3171 w 7793"/>
                  <a:gd name="T39" fmla="*/ 2676 h 9350"/>
                  <a:gd name="T40" fmla="*/ 3079 w 7793"/>
                  <a:gd name="T41" fmla="*/ 3078 h 9350"/>
                  <a:gd name="T42" fmla="*/ 2927 w 7793"/>
                  <a:gd name="T43" fmla="*/ 3326 h 9350"/>
                  <a:gd name="T44" fmla="*/ 2567 w 7793"/>
                  <a:gd name="T45" fmla="*/ 3677 h 9350"/>
                  <a:gd name="T46" fmla="*/ 2654 w 7793"/>
                  <a:gd name="T47" fmla="*/ 4041 h 9350"/>
                  <a:gd name="T48" fmla="*/ 2302 w 7793"/>
                  <a:gd name="T49" fmla="*/ 4224 h 9350"/>
                  <a:gd name="T50" fmla="*/ 2215 w 7793"/>
                  <a:gd name="T51" fmla="*/ 4517 h 9350"/>
                  <a:gd name="T52" fmla="*/ 2186 w 7793"/>
                  <a:gd name="T53" fmla="*/ 4627 h 9350"/>
                  <a:gd name="T54" fmla="*/ 2191 w 7793"/>
                  <a:gd name="T55" fmla="*/ 4675 h 9350"/>
                  <a:gd name="T56" fmla="*/ 2003 w 7793"/>
                  <a:gd name="T57" fmla="*/ 4963 h 9350"/>
                  <a:gd name="T58" fmla="*/ 1896 w 7793"/>
                  <a:gd name="T59" fmla="*/ 5286 h 9350"/>
                  <a:gd name="T60" fmla="*/ 1400 w 7793"/>
                  <a:gd name="T61" fmla="*/ 5715 h 9350"/>
                  <a:gd name="T62" fmla="*/ 1940 w 7793"/>
                  <a:gd name="T63" fmla="*/ 5624 h 9350"/>
                  <a:gd name="T64" fmla="*/ 1532 w 7793"/>
                  <a:gd name="T65" fmla="*/ 6026 h 9350"/>
                  <a:gd name="T66" fmla="*/ 961 w 7793"/>
                  <a:gd name="T67" fmla="*/ 6178 h 9350"/>
                  <a:gd name="T68" fmla="*/ 583 w 7793"/>
                  <a:gd name="T69" fmla="*/ 6403 h 9350"/>
                  <a:gd name="T70" fmla="*/ 558 w 7793"/>
                  <a:gd name="T71" fmla="*/ 6622 h 9350"/>
                  <a:gd name="T72" fmla="*/ 466 w 7793"/>
                  <a:gd name="T73" fmla="*/ 6746 h 9350"/>
                  <a:gd name="T74" fmla="*/ 419 w 7793"/>
                  <a:gd name="T75" fmla="*/ 7052 h 9350"/>
                  <a:gd name="T76" fmla="*/ 125 w 7793"/>
                  <a:gd name="T77" fmla="*/ 7337 h 9350"/>
                  <a:gd name="T78" fmla="*/ 566 w 7793"/>
                  <a:gd name="T79" fmla="*/ 7489 h 9350"/>
                  <a:gd name="T80" fmla="*/ 614 w 7793"/>
                  <a:gd name="T81" fmla="*/ 7651 h 9350"/>
                  <a:gd name="T82" fmla="*/ 112 w 7793"/>
                  <a:gd name="T83" fmla="*/ 7739 h 9350"/>
                  <a:gd name="T84" fmla="*/ 229 w 7793"/>
                  <a:gd name="T85" fmla="*/ 8122 h 9350"/>
                  <a:gd name="T86" fmla="*/ 411 w 7793"/>
                  <a:gd name="T87" fmla="*/ 8037 h 9350"/>
                  <a:gd name="T88" fmla="*/ 347 w 7793"/>
                  <a:gd name="T89" fmla="*/ 8334 h 9350"/>
                  <a:gd name="T90" fmla="*/ 200 w 7793"/>
                  <a:gd name="T91" fmla="*/ 8551 h 9350"/>
                  <a:gd name="T92" fmla="*/ 472 w 7793"/>
                  <a:gd name="T93" fmla="*/ 8774 h 9350"/>
                  <a:gd name="T94" fmla="*/ 606 w 7793"/>
                  <a:gd name="T95" fmla="*/ 9321 h 9350"/>
                  <a:gd name="T96" fmla="*/ 1170 w 7793"/>
                  <a:gd name="T97" fmla="*/ 9043 h 9350"/>
                  <a:gd name="T98" fmla="*/ 1545 w 7793"/>
                  <a:gd name="T99" fmla="*/ 8780 h 9350"/>
                  <a:gd name="T100" fmla="*/ 1646 w 7793"/>
                  <a:gd name="T101" fmla="*/ 8266 h 9350"/>
                  <a:gd name="T102" fmla="*/ 1981 w 7793"/>
                  <a:gd name="T103" fmla="*/ 8790 h 9350"/>
                  <a:gd name="T104" fmla="*/ 2132 w 7793"/>
                  <a:gd name="T105" fmla="*/ 7079 h 9350"/>
                  <a:gd name="T106" fmla="*/ 2774 w 7793"/>
                  <a:gd name="T107" fmla="*/ 4704 h 9350"/>
                  <a:gd name="T108" fmla="*/ 3496 w 7793"/>
                  <a:gd name="T109" fmla="*/ 2773 h 9350"/>
                  <a:gd name="T110" fmla="*/ 4559 w 7793"/>
                  <a:gd name="T111" fmla="*/ 2062 h 9350"/>
                  <a:gd name="T112" fmla="*/ 5433 w 7793"/>
                  <a:gd name="T113" fmla="*/ 2227 h 9350"/>
                  <a:gd name="T114" fmla="*/ 6404 w 7793"/>
                  <a:gd name="T115" fmla="*/ 1173 h 9350"/>
                  <a:gd name="T116" fmla="*/ 7003 w 7793"/>
                  <a:gd name="T117" fmla="*/ 1875 h 9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93" h="9350">
                    <a:moveTo>
                      <a:pt x="7701" y="1194"/>
                    </a:moveTo>
                    <a:lnTo>
                      <a:pt x="7631" y="1205"/>
                    </a:lnTo>
                    <a:lnTo>
                      <a:pt x="7564" y="1130"/>
                    </a:lnTo>
                    <a:lnTo>
                      <a:pt x="7560" y="1209"/>
                    </a:lnTo>
                    <a:lnTo>
                      <a:pt x="7587" y="1205"/>
                    </a:lnTo>
                    <a:lnTo>
                      <a:pt x="7621" y="1239"/>
                    </a:lnTo>
                    <a:lnTo>
                      <a:pt x="7612" y="1308"/>
                    </a:lnTo>
                    <a:lnTo>
                      <a:pt x="7548" y="1272"/>
                    </a:lnTo>
                    <a:lnTo>
                      <a:pt x="7533" y="1385"/>
                    </a:lnTo>
                    <a:lnTo>
                      <a:pt x="7478" y="1492"/>
                    </a:lnTo>
                    <a:lnTo>
                      <a:pt x="7284" y="1589"/>
                    </a:lnTo>
                    <a:lnTo>
                      <a:pt x="7254" y="1626"/>
                    </a:lnTo>
                    <a:lnTo>
                      <a:pt x="7271" y="1590"/>
                    </a:lnTo>
                    <a:lnTo>
                      <a:pt x="7244" y="1531"/>
                    </a:lnTo>
                    <a:lnTo>
                      <a:pt x="7282" y="1567"/>
                    </a:lnTo>
                    <a:lnTo>
                      <a:pt x="7464" y="1463"/>
                    </a:lnTo>
                    <a:lnTo>
                      <a:pt x="7499" y="1346"/>
                    </a:lnTo>
                    <a:lnTo>
                      <a:pt x="7491" y="1257"/>
                    </a:lnTo>
                    <a:lnTo>
                      <a:pt x="7428" y="1206"/>
                    </a:lnTo>
                    <a:lnTo>
                      <a:pt x="7480" y="1156"/>
                    </a:lnTo>
                    <a:lnTo>
                      <a:pt x="7452" y="1081"/>
                    </a:lnTo>
                    <a:lnTo>
                      <a:pt x="7330" y="1075"/>
                    </a:lnTo>
                    <a:lnTo>
                      <a:pt x="7345" y="1022"/>
                    </a:lnTo>
                    <a:lnTo>
                      <a:pt x="7252" y="949"/>
                    </a:lnTo>
                    <a:lnTo>
                      <a:pt x="7148" y="915"/>
                    </a:lnTo>
                    <a:lnTo>
                      <a:pt x="7061" y="918"/>
                    </a:lnTo>
                    <a:lnTo>
                      <a:pt x="7088" y="881"/>
                    </a:lnTo>
                    <a:lnTo>
                      <a:pt x="7067" y="829"/>
                    </a:lnTo>
                    <a:lnTo>
                      <a:pt x="7181" y="868"/>
                    </a:lnTo>
                    <a:lnTo>
                      <a:pt x="7304" y="880"/>
                    </a:lnTo>
                    <a:lnTo>
                      <a:pt x="7438" y="915"/>
                    </a:lnTo>
                    <a:lnTo>
                      <a:pt x="7511" y="874"/>
                    </a:lnTo>
                    <a:lnTo>
                      <a:pt x="7570" y="863"/>
                    </a:lnTo>
                    <a:lnTo>
                      <a:pt x="7690" y="746"/>
                    </a:lnTo>
                    <a:lnTo>
                      <a:pt x="7793" y="723"/>
                    </a:lnTo>
                    <a:lnTo>
                      <a:pt x="7772" y="587"/>
                    </a:lnTo>
                    <a:lnTo>
                      <a:pt x="7722" y="597"/>
                    </a:lnTo>
                    <a:lnTo>
                      <a:pt x="7704" y="525"/>
                    </a:lnTo>
                    <a:lnTo>
                      <a:pt x="7617" y="515"/>
                    </a:lnTo>
                    <a:lnTo>
                      <a:pt x="7548" y="556"/>
                    </a:lnTo>
                    <a:lnTo>
                      <a:pt x="7501" y="519"/>
                    </a:lnTo>
                    <a:lnTo>
                      <a:pt x="7581" y="482"/>
                    </a:lnTo>
                    <a:lnTo>
                      <a:pt x="7584" y="449"/>
                    </a:lnTo>
                    <a:lnTo>
                      <a:pt x="7524" y="440"/>
                    </a:lnTo>
                    <a:lnTo>
                      <a:pt x="7476" y="360"/>
                    </a:lnTo>
                    <a:lnTo>
                      <a:pt x="7474" y="413"/>
                    </a:lnTo>
                    <a:lnTo>
                      <a:pt x="7420" y="460"/>
                    </a:lnTo>
                    <a:lnTo>
                      <a:pt x="7400" y="361"/>
                    </a:lnTo>
                    <a:lnTo>
                      <a:pt x="7326" y="388"/>
                    </a:lnTo>
                    <a:lnTo>
                      <a:pt x="7303" y="409"/>
                    </a:lnTo>
                    <a:lnTo>
                      <a:pt x="7260" y="379"/>
                    </a:lnTo>
                    <a:lnTo>
                      <a:pt x="7296" y="325"/>
                    </a:lnTo>
                    <a:lnTo>
                      <a:pt x="7252" y="259"/>
                    </a:lnTo>
                    <a:lnTo>
                      <a:pt x="7202" y="266"/>
                    </a:lnTo>
                    <a:lnTo>
                      <a:pt x="7125" y="207"/>
                    </a:lnTo>
                    <a:lnTo>
                      <a:pt x="7123" y="301"/>
                    </a:lnTo>
                    <a:lnTo>
                      <a:pt x="7076" y="321"/>
                    </a:lnTo>
                    <a:lnTo>
                      <a:pt x="7008" y="507"/>
                    </a:lnTo>
                    <a:lnTo>
                      <a:pt x="7069" y="596"/>
                    </a:lnTo>
                    <a:lnTo>
                      <a:pt x="7014" y="585"/>
                    </a:lnTo>
                    <a:lnTo>
                      <a:pt x="6933" y="802"/>
                    </a:lnTo>
                    <a:lnTo>
                      <a:pt x="6909" y="919"/>
                    </a:lnTo>
                    <a:lnTo>
                      <a:pt x="6840" y="941"/>
                    </a:lnTo>
                    <a:lnTo>
                      <a:pt x="6764" y="968"/>
                    </a:lnTo>
                    <a:lnTo>
                      <a:pt x="6758" y="951"/>
                    </a:lnTo>
                    <a:lnTo>
                      <a:pt x="6885" y="910"/>
                    </a:lnTo>
                    <a:lnTo>
                      <a:pt x="6940" y="701"/>
                    </a:lnTo>
                    <a:lnTo>
                      <a:pt x="6945" y="587"/>
                    </a:lnTo>
                    <a:lnTo>
                      <a:pt x="6925" y="578"/>
                    </a:lnTo>
                    <a:lnTo>
                      <a:pt x="6875" y="615"/>
                    </a:lnTo>
                    <a:lnTo>
                      <a:pt x="6862" y="591"/>
                    </a:lnTo>
                    <a:lnTo>
                      <a:pt x="6934" y="521"/>
                    </a:lnTo>
                    <a:lnTo>
                      <a:pt x="6967" y="378"/>
                    </a:lnTo>
                    <a:lnTo>
                      <a:pt x="6923" y="389"/>
                    </a:lnTo>
                    <a:lnTo>
                      <a:pt x="6794" y="456"/>
                    </a:lnTo>
                    <a:lnTo>
                      <a:pt x="6814" y="415"/>
                    </a:lnTo>
                    <a:lnTo>
                      <a:pt x="6883" y="365"/>
                    </a:lnTo>
                    <a:lnTo>
                      <a:pt x="6896" y="335"/>
                    </a:lnTo>
                    <a:lnTo>
                      <a:pt x="6840" y="276"/>
                    </a:lnTo>
                    <a:lnTo>
                      <a:pt x="6925" y="292"/>
                    </a:lnTo>
                    <a:lnTo>
                      <a:pt x="7035" y="181"/>
                    </a:lnTo>
                    <a:lnTo>
                      <a:pt x="7025" y="102"/>
                    </a:lnTo>
                    <a:lnTo>
                      <a:pt x="6924" y="139"/>
                    </a:lnTo>
                    <a:lnTo>
                      <a:pt x="6968" y="72"/>
                    </a:lnTo>
                    <a:lnTo>
                      <a:pt x="6893" y="0"/>
                    </a:lnTo>
                    <a:lnTo>
                      <a:pt x="6861" y="63"/>
                    </a:lnTo>
                    <a:lnTo>
                      <a:pt x="6851" y="93"/>
                    </a:lnTo>
                    <a:lnTo>
                      <a:pt x="6779" y="4"/>
                    </a:lnTo>
                    <a:lnTo>
                      <a:pt x="6754" y="71"/>
                    </a:lnTo>
                    <a:lnTo>
                      <a:pt x="6784" y="115"/>
                    </a:lnTo>
                    <a:lnTo>
                      <a:pt x="6745" y="135"/>
                    </a:lnTo>
                    <a:lnTo>
                      <a:pt x="6728" y="210"/>
                    </a:lnTo>
                    <a:lnTo>
                      <a:pt x="6756" y="244"/>
                    </a:lnTo>
                    <a:lnTo>
                      <a:pt x="6713" y="304"/>
                    </a:lnTo>
                    <a:lnTo>
                      <a:pt x="6696" y="331"/>
                    </a:lnTo>
                    <a:lnTo>
                      <a:pt x="6640" y="344"/>
                    </a:lnTo>
                    <a:lnTo>
                      <a:pt x="6627" y="408"/>
                    </a:lnTo>
                    <a:lnTo>
                      <a:pt x="6670" y="457"/>
                    </a:lnTo>
                    <a:lnTo>
                      <a:pt x="6658" y="500"/>
                    </a:lnTo>
                    <a:lnTo>
                      <a:pt x="6631" y="461"/>
                    </a:lnTo>
                    <a:lnTo>
                      <a:pt x="6582" y="600"/>
                    </a:lnTo>
                    <a:lnTo>
                      <a:pt x="6512" y="644"/>
                    </a:lnTo>
                    <a:lnTo>
                      <a:pt x="6466" y="642"/>
                    </a:lnTo>
                    <a:lnTo>
                      <a:pt x="6504" y="425"/>
                    </a:lnTo>
                    <a:lnTo>
                      <a:pt x="6417" y="449"/>
                    </a:lnTo>
                    <a:lnTo>
                      <a:pt x="6446" y="376"/>
                    </a:lnTo>
                    <a:lnTo>
                      <a:pt x="6496" y="346"/>
                    </a:lnTo>
                    <a:lnTo>
                      <a:pt x="6503" y="303"/>
                    </a:lnTo>
                    <a:lnTo>
                      <a:pt x="6472" y="249"/>
                    </a:lnTo>
                    <a:lnTo>
                      <a:pt x="6479" y="170"/>
                    </a:lnTo>
                    <a:lnTo>
                      <a:pt x="6422" y="220"/>
                    </a:lnTo>
                    <a:lnTo>
                      <a:pt x="6406" y="294"/>
                    </a:lnTo>
                    <a:lnTo>
                      <a:pt x="6324" y="368"/>
                    </a:lnTo>
                    <a:lnTo>
                      <a:pt x="6278" y="497"/>
                    </a:lnTo>
                    <a:lnTo>
                      <a:pt x="6083" y="741"/>
                    </a:lnTo>
                    <a:lnTo>
                      <a:pt x="6081" y="788"/>
                    </a:lnTo>
                    <a:lnTo>
                      <a:pt x="6138" y="784"/>
                    </a:lnTo>
                    <a:lnTo>
                      <a:pt x="6062" y="878"/>
                    </a:lnTo>
                    <a:lnTo>
                      <a:pt x="6028" y="935"/>
                    </a:lnTo>
                    <a:lnTo>
                      <a:pt x="5988" y="925"/>
                    </a:lnTo>
                    <a:lnTo>
                      <a:pt x="5968" y="835"/>
                    </a:lnTo>
                    <a:lnTo>
                      <a:pt x="6014" y="762"/>
                    </a:lnTo>
                    <a:lnTo>
                      <a:pt x="6067" y="499"/>
                    </a:lnTo>
                    <a:lnTo>
                      <a:pt x="6222" y="278"/>
                    </a:lnTo>
                    <a:lnTo>
                      <a:pt x="6209" y="223"/>
                    </a:lnTo>
                    <a:lnTo>
                      <a:pt x="6132" y="256"/>
                    </a:lnTo>
                    <a:lnTo>
                      <a:pt x="6083" y="310"/>
                    </a:lnTo>
                    <a:lnTo>
                      <a:pt x="6052" y="230"/>
                    </a:lnTo>
                    <a:lnTo>
                      <a:pt x="6012" y="220"/>
                    </a:lnTo>
                    <a:lnTo>
                      <a:pt x="5992" y="138"/>
                    </a:lnTo>
                    <a:lnTo>
                      <a:pt x="5968" y="145"/>
                    </a:lnTo>
                    <a:lnTo>
                      <a:pt x="5949" y="235"/>
                    </a:lnTo>
                    <a:lnTo>
                      <a:pt x="5915" y="165"/>
                    </a:lnTo>
                    <a:lnTo>
                      <a:pt x="5888" y="152"/>
                    </a:lnTo>
                    <a:lnTo>
                      <a:pt x="5876" y="262"/>
                    </a:lnTo>
                    <a:lnTo>
                      <a:pt x="5896" y="315"/>
                    </a:lnTo>
                    <a:lnTo>
                      <a:pt x="5867" y="332"/>
                    </a:lnTo>
                    <a:lnTo>
                      <a:pt x="5779" y="256"/>
                    </a:lnTo>
                    <a:lnTo>
                      <a:pt x="5753" y="276"/>
                    </a:lnTo>
                    <a:lnTo>
                      <a:pt x="5753" y="343"/>
                    </a:lnTo>
                    <a:lnTo>
                      <a:pt x="5843" y="359"/>
                    </a:lnTo>
                    <a:lnTo>
                      <a:pt x="5880" y="418"/>
                    </a:lnTo>
                    <a:lnTo>
                      <a:pt x="5865" y="464"/>
                    </a:lnTo>
                    <a:lnTo>
                      <a:pt x="5794" y="425"/>
                    </a:lnTo>
                    <a:lnTo>
                      <a:pt x="5755" y="551"/>
                    </a:lnTo>
                    <a:lnTo>
                      <a:pt x="5806" y="601"/>
                    </a:lnTo>
                    <a:lnTo>
                      <a:pt x="5772" y="642"/>
                    </a:lnTo>
                    <a:lnTo>
                      <a:pt x="5702" y="595"/>
                    </a:lnTo>
                    <a:lnTo>
                      <a:pt x="5658" y="599"/>
                    </a:lnTo>
                    <a:lnTo>
                      <a:pt x="5580" y="706"/>
                    </a:lnTo>
                    <a:lnTo>
                      <a:pt x="5547" y="720"/>
                    </a:lnTo>
                    <a:lnTo>
                      <a:pt x="5540" y="763"/>
                    </a:lnTo>
                    <a:lnTo>
                      <a:pt x="5521" y="819"/>
                    </a:lnTo>
                    <a:lnTo>
                      <a:pt x="5461" y="806"/>
                    </a:lnTo>
                    <a:lnTo>
                      <a:pt x="5448" y="890"/>
                    </a:lnTo>
                    <a:lnTo>
                      <a:pt x="5501" y="906"/>
                    </a:lnTo>
                    <a:lnTo>
                      <a:pt x="5456" y="959"/>
                    </a:lnTo>
                    <a:lnTo>
                      <a:pt x="5477" y="1068"/>
                    </a:lnTo>
                    <a:lnTo>
                      <a:pt x="5427" y="1086"/>
                    </a:lnTo>
                    <a:lnTo>
                      <a:pt x="5373" y="1000"/>
                    </a:lnTo>
                    <a:lnTo>
                      <a:pt x="5426" y="937"/>
                    </a:lnTo>
                    <a:lnTo>
                      <a:pt x="5342" y="940"/>
                    </a:lnTo>
                    <a:lnTo>
                      <a:pt x="5381" y="873"/>
                    </a:lnTo>
                    <a:lnTo>
                      <a:pt x="5245" y="849"/>
                    </a:lnTo>
                    <a:lnTo>
                      <a:pt x="5222" y="829"/>
                    </a:lnTo>
                    <a:lnTo>
                      <a:pt x="5198" y="859"/>
                    </a:lnTo>
                    <a:lnTo>
                      <a:pt x="5232" y="921"/>
                    </a:lnTo>
                    <a:lnTo>
                      <a:pt x="5155" y="909"/>
                    </a:lnTo>
                    <a:lnTo>
                      <a:pt x="5160" y="773"/>
                    </a:lnTo>
                    <a:lnTo>
                      <a:pt x="5077" y="751"/>
                    </a:lnTo>
                    <a:lnTo>
                      <a:pt x="5031" y="847"/>
                    </a:lnTo>
                    <a:lnTo>
                      <a:pt x="5044" y="877"/>
                    </a:lnTo>
                    <a:lnTo>
                      <a:pt x="4994" y="858"/>
                    </a:lnTo>
                    <a:lnTo>
                      <a:pt x="4988" y="808"/>
                    </a:lnTo>
                    <a:lnTo>
                      <a:pt x="4941" y="752"/>
                    </a:lnTo>
                    <a:lnTo>
                      <a:pt x="4934" y="821"/>
                    </a:lnTo>
                    <a:lnTo>
                      <a:pt x="4894" y="795"/>
                    </a:lnTo>
                    <a:lnTo>
                      <a:pt x="4841" y="812"/>
                    </a:lnTo>
                    <a:lnTo>
                      <a:pt x="4872" y="861"/>
                    </a:lnTo>
                    <a:lnTo>
                      <a:pt x="4944" y="838"/>
                    </a:lnTo>
                    <a:lnTo>
                      <a:pt x="4942" y="911"/>
                    </a:lnTo>
                    <a:lnTo>
                      <a:pt x="5005" y="977"/>
                    </a:lnTo>
                    <a:lnTo>
                      <a:pt x="5039" y="907"/>
                    </a:lnTo>
                    <a:lnTo>
                      <a:pt x="5106" y="952"/>
                    </a:lnTo>
                    <a:lnTo>
                      <a:pt x="5066" y="989"/>
                    </a:lnTo>
                    <a:lnTo>
                      <a:pt x="5110" y="1048"/>
                    </a:lnTo>
                    <a:lnTo>
                      <a:pt x="5070" y="1105"/>
                    </a:lnTo>
                    <a:lnTo>
                      <a:pt x="5085" y="1258"/>
                    </a:lnTo>
                    <a:lnTo>
                      <a:pt x="5024" y="1199"/>
                    </a:lnTo>
                    <a:lnTo>
                      <a:pt x="4994" y="1130"/>
                    </a:lnTo>
                    <a:lnTo>
                      <a:pt x="4948" y="1123"/>
                    </a:lnTo>
                    <a:lnTo>
                      <a:pt x="4913" y="1040"/>
                    </a:lnTo>
                    <a:lnTo>
                      <a:pt x="4863" y="1008"/>
                    </a:lnTo>
                    <a:lnTo>
                      <a:pt x="4839" y="1055"/>
                    </a:lnTo>
                    <a:lnTo>
                      <a:pt x="4904" y="1117"/>
                    </a:lnTo>
                    <a:lnTo>
                      <a:pt x="4837" y="1111"/>
                    </a:lnTo>
                    <a:lnTo>
                      <a:pt x="4818" y="1201"/>
                    </a:lnTo>
                    <a:lnTo>
                      <a:pt x="4751" y="1165"/>
                    </a:lnTo>
                    <a:lnTo>
                      <a:pt x="4787" y="1088"/>
                    </a:lnTo>
                    <a:lnTo>
                      <a:pt x="4754" y="1072"/>
                    </a:lnTo>
                    <a:lnTo>
                      <a:pt x="4714" y="1115"/>
                    </a:lnTo>
                    <a:lnTo>
                      <a:pt x="4705" y="1205"/>
                    </a:lnTo>
                    <a:lnTo>
                      <a:pt x="4639" y="1249"/>
                    </a:lnTo>
                    <a:lnTo>
                      <a:pt x="4652" y="1361"/>
                    </a:lnTo>
                    <a:lnTo>
                      <a:pt x="4707" y="1407"/>
                    </a:lnTo>
                    <a:lnTo>
                      <a:pt x="4683" y="1450"/>
                    </a:lnTo>
                    <a:lnTo>
                      <a:pt x="4643" y="1398"/>
                    </a:lnTo>
                    <a:lnTo>
                      <a:pt x="4613" y="1408"/>
                    </a:lnTo>
                    <a:lnTo>
                      <a:pt x="4591" y="1518"/>
                    </a:lnTo>
                    <a:lnTo>
                      <a:pt x="4512" y="1602"/>
                    </a:lnTo>
                    <a:lnTo>
                      <a:pt x="4512" y="1569"/>
                    </a:lnTo>
                    <a:lnTo>
                      <a:pt x="4573" y="1448"/>
                    </a:lnTo>
                    <a:lnTo>
                      <a:pt x="4573" y="1369"/>
                    </a:lnTo>
                    <a:lnTo>
                      <a:pt x="4535" y="1287"/>
                    </a:lnTo>
                    <a:lnTo>
                      <a:pt x="4568" y="1203"/>
                    </a:lnTo>
                    <a:lnTo>
                      <a:pt x="4573" y="1074"/>
                    </a:lnTo>
                    <a:lnTo>
                      <a:pt x="4548" y="1101"/>
                    </a:lnTo>
                    <a:lnTo>
                      <a:pt x="4497" y="1131"/>
                    </a:lnTo>
                    <a:lnTo>
                      <a:pt x="4494" y="1188"/>
                    </a:lnTo>
                    <a:lnTo>
                      <a:pt x="4448" y="1224"/>
                    </a:lnTo>
                    <a:lnTo>
                      <a:pt x="4429" y="1400"/>
                    </a:lnTo>
                    <a:lnTo>
                      <a:pt x="4374" y="1506"/>
                    </a:lnTo>
                    <a:lnTo>
                      <a:pt x="4373" y="1321"/>
                    </a:lnTo>
                    <a:lnTo>
                      <a:pt x="4349" y="1274"/>
                    </a:lnTo>
                    <a:lnTo>
                      <a:pt x="4368" y="1214"/>
                    </a:lnTo>
                    <a:lnTo>
                      <a:pt x="4321" y="1215"/>
                    </a:lnTo>
                    <a:lnTo>
                      <a:pt x="4305" y="1245"/>
                    </a:lnTo>
                    <a:lnTo>
                      <a:pt x="4239" y="1242"/>
                    </a:lnTo>
                    <a:lnTo>
                      <a:pt x="4166" y="1366"/>
                    </a:lnTo>
                    <a:lnTo>
                      <a:pt x="4210" y="1408"/>
                    </a:lnTo>
                    <a:lnTo>
                      <a:pt x="4194" y="1482"/>
                    </a:lnTo>
                    <a:lnTo>
                      <a:pt x="4234" y="1531"/>
                    </a:lnTo>
                    <a:lnTo>
                      <a:pt x="4268" y="1534"/>
                    </a:lnTo>
                    <a:lnTo>
                      <a:pt x="4363" y="1663"/>
                    </a:lnTo>
                    <a:lnTo>
                      <a:pt x="4356" y="1706"/>
                    </a:lnTo>
                    <a:lnTo>
                      <a:pt x="4279" y="1673"/>
                    </a:lnTo>
                    <a:lnTo>
                      <a:pt x="4269" y="1611"/>
                    </a:lnTo>
                    <a:lnTo>
                      <a:pt x="4185" y="1579"/>
                    </a:lnTo>
                    <a:lnTo>
                      <a:pt x="4123" y="1433"/>
                    </a:lnTo>
                    <a:lnTo>
                      <a:pt x="4044" y="1434"/>
                    </a:lnTo>
                    <a:lnTo>
                      <a:pt x="4061" y="1476"/>
                    </a:lnTo>
                    <a:lnTo>
                      <a:pt x="4064" y="1533"/>
                    </a:lnTo>
                    <a:lnTo>
                      <a:pt x="4145" y="1582"/>
                    </a:lnTo>
                    <a:lnTo>
                      <a:pt x="4109" y="1625"/>
                    </a:lnTo>
                    <a:lnTo>
                      <a:pt x="4055" y="1586"/>
                    </a:lnTo>
                    <a:lnTo>
                      <a:pt x="4038" y="1642"/>
                    </a:lnTo>
                    <a:lnTo>
                      <a:pt x="4015" y="1583"/>
                    </a:lnTo>
                    <a:lnTo>
                      <a:pt x="3978" y="1573"/>
                    </a:lnTo>
                    <a:lnTo>
                      <a:pt x="3968" y="1606"/>
                    </a:lnTo>
                    <a:lnTo>
                      <a:pt x="3935" y="1587"/>
                    </a:lnTo>
                    <a:lnTo>
                      <a:pt x="3984" y="1507"/>
                    </a:lnTo>
                    <a:lnTo>
                      <a:pt x="3937" y="1457"/>
                    </a:lnTo>
                    <a:lnTo>
                      <a:pt x="3882" y="1614"/>
                    </a:lnTo>
                    <a:lnTo>
                      <a:pt x="3892" y="1707"/>
                    </a:lnTo>
                    <a:lnTo>
                      <a:pt x="3914" y="1743"/>
                    </a:lnTo>
                    <a:lnTo>
                      <a:pt x="3747" y="1835"/>
                    </a:lnTo>
                    <a:lnTo>
                      <a:pt x="3721" y="1894"/>
                    </a:lnTo>
                    <a:lnTo>
                      <a:pt x="3618" y="1948"/>
                    </a:lnTo>
                    <a:lnTo>
                      <a:pt x="3625" y="1989"/>
                    </a:lnTo>
                    <a:lnTo>
                      <a:pt x="3556" y="2009"/>
                    </a:lnTo>
                    <a:lnTo>
                      <a:pt x="3524" y="2109"/>
                    </a:lnTo>
                    <a:lnTo>
                      <a:pt x="3421" y="2236"/>
                    </a:lnTo>
                    <a:lnTo>
                      <a:pt x="3424" y="2278"/>
                    </a:lnTo>
                    <a:lnTo>
                      <a:pt x="3501" y="2305"/>
                    </a:lnTo>
                    <a:lnTo>
                      <a:pt x="3515" y="2245"/>
                    </a:lnTo>
                    <a:lnTo>
                      <a:pt x="3561" y="2247"/>
                    </a:lnTo>
                    <a:lnTo>
                      <a:pt x="3578" y="2304"/>
                    </a:lnTo>
                    <a:lnTo>
                      <a:pt x="3618" y="2317"/>
                    </a:lnTo>
                    <a:lnTo>
                      <a:pt x="3707" y="2226"/>
                    </a:lnTo>
                    <a:lnTo>
                      <a:pt x="3741" y="2233"/>
                    </a:lnTo>
                    <a:lnTo>
                      <a:pt x="3715" y="2289"/>
                    </a:lnTo>
                    <a:lnTo>
                      <a:pt x="3759" y="2308"/>
                    </a:lnTo>
                    <a:lnTo>
                      <a:pt x="3725" y="2355"/>
                    </a:lnTo>
                    <a:lnTo>
                      <a:pt x="3659" y="2396"/>
                    </a:lnTo>
                    <a:lnTo>
                      <a:pt x="3693" y="2455"/>
                    </a:lnTo>
                    <a:lnTo>
                      <a:pt x="3636" y="2455"/>
                    </a:lnTo>
                    <a:lnTo>
                      <a:pt x="3593" y="2356"/>
                    </a:lnTo>
                    <a:lnTo>
                      <a:pt x="3539" y="2397"/>
                    </a:lnTo>
                    <a:lnTo>
                      <a:pt x="3479" y="2361"/>
                    </a:lnTo>
                    <a:lnTo>
                      <a:pt x="3375" y="2405"/>
                    </a:lnTo>
                    <a:lnTo>
                      <a:pt x="3330" y="2459"/>
                    </a:lnTo>
                    <a:lnTo>
                      <a:pt x="3386" y="2488"/>
                    </a:lnTo>
                    <a:lnTo>
                      <a:pt x="3417" y="2541"/>
                    </a:lnTo>
                    <a:lnTo>
                      <a:pt x="3374" y="2561"/>
                    </a:lnTo>
                    <a:lnTo>
                      <a:pt x="3414" y="2617"/>
                    </a:lnTo>
                    <a:lnTo>
                      <a:pt x="3391" y="2640"/>
                    </a:lnTo>
                    <a:lnTo>
                      <a:pt x="3345" y="2641"/>
                    </a:lnTo>
                    <a:lnTo>
                      <a:pt x="3332" y="2682"/>
                    </a:lnTo>
                    <a:lnTo>
                      <a:pt x="3421" y="2657"/>
                    </a:lnTo>
                    <a:lnTo>
                      <a:pt x="3439" y="2687"/>
                    </a:lnTo>
                    <a:lnTo>
                      <a:pt x="3419" y="2714"/>
                    </a:lnTo>
                    <a:lnTo>
                      <a:pt x="3362" y="2694"/>
                    </a:lnTo>
                    <a:lnTo>
                      <a:pt x="3335" y="2747"/>
                    </a:lnTo>
                    <a:lnTo>
                      <a:pt x="3329" y="2701"/>
                    </a:lnTo>
                    <a:lnTo>
                      <a:pt x="3298" y="2655"/>
                    </a:lnTo>
                    <a:lnTo>
                      <a:pt x="3281" y="2582"/>
                    </a:lnTo>
                    <a:lnTo>
                      <a:pt x="3294" y="2549"/>
                    </a:lnTo>
                    <a:lnTo>
                      <a:pt x="3264" y="2549"/>
                    </a:lnTo>
                    <a:lnTo>
                      <a:pt x="3228" y="2653"/>
                    </a:lnTo>
                    <a:lnTo>
                      <a:pt x="3171" y="2676"/>
                    </a:lnTo>
                    <a:lnTo>
                      <a:pt x="3142" y="2736"/>
                    </a:lnTo>
                    <a:lnTo>
                      <a:pt x="3100" y="2803"/>
                    </a:lnTo>
                    <a:lnTo>
                      <a:pt x="3127" y="2832"/>
                    </a:lnTo>
                    <a:lnTo>
                      <a:pt x="3164" y="2855"/>
                    </a:lnTo>
                    <a:lnTo>
                      <a:pt x="3124" y="2889"/>
                    </a:lnTo>
                    <a:lnTo>
                      <a:pt x="3160" y="2911"/>
                    </a:lnTo>
                    <a:lnTo>
                      <a:pt x="3111" y="2972"/>
                    </a:lnTo>
                    <a:lnTo>
                      <a:pt x="3048" y="3009"/>
                    </a:lnTo>
                    <a:lnTo>
                      <a:pt x="3069" y="3038"/>
                    </a:lnTo>
                    <a:lnTo>
                      <a:pt x="3135" y="3031"/>
                    </a:lnTo>
                    <a:lnTo>
                      <a:pt x="3205" y="2998"/>
                    </a:lnTo>
                    <a:lnTo>
                      <a:pt x="3151" y="3058"/>
                    </a:lnTo>
                    <a:lnTo>
                      <a:pt x="3173" y="3094"/>
                    </a:lnTo>
                    <a:lnTo>
                      <a:pt x="3126" y="3114"/>
                    </a:lnTo>
                    <a:lnTo>
                      <a:pt x="3079" y="3078"/>
                    </a:lnTo>
                    <a:lnTo>
                      <a:pt x="3042" y="3098"/>
                    </a:lnTo>
                    <a:lnTo>
                      <a:pt x="3025" y="3073"/>
                    </a:lnTo>
                    <a:lnTo>
                      <a:pt x="2982" y="3063"/>
                    </a:lnTo>
                    <a:lnTo>
                      <a:pt x="2957" y="2997"/>
                    </a:lnTo>
                    <a:lnTo>
                      <a:pt x="2885" y="3077"/>
                    </a:lnTo>
                    <a:lnTo>
                      <a:pt x="2866" y="3176"/>
                    </a:lnTo>
                    <a:lnTo>
                      <a:pt x="2896" y="3193"/>
                    </a:lnTo>
                    <a:lnTo>
                      <a:pt x="2914" y="3249"/>
                    </a:lnTo>
                    <a:lnTo>
                      <a:pt x="2966" y="3215"/>
                    </a:lnTo>
                    <a:lnTo>
                      <a:pt x="2994" y="3255"/>
                    </a:lnTo>
                    <a:lnTo>
                      <a:pt x="3053" y="3251"/>
                    </a:lnTo>
                    <a:lnTo>
                      <a:pt x="3108" y="3303"/>
                    </a:lnTo>
                    <a:lnTo>
                      <a:pt x="3058" y="3363"/>
                    </a:lnTo>
                    <a:lnTo>
                      <a:pt x="2991" y="3301"/>
                    </a:lnTo>
                    <a:lnTo>
                      <a:pt x="2927" y="3326"/>
                    </a:lnTo>
                    <a:lnTo>
                      <a:pt x="2838" y="3332"/>
                    </a:lnTo>
                    <a:lnTo>
                      <a:pt x="2818" y="3356"/>
                    </a:lnTo>
                    <a:lnTo>
                      <a:pt x="2775" y="3370"/>
                    </a:lnTo>
                    <a:lnTo>
                      <a:pt x="2762" y="3456"/>
                    </a:lnTo>
                    <a:lnTo>
                      <a:pt x="2719" y="3454"/>
                    </a:lnTo>
                    <a:lnTo>
                      <a:pt x="2682" y="3494"/>
                    </a:lnTo>
                    <a:lnTo>
                      <a:pt x="2635" y="3477"/>
                    </a:lnTo>
                    <a:lnTo>
                      <a:pt x="2620" y="3517"/>
                    </a:lnTo>
                    <a:lnTo>
                      <a:pt x="2560" y="3505"/>
                    </a:lnTo>
                    <a:lnTo>
                      <a:pt x="2550" y="3535"/>
                    </a:lnTo>
                    <a:lnTo>
                      <a:pt x="2583" y="3574"/>
                    </a:lnTo>
                    <a:lnTo>
                      <a:pt x="2630" y="3600"/>
                    </a:lnTo>
                    <a:lnTo>
                      <a:pt x="2551" y="3611"/>
                    </a:lnTo>
                    <a:lnTo>
                      <a:pt x="2544" y="3648"/>
                    </a:lnTo>
                    <a:lnTo>
                      <a:pt x="2567" y="3677"/>
                    </a:lnTo>
                    <a:lnTo>
                      <a:pt x="2551" y="3707"/>
                    </a:lnTo>
                    <a:lnTo>
                      <a:pt x="2497" y="3684"/>
                    </a:lnTo>
                    <a:lnTo>
                      <a:pt x="2475" y="3711"/>
                    </a:lnTo>
                    <a:lnTo>
                      <a:pt x="2539" y="3737"/>
                    </a:lnTo>
                    <a:lnTo>
                      <a:pt x="2442" y="3741"/>
                    </a:lnTo>
                    <a:lnTo>
                      <a:pt x="2438" y="3785"/>
                    </a:lnTo>
                    <a:lnTo>
                      <a:pt x="2545" y="3797"/>
                    </a:lnTo>
                    <a:lnTo>
                      <a:pt x="2526" y="3857"/>
                    </a:lnTo>
                    <a:lnTo>
                      <a:pt x="2479" y="3850"/>
                    </a:lnTo>
                    <a:lnTo>
                      <a:pt x="2473" y="3910"/>
                    </a:lnTo>
                    <a:lnTo>
                      <a:pt x="2496" y="3923"/>
                    </a:lnTo>
                    <a:lnTo>
                      <a:pt x="2561" y="4029"/>
                    </a:lnTo>
                    <a:lnTo>
                      <a:pt x="2588" y="4002"/>
                    </a:lnTo>
                    <a:lnTo>
                      <a:pt x="2680" y="3992"/>
                    </a:lnTo>
                    <a:lnTo>
                      <a:pt x="2654" y="4041"/>
                    </a:lnTo>
                    <a:lnTo>
                      <a:pt x="2584" y="4075"/>
                    </a:lnTo>
                    <a:lnTo>
                      <a:pt x="2559" y="4126"/>
                    </a:lnTo>
                    <a:lnTo>
                      <a:pt x="2531" y="4062"/>
                    </a:lnTo>
                    <a:lnTo>
                      <a:pt x="2494" y="4016"/>
                    </a:lnTo>
                    <a:lnTo>
                      <a:pt x="2411" y="4036"/>
                    </a:lnTo>
                    <a:lnTo>
                      <a:pt x="2385" y="4038"/>
                    </a:lnTo>
                    <a:lnTo>
                      <a:pt x="2378" y="4130"/>
                    </a:lnTo>
                    <a:lnTo>
                      <a:pt x="2259" y="4178"/>
                    </a:lnTo>
                    <a:lnTo>
                      <a:pt x="2209" y="4132"/>
                    </a:lnTo>
                    <a:lnTo>
                      <a:pt x="2185" y="4191"/>
                    </a:lnTo>
                    <a:lnTo>
                      <a:pt x="2259" y="4205"/>
                    </a:lnTo>
                    <a:lnTo>
                      <a:pt x="2273" y="4247"/>
                    </a:lnTo>
                    <a:lnTo>
                      <a:pt x="2210" y="4282"/>
                    </a:lnTo>
                    <a:lnTo>
                      <a:pt x="2240" y="4314"/>
                    </a:lnTo>
                    <a:lnTo>
                      <a:pt x="2302" y="4224"/>
                    </a:lnTo>
                    <a:lnTo>
                      <a:pt x="2376" y="4173"/>
                    </a:lnTo>
                    <a:lnTo>
                      <a:pt x="2372" y="4224"/>
                    </a:lnTo>
                    <a:lnTo>
                      <a:pt x="2429" y="4279"/>
                    </a:lnTo>
                    <a:lnTo>
                      <a:pt x="2414" y="4299"/>
                    </a:lnTo>
                    <a:lnTo>
                      <a:pt x="2329" y="4250"/>
                    </a:lnTo>
                    <a:lnTo>
                      <a:pt x="2307" y="4294"/>
                    </a:lnTo>
                    <a:lnTo>
                      <a:pt x="2333" y="4343"/>
                    </a:lnTo>
                    <a:lnTo>
                      <a:pt x="2273" y="4351"/>
                    </a:lnTo>
                    <a:lnTo>
                      <a:pt x="2254" y="4396"/>
                    </a:lnTo>
                    <a:lnTo>
                      <a:pt x="2315" y="4430"/>
                    </a:lnTo>
                    <a:lnTo>
                      <a:pt x="2302" y="4495"/>
                    </a:lnTo>
                    <a:lnTo>
                      <a:pt x="2266" y="4503"/>
                    </a:lnTo>
                    <a:lnTo>
                      <a:pt x="2248" y="4436"/>
                    </a:lnTo>
                    <a:lnTo>
                      <a:pt x="2204" y="4451"/>
                    </a:lnTo>
                    <a:lnTo>
                      <a:pt x="2215" y="4517"/>
                    </a:lnTo>
                    <a:lnTo>
                      <a:pt x="2272" y="4549"/>
                    </a:lnTo>
                    <a:lnTo>
                      <a:pt x="2290" y="4653"/>
                    </a:lnTo>
                    <a:lnTo>
                      <a:pt x="2290" y="4653"/>
                    </a:lnTo>
                    <a:lnTo>
                      <a:pt x="2296" y="4675"/>
                    </a:lnTo>
                    <a:lnTo>
                      <a:pt x="2296" y="4675"/>
                    </a:lnTo>
                    <a:lnTo>
                      <a:pt x="2297" y="4681"/>
                    </a:lnTo>
                    <a:lnTo>
                      <a:pt x="2297" y="4681"/>
                    </a:lnTo>
                    <a:lnTo>
                      <a:pt x="2287" y="4675"/>
                    </a:lnTo>
                    <a:lnTo>
                      <a:pt x="2287" y="4675"/>
                    </a:lnTo>
                    <a:lnTo>
                      <a:pt x="2227" y="4632"/>
                    </a:lnTo>
                    <a:lnTo>
                      <a:pt x="2206" y="4612"/>
                    </a:lnTo>
                    <a:lnTo>
                      <a:pt x="2202" y="4550"/>
                    </a:lnTo>
                    <a:lnTo>
                      <a:pt x="2179" y="4540"/>
                    </a:lnTo>
                    <a:lnTo>
                      <a:pt x="2166" y="4590"/>
                    </a:lnTo>
                    <a:lnTo>
                      <a:pt x="2186" y="4627"/>
                    </a:lnTo>
                    <a:lnTo>
                      <a:pt x="2150" y="4640"/>
                    </a:lnTo>
                    <a:lnTo>
                      <a:pt x="2150" y="4640"/>
                    </a:lnTo>
                    <a:lnTo>
                      <a:pt x="2122" y="4675"/>
                    </a:lnTo>
                    <a:lnTo>
                      <a:pt x="2122" y="4675"/>
                    </a:lnTo>
                    <a:lnTo>
                      <a:pt x="2104" y="4697"/>
                    </a:lnTo>
                    <a:lnTo>
                      <a:pt x="2084" y="4747"/>
                    </a:lnTo>
                    <a:lnTo>
                      <a:pt x="2121" y="4763"/>
                    </a:lnTo>
                    <a:lnTo>
                      <a:pt x="2161" y="4686"/>
                    </a:lnTo>
                    <a:lnTo>
                      <a:pt x="2161" y="4686"/>
                    </a:lnTo>
                    <a:lnTo>
                      <a:pt x="2181" y="4675"/>
                    </a:lnTo>
                    <a:lnTo>
                      <a:pt x="2181" y="4675"/>
                    </a:lnTo>
                    <a:lnTo>
                      <a:pt x="2190" y="4669"/>
                    </a:lnTo>
                    <a:lnTo>
                      <a:pt x="2190" y="4669"/>
                    </a:lnTo>
                    <a:lnTo>
                      <a:pt x="2191" y="4675"/>
                    </a:lnTo>
                    <a:lnTo>
                      <a:pt x="2191" y="4675"/>
                    </a:lnTo>
                    <a:lnTo>
                      <a:pt x="2201" y="4776"/>
                    </a:lnTo>
                    <a:lnTo>
                      <a:pt x="2244" y="4748"/>
                    </a:lnTo>
                    <a:lnTo>
                      <a:pt x="2287" y="4692"/>
                    </a:lnTo>
                    <a:lnTo>
                      <a:pt x="2300" y="4715"/>
                    </a:lnTo>
                    <a:lnTo>
                      <a:pt x="2274" y="4752"/>
                    </a:lnTo>
                    <a:lnTo>
                      <a:pt x="2218" y="4782"/>
                    </a:lnTo>
                    <a:lnTo>
                      <a:pt x="2234" y="4798"/>
                    </a:lnTo>
                    <a:lnTo>
                      <a:pt x="2195" y="4865"/>
                    </a:lnTo>
                    <a:lnTo>
                      <a:pt x="2159" y="4835"/>
                    </a:lnTo>
                    <a:lnTo>
                      <a:pt x="2141" y="4763"/>
                    </a:lnTo>
                    <a:lnTo>
                      <a:pt x="2115" y="4790"/>
                    </a:lnTo>
                    <a:lnTo>
                      <a:pt x="2098" y="4823"/>
                    </a:lnTo>
                    <a:lnTo>
                      <a:pt x="2035" y="4840"/>
                    </a:lnTo>
                    <a:lnTo>
                      <a:pt x="1993" y="4890"/>
                    </a:lnTo>
                    <a:lnTo>
                      <a:pt x="2003" y="4963"/>
                    </a:lnTo>
                    <a:lnTo>
                      <a:pt x="1950" y="4987"/>
                    </a:lnTo>
                    <a:lnTo>
                      <a:pt x="1917" y="4985"/>
                    </a:lnTo>
                    <a:lnTo>
                      <a:pt x="1880" y="5060"/>
                    </a:lnTo>
                    <a:lnTo>
                      <a:pt x="1891" y="5080"/>
                    </a:lnTo>
                    <a:lnTo>
                      <a:pt x="1920" y="5077"/>
                    </a:lnTo>
                    <a:lnTo>
                      <a:pt x="1984" y="5024"/>
                    </a:lnTo>
                    <a:lnTo>
                      <a:pt x="2010" y="5052"/>
                    </a:lnTo>
                    <a:lnTo>
                      <a:pt x="1945" y="5113"/>
                    </a:lnTo>
                    <a:lnTo>
                      <a:pt x="1915" y="5127"/>
                    </a:lnTo>
                    <a:lnTo>
                      <a:pt x="1921" y="5183"/>
                    </a:lnTo>
                    <a:lnTo>
                      <a:pt x="1942" y="5226"/>
                    </a:lnTo>
                    <a:lnTo>
                      <a:pt x="1929" y="5236"/>
                    </a:lnTo>
                    <a:lnTo>
                      <a:pt x="1852" y="5211"/>
                    </a:lnTo>
                    <a:lnTo>
                      <a:pt x="1845" y="5236"/>
                    </a:lnTo>
                    <a:lnTo>
                      <a:pt x="1896" y="5286"/>
                    </a:lnTo>
                    <a:lnTo>
                      <a:pt x="1852" y="5290"/>
                    </a:lnTo>
                    <a:lnTo>
                      <a:pt x="1795" y="5234"/>
                    </a:lnTo>
                    <a:lnTo>
                      <a:pt x="1769" y="5214"/>
                    </a:lnTo>
                    <a:lnTo>
                      <a:pt x="1713" y="5278"/>
                    </a:lnTo>
                    <a:lnTo>
                      <a:pt x="1699" y="5321"/>
                    </a:lnTo>
                    <a:lnTo>
                      <a:pt x="1649" y="5319"/>
                    </a:lnTo>
                    <a:lnTo>
                      <a:pt x="1610" y="5448"/>
                    </a:lnTo>
                    <a:lnTo>
                      <a:pt x="1551" y="5471"/>
                    </a:lnTo>
                    <a:lnTo>
                      <a:pt x="1531" y="5528"/>
                    </a:lnTo>
                    <a:lnTo>
                      <a:pt x="1555" y="5555"/>
                    </a:lnTo>
                    <a:lnTo>
                      <a:pt x="1459" y="5578"/>
                    </a:lnTo>
                    <a:lnTo>
                      <a:pt x="1465" y="5618"/>
                    </a:lnTo>
                    <a:lnTo>
                      <a:pt x="1542" y="5634"/>
                    </a:lnTo>
                    <a:lnTo>
                      <a:pt x="1467" y="5702"/>
                    </a:lnTo>
                    <a:lnTo>
                      <a:pt x="1400" y="5715"/>
                    </a:lnTo>
                    <a:lnTo>
                      <a:pt x="1401" y="5815"/>
                    </a:lnTo>
                    <a:lnTo>
                      <a:pt x="1431" y="5825"/>
                    </a:lnTo>
                    <a:lnTo>
                      <a:pt x="1493" y="5784"/>
                    </a:lnTo>
                    <a:lnTo>
                      <a:pt x="1461" y="5858"/>
                    </a:lnTo>
                    <a:lnTo>
                      <a:pt x="1519" y="5951"/>
                    </a:lnTo>
                    <a:lnTo>
                      <a:pt x="1621" y="5906"/>
                    </a:lnTo>
                    <a:lnTo>
                      <a:pt x="1701" y="5792"/>
                    </a:lnTo>
                    <a:lnTo>
                      <a:pt x="1867" y="5734"/>
                    </a:lnTo>
                    <a:lnTo>
                      <a:pt x="1867" y="5734"/>
                    </a:lnTo>
                    <a:lnTo>
                      <a:pt x="1861" y="5701"/>
                    </a:lnTo>
                    <a:lnTo>
                      <a:pt x="1634" y="5749"/>
                    </a:lnTo>
                    <a:lnTo>
                      <a:pt x="1644" y="5735"/>
                    </a:lnTo>
                    <a:lnTo>
                      <a:pt x="1859" y="5684"/>
                    </a:lnTo>
                    <a:lnTo>
                      <a:pt x="1887" y="5635"/>
                    </a:lnTo>
                    <a:lnTo>
                      <a:pt x="1940" y="5624"/>
                    </a:lnTo>
                    <a:lnTo>
                      <a:pt x="1944" y="5637"/>
                    </a:lnTo>
                    <a:lnTo>
                      <a:pt x="1897" y="5652"/>
                    </a:lnTo>
                    <a:lnTo>
                      <a:pt x="1922" y="5666"/>
                    </a:lnTo>
                    <a:lnTo>
                      <a:pt x="1921" y="5696"/>
                    </a:lnTo>
                    <a:lnTo>
                      <a:pt x="1891" y="5732"/>
                    </a:lnTo>
                    <a:lnTo>
                      <a:pt x="1967" y="5734"/>
                    </a:lnTo>
                    <a:lnTo>
                      <a:pt x="1959" y="5783"/>
                    </a:lnTo>
                    <a:lnTo>
                      <a:pt x="1872" y="5815"/>
                    </a:lnTo>
                    <a:lnTo>
                      <a:pt x="1910" y="5758"/>
                    </a:lnTo>
                    <a:lnTo>
                      <a:pt x="1737" y="5842"/>
                    </a:lnTo>
                    <a:lnTo>
                      <a:pt x="1675" y="5906"/>
                    </a:lnTo>
                    <a:lnTo>
                      <a:pt x="1718" y="5962"/>
                    </a:lnTo>
                    <a:lnTo>
                      <a:pt x="1676" y="5998"/>
                    </a:lnTo>
                    <a:lnTo>
                      <a:pt x="1552" y="5996"/>
                    </a:lnTo>
                    <a:lnTo>
                      <a:pt x="1532" y="6026"/>
                    </a:lnTo>
                    <a:lnTo>
                      <a:pt x="1567" y="6069"/>
                    </a:lnTo>
                    <a:lnTo>
                      <a:pt x="1493" y="6076"/>
                    </a:lnTo>
                    <a:lnTo>
                      <a:pt x="1482" y="6036"/>
                    </a:lnTo>
                    <a:lnTo>
                      <a:pt x="1499" y="5967"/>
                    </a:lnTo>
                    <a:lnTo>
                      <a:pt x="1424" y="5885"/>
                    </a:lnTo>
                    <a:lnTo>
                      <a:pt x="1275" y="5953"/>
                    </a:lnTo>
                    <a:lnTo>
                      <a:pt x="1293" y="6002"/>
                    </a:lnTo>
                    <a:lnTo>
                      <a:pt x="1323" y="6055"/>
                    </a:lnTo>
                    <a:lnTo>
                      <a:pt x="1247" y="6085"/>
                    </a:lnTo>
                    <a:lnTo>
                      <a:pt x="1219" y="6016"/>
                    </a:lnTo>
                    <a:lnTo>
                      <a:pt x="1162" y="6036"/>
                    </a:lnTo>
                    <a:lnTo>
                      <a:pt x="1093" y="6041"/>
                    </a:lnTo>
                    <a:lnTo>
                      <a:pt x="1031" y="6133"/>
                    </a:lnTo>
                    <a:lnTo>
                      <a:pt x="984" y="6200"/>
                    </a:lnTo>
                    <a:lnTo>
                      <a:pt x="961" y="6178"/>
                    </a:lnTo>
                    <a:lnTo>
                      <a:pt x="917" y="6168"/>
                    </a:lnTo>
                    <a:lnTo>
                      <a:pt x="914" y="6208"/>
                    </a:lnTo>
                    <a:lnTo>
                      <a:pt x="868" y="6205"/>
                    </a:lnTo>
                    <a:lnTo>
                      <a:pt x="821" y="6239"/>
                    </a:lnTo>
                    <a:lnTo>
                      <a:pt x="755" y="6259"/>
                    </a:lnTo>
                    <a:lnTo>
                      <a:pt x="746" y="6323"/>
                    </a:lnTo>
                    <a:lnTo>
                      <a:pt x="792" y="6345"/>
                    </a:lnTo>
                    <a:lnTo>
                      <a:pt x="845" y="6305"/>
                    </a:lnTo>
                    <a:lnTo>
                      <a:pt x="909" y="6361"/>
                    </a:lnTo>
                    <a:lnTo>
                      <a:pt x="826" y="6394"/>
                    </a:lnTo>
                    <a:lnTo>
                      <a:pt x="809" y="6372"/>
                    </a:lnTo>
                    <a:lnTo>
                      <a:pt x="770" y="6415"/>
                    </a:lnTo>
                    <a:lnTo>
                      <a:pt x="726" y="6388"/>
                    </a:lnTo>
                    <a:lnTo>
                      <a:pt x="672" y="6343"/>
                    </a:lnTo>
                    <a:lnTo>
                      <a:pt x="583" y="6403"/>
                    </a:lnTo>
                    <a:lnTo>
                      <a:pt x="590" y="6453"/>
                    </a:lnTo>
                    <a:lnTo>
                      <a:pt x="647" y="6469"/>
                    </a:lnTo>
                    <a:lnTo>
                      <a:pt x="591" y="6527"/>
                    </a:lnTo>
                    <a:lnTo>
                      <a:pt x="664" y="6522"/>
                    </a:lnTo>
                    <a:lnTo>
                      <a:pt x="717" y="6509"/>
                    </a:lnTo>
                    <a:lnTo>
                      <a:pt x="817" y="6541"/>
                    </a:lnTo>
                    <a:lnTo>
                      <a:pt x="728" y="6584"/>
                    </a:lnTo>
                    <a:lnTo>
                      <a:pt x="728" y="6615"/>
                    </a:lnTo>
                    <a:lnTo>
                      <a:pt x="811" y="6627"/>
                    </a:lnTo>
                    <a:lnTo>
                      <a:pt x="803" y="6667"/>
                    </a:lnTo>
                    <a:lnTo>
                      <a:pt x="756" y="6680"/>
                    </a:lnTo>
                    <a:lnTo>
                      <a:pt x="691" y="6618"/>
                    </a:lnTo>
                    <a:lnTo>
                      <a:pt x="665" y="6635"/>
                    </a:lnTo>
                    <a:lnTo>
                      <a:pt x="609" y="6602"/>
                    </a:lnTo>
                    <a:lnTo>
                      <a:pt x="558" y="6622"/>
                    </a:lnTo>
                    <a:lnTo>
                      <a:pt x="518" y="6627"/>
                    </a:lnTo>
                    <a:lnTo>
                      <a:pt x="472" y="6654"/>
                    </a:lnTo>
                    <a:lnTo>
                      <a:pt x="456" y="6684"/>
                    </a:lnTo>
                    <a:lnTo>
                      <a:pt x="479" y="6703"/>
                    </a:lnTo>
                    <a:lnTo>
                      <a:pt x="515" y="6666"/>
                    </a:lnTo>
                    <a:lnTo>
                      <a:pt x="585" y="6703"/>
                    </a:lnTo>
                    <a:lnTo>
                      <a:pt x="593" y="6758"/>
                    </a:lnTo>
                    <a:lnTo>
                      <a:pt x="717" y="6771"/>
                    </a:lnTo>
                    <a:lnTo>
                      <a:pt x="703" y="6807"/>
                    </a:lnTo>
                    <a:lnTo>
                      <a:pt x="616" y="6808"/>
                    </a:lnTo>
                    <a:lnTo>
                      <a:pt x="584" y="6924"/>
                    </a:lnTo>
                    <a:lnTo>
                      <a:pt x="547" y="6924"/>
                    </a:lnTo>
                    <a:lnTo>
                      <a:pt x="570" y="6785"/>
                    </a:lnTo>
                    <a:lnTo>
                      <a:pt x="526" y="6736"/>
                    </a:lnTo>
                    <a:lnTo>
                      <a:pt x="466" y="6746"/>
                    </a:lnTo>
                    <a:lnTo>
                      <a:pt x="460" y="6833"/>
                    </a:lnTo>
                    <a:lnTo>
                      <a:pt x="480" y="6872"/>
                    </a:lnTo>
                    <a:lnTo>
                      <a:pt x="457" y="6889"/>
                    </a:lnTo>
                    <a:lnTo>
                      <a:pt x="404" y="6783"/>
                    </a:lnTo>
                    <a:lnTo>
                      <a:pt x="330" y="6831"/>
                    </a:lnTo>
                    <a:lnTo>
                      <a:pt x="304" y="6901"/>
                    </a:lnTo>
                    <a:lnTo>
                      <a:pt x="351" y="6923"/>
                    </a:lnTo>
                    <a:lnTo>
                      <a:pt x="365" y="6950"/>
                    </a:lnTo>
                    <a:lnTo>
                      <a:pt x="324" y="6977"/>
                    </a:lnTo>
                    <a:lnTo>
                      <a:pt x="381" y="7009"/>
                    </a:lnTo>
                    <a:lnTo>
                      <a:pt x="316" y="7027"/>
                    </a:lnTo>
                    <a:lnTo>
                      <a:pt x="222" y="7037"/>
                    </a:lnTo>
                    <a:lnTo>
                      <a:pt x="202" y="7064"/>
                    </a:lnTo>
                    <a:lnTo>
                      <a:pt x="252" y="7077"/>
                    </a:lnTo>
                    <a:lnTo>
                      <a:pt x="419" y="7052"/>
                    </a:lnTo>
                    <a:lnTo>
                      <a:pt x="419" y="7078"/>
                    </a:lnTo>
                    <a:lnTo>
                      <a:pt x="376" y="7123"/>
                    </a:lnTo>
                    <a:lnTo>
                      <a:pt x="292" y="7082"/>
                    </a:lnTo>
                    <a:lnTo>
                      <a:pt x="220" y="7107"/>
                    </a:lnTo>
                    <a:lnTo>
                      <a:pt x="210" y="7147"/>
                    </a:lnTo>
                    <a:lnTo>
                      <a:pt x="170" y="7124"/>
                    </a:lnTo>
                    <a:lnTo>
                      <a:pt x="126" y="7078"/>
                    </a:lnTo>
                    <a:lnTo>
                      <a:pt x="86" y="7118"/>
                    </a:lnTo>
                    <a:lnTo>
                      <a:pt x="66" y="7118"/>
                    </a:lnTo>
                    <a:lnTo>
                      <a:pt x="74" y="7165"/>
                    </a:lnTo>
                    <a:lnTo>
                      <a:pt x="0" y="7175"/>
                    </a:lnTo>
                    <a:lnTo>
                      <a:pt x="104" y="7237"/>
                    </a:lnTo>
                    <a:lnTo>
                      <a:pt x="77" y="7264"/>
                    </a:lnTo>
                    <a:lnTo>
                      <a:pt x="172" y="7326"/>
                    </a:lnTo>
                    <a:lnTo>
                      <a:pt x="125" y="7337"/>
                    </a:lnTo>
                    <a:lnTo>
                      <a:pt x="108" y="7380"/>
                    </a:lnTo>
                    <a:lnTo>
                      <a:pt x="142" y="7387"/>
                    </a:lnTo>
                    <a:lnTo>
                      <a:pt x="9" y="7450"/>
                    </a:lnTo>
                    <a:lnTo>
                      <a:pt x="86" y="7480"/>
                    </a:lnTo>
                    <a:lnTo>
                      <a:pt x="39" y="7504"/>
                    </a:lnTo>
                    <a:lnTo>
                      <a:pt x="64" y="7543"/>
                    </a:lnTo>
                    <a:lnTo>
                      <a:pt x="134" y="7569"/>
                    </a:lnTo>
                    <a:lnTo>
                      <a:pt x="243" y="7498"/>
                    </a:lnTo>
                    <a:lnTo>
                      <a:pt x="353" y="7504"/>
                    </a:lnTo>
                    <a:lnTo>
                      <a:pt x="409" y="7494"/>
                    </a:lnTo>
                    <a:lnTo>
                      <a:pt x="409" y="7440"/>
                    </a:lnTo>
                    <a:lnTo>
                      <a:pt x="485" y="7380"/>
                    </a:lnTo>
                    <a:lnTo>
                      <a:pt x="436" y="7453"/>
                    </a:lnTo>
                    <a:lnTo>
                      <a:pt x="436" y="7490"/>
                    </a:lnTo>
                    <a:lnTo>
                      <a:pt x="566" y="7489"/>
                    </a:lnTo>
                    <a:lnTo>
                      <a:pt x="590" y="7466"/>
                    </a:lnTo>
                    <a:lnTo>
                      <a:pt x="620" y="7501"/>
                    </a:lnTo>
                    <a:lnTo>
                      <a:pt x="669" y="7471"/>
                    </a:lnTo>
                    <a:lnTo>
                      <a:pt x="669" y="7355"/>
                    </a:lnTo>
                    <a:lnTo>
                      <a:pt x="787" y="7251"/>
                    </a:lnTo>
                    <a:lnTo>
                      <a:pt x="718" y="7354"/>
                    </a:lnTo>
                    <a:lnTo>
                      <a:pt x="719" y="7431"/>
                    </a:lnTo>
                    <a:lnTo>
                      <a:pt x="692" y="7478"/>
                    </a:lnTo>
                    <a:lnTo>
                      <a:pt x="792" y="7440"/>
                    </a:lnTo>
                    <a:lnTo>
                      <a:pt x="796" y="7494"/>
                    </a:lnTo>
                    <a:lnTo>
                      <a:pt x="606" y="7565"/>
                    </a:lnTo>
                    <a:lnTo>
                      <a:pt x="618" y="7607"/>
                    </a:lnTo>
                    <a:lnTo>
                      <a:pt x="674" y="7651"/>
                    </a:lnTo>
                    <a:lnTo>
                      <a:pt x="654" y="7697"/>
                    </a:lnTo>
                    <a:lnTo>
                      <a:pt x="614" y="7651"/>
                    </a:lnTo>
                    <a:lnTo>
                      <a:pt x="565" y="7691"/>
                    </a:lnTo>
                    <a:lnTo>
                      <a:pt x="581" y="7622"/>
                    </a:lnTo>
                    <a:lnTo>
                      <a:pt x="444" y="7536"/>
                    </a:lnTo>
                    <a:lnTo>
                      <a:pt x="377" y="7574"/>
                    </a:lnTo>
                    <a:lnTo>
                      <a:pt x="240" y="7545"/>
                    </a:lnTo>
                    <a:lnTo>
                      <a:pt x="161" y="7595"/>
                    </a:lnTo>
                    <a:lnTo>
                      <a:pt x="80" y="7576"/>
                    </a:lnTo>
                    <a:lnTo>
                      <a:pt x="30" y="7579"/>
                    </a:lnTo>
                    <a:lnTo>
                      <a:pt x="15" y="7636"/>
                    </a:lnTo>
                    <a:lnTo>
                      <a:pt x="51" y="7640"/>
                    </a:lnTo>
                    <a:lnTo>
                      <a:pt x="25" y="7673"/>
                    </a:lnTo>
                    <a:lnTo>
                      <a:pt x="82" y="7709"/>
                    </a:lnTo>
                    <a:lnTo>
                      <a:pt x="122" y="7689"/>
                    </a:lnTo>
                    <a:lnTo>
                      <a:pt x="148" y="7692"/>
                    </a:lnTo>
                    <a:lnTo>
                      <a:pt x="112" y="7739"/>
                    </a:lnTo>
                    <a:lnTo>
                      <a:pt x="152" y="7774"/>
                    </a:lnTo>
                    <a:lnTo>
                      <a:pt x="150" y="7814"/>
                    </a:lnTo>
                    <a:lnTo>
                      <a:pt x="219" y="7807"/>
                    </a:lnTo>
                    <a:lnTo>
                      <a:pt x="136" y="7851"/>
                    </a:lnTo>
                    <a:lnTo>
                      <a:pt x="143" y="7904"/>
                    </a:lnTo>
                    <a:lnTo>
                      <a:pt x="171" y="7920"/>
                    </a:lnTo>
                    <a:lnTo>
                      <a:pt x="260" y="7913"/>
                    </a:lnTo>
                    <a:lnTo>
                      <a:pt x="157" y="7980"/>
                    </a:lnTo>
                    <a:lnTo>
                      <a:pt x="111" y="7935"/>
                    </a:lnTo>
                    <a:lnTo>
                      <a:pt x="104" y="8001"/>
                    </a:lnTo>
                    <a:lnTo>
                      <a:pt x="50" y="7995"/>
                    </a:lnTo>
                    <a:lnTo>
                      <a:pt x="51" y="8024"/>
                    </a:lnTo>
                    <a:lnTo>
                      <a:pt x="112" y="8116"/>
                    </a:lnTo>
                    <a:lnTo>
                      <a:pt x="158" y="8083"/>
                    </a:lnTo>
                    <a:lnTo>
                      <a:pt x="229" y="8122"/>
                    </a:lnTo>
                    <a:lnTo>
                      <a:pt x="252" y="8092"/>
                    </a:lnTo>
                    <a:lnTo>
                      <a:pt x="341" y="8032"/>
                    </a:lnTo>
                    <a:lnTo>
                      <a:pt x="367" y="7938"/>
                    </a:lnTo>
                    <a:lnTo>
                      <a:pt x="457" y="7895"/>
                    </a:lnTo>
                    <a:lnTo>
                      <a:pt x="503" y="7845"/>
                    </a:lnTo>
                    <a:lnTo>
                      <a:pt x="493" y="7895"/>
                    </a:lnTo>
                    <a:lnTo>
                      <a:pt x="573" y="7867"/>
                    </a:lnTo>
                    <a:lnTo>
                      <a:pt x="613" y="7880"/>
                    </a:lnTo>
                    <a:lnTo>
                      <a:pt x="517" y="7924"/>
                    </a:lnTo>
                    <a:lnTo>
                      <a:pt x="502" y="8106"/>
                    </a:lnTo>
                    <a:lnTo>
                      <a:pt x="478" y="8074"/>
                    </a:lnTo>
                    <a:lnTo>
                      <a:pt x="487" y="7940"/>
                    </a:lnTo>
                    <a:lnTo>
                      <a:pt x="450" y="7952"/>
                    </a:lnTo>
                    <a:lnTo>
                      <a:pt x="444" y="7962"/>
                    </a:lnTo>
                    <a:lnTo>
                      <a:pt x="411" y="8037"/>
                    </a:lnTo>
                    <a:lnTo>
                      <a:pt x="352" y="8102"/>
                    </a:lnTo>
                    <a:lnTo>
                      <a:pt x="408" y="8101"/>
                    </a:lnTo>
                    <a:lnTo>
                      <a:pt x="399" y="8148"/>
                    </a:lnTo>
                    <a:lnTo>
                      <a:pt x="326" y="8174"/>
                    </a:lnTo>
                    <a:lnTo>
                      <a:pt x="290" y="8245"/>
                    </a:lnTo>
                    <a:lnTo>
                      <a:pt x="246" y="8305"/>
                    </a:lnTo>
                    <a:lnTo>
                      <a:pt x="261" y="8341"/>
                    </a:lnTo>
                    <a:lnTo>
                      <a:pt x="313" y="8301"/>
                    </a:lnTo>
                    <a:lnTo>
                      <a:pt x="343" y="8324"/>
                    </a:lnTo>
                    <a:lnTo>
                      <a:pt x="397" y="8284"/>
                    </a:lnTo>
                    <a:lnTo>
                      <a:pt x="414" y="8300"/>
                    </a:lnTo>
                    <a:lnTo>
                      <a:pt x="388" y="8360"/>
                    </a:lnTo>
                    <a:lnTo>
                      <a:pt x="388" y="8360"/>
                    </a:lnTo>
                    <a:lnTo>
                      <a:pt x="362" y="8344"/>
                    </a:lnTo>
                    <a:lnTo>
                      <a:pt x="347" y="8334"/>
                    </a:lnTo>
                    <a:lnTo>
                      <a:pt x="341" y="8333"/>
                    </a:lnTo>
                    <a:lnTo>
                      <a:pt x="340" y="8333"/>
                    </a:lnTo>
                    <a:lnTo>
                      <a:pt x="340" y="8334"/>
                    </a:lnTo>
                    <a:lnTo>
                      <a:pt x="340" y="8334"/>
                    </a:lnTo>
                    <a:lnTo>
                      <a:pt x="340" y="8336"/>
                    </a:lnTo>
                    <a:lnTo>
                      <a:pt x="339" y="8339"/>
                    </a:lnTo>
                    <a:lnTo>
                      <a:pt x="333" y="8346"/>
                    </a:lnTo>
                    <a:lnTo>
                      <a:pt x="326" y="8355"/>
                    </a:lnTo>
                    <a:lnTo>
                      <a:pt x="316" y="8365"/>
                    </a:lnTo>
                    <a:lnTo>
                      <a:pt x="297" y="8380"/>
                    </a:lnTo>
                    <a:lnTo>
                      <a:pt x="288" y="8387"/>
                    </a:lnTo>
                    <a:lnTo>
                      <a:pt x="282" y="8467"/>
                    </a:lnTo>
                    <a:lnTo>
                      <a:pt x="225" y="8441"/>
                    </a:lnTo>
                    <a:lnTo>
                      <a:pt x="182" y="8524"/>
                    </a:lnTo>
                    <a:lnTo>
                      <a:pt x="200" y="8551"/>
                    </a:lnTo>
                    <a:lnTo>
                      <a:pt x="203" y="8594"/>
                    </a:lnTo>
                    <a:lnTo>
                      <a:pt x="246" y="8620"/>
                    </a:lnTo>
                    <a:lnTo>
                      <a:pt x="255" y="8538"/>
                    </a:lnTo>
                    <a:lnTo>
                      <a:pt x="313" y="8577"/>
                    </a:lnTo>
                    <a:lnTo>
                      <a:pt x="352" y="8496"/>
                    </a:lnTo>
                    <a:lnTo>
                      <a:pt x="402" y="8525"/>
                    </a:lnTo>
                    <a:lnTo>
                      <a:pt x="402" y="8539"/>
                    </a:lnTo>
                    <a:lnTo>
                      <a:pt x="352" y="8579"/>
                    </a:lnTo>
                    <a:lnTo>
                      <a:pt x="343" y="8609"/>
                    </a:lnTo>
                    <a:lnTo>
                      <a:pt x="394" y="8632"/>
                    </a:lnTo>
                    <a:lnTo>
                      <a:pt x="370" y="8666"/>
                    </a:lnTo>
                    <a:lnTo>
                      <a:pt x="320" y="8679"/>
                    </a:lnTo>
                    <a:lnTo>
                      <a:pt x="288" y="8746"/>
                    </a:lnTo>
                    <a:lnTo>
                      <a:pt x="321" y="8808"/>
                    </a:lnTo>
                    <a:lnTo>
                      <a:pt x="472" y="8774"/>
                    </a:lnTo>
                    <a:lnTo>
                      <a:pt x="345" y="8828"/>
                    </a:lnTo>
                    <a:lnTo>
                      <a:pt x="349" y="8865"/>
                    </a:lnTo>
                    <a:lnTo>
                      <a:pt x="379" y="8901"/>
                    </a:lnTo>
                    <a:lnTo>
                      <a:pt x="285" y="8858"/>
                    </a:lnTo>
                    <a:lnTo>
                      <a:pt x="262" y="8892"/>
                    </a:lnTo>
                    <a:lnTo>
                      <a:pt x="202" y="8850"/>
                    </a:lnTo>
                    <a:lnTo>
                      <a:pt x="173" y="8943"/>
                    </a:lnTo>
                    <a:lnTo>
                      <a:pt x="143" y="8997"/>
                    </a:lnTo>
                    <a:lnTo>
                      <a:pt x="181" y="9026"/>
                    </a:lnTo>
                    <a:lnTo>
                      <a:pt x="201" y="9091"/>
                    </a:lnTo>
                    <a:lnTo>
                      <a:pt x="294" y="9101"/>
                    </a:lnTo>
                    <a:lnTo>
                      <a:pt x="423" y="9236"/>
                    </a:lnTo>
                    <a:lnTo>
                      <a:pt x="515" y="9222"/>
                    </a:lnTo>
                    <a:lnTo>
                      <a:pt x="499" y="9302"/>
                    </a:lnTo>
                    <a:lnTo>
                      <a:pt x="606" y="9321"/>
                    </a:lnTo>
                    <a:lnTo>
                      <a:pt x="710" y="9350"/>
                    </a:lnTo>
                    <a:lnTo>
                      <a:pt x="859" y="9339"/>
                    </a:lnTo>
                    <a:lnTo>
                      <a:pt x="879" y="9282"/>
                    </a:lnTo>
                    <a:lnTo>
                      <a:pt x="948" y="9274"/>
                    </a:lnTo>
                    <a:lnTo>
                      <a:pt x="1005" y="9224"/>
                    </a:lnTo>
                    <a:lnTo>
                      <a:pt x="1089" y="9204"/>
                    </a:lnTo>
                    <a:lnTo>
                      <a:pt x="1151" y="9107"/>
                    </a:lnTo>
                    <a:lnTo>
                      <a:pt x="1151" y="9107"/>
                    </a:lnTo>
                    <a:lnTo>
                      <a:pt x="1152" y="9098"/>
                    </a:lnTo>
                    <a:lnTo>
                      <a:pt x="1157" y="9078"/>
                    </a:lnTo>
                    <a:lnTo>
                      <a:pt x="1160" y="9066"/>
                    </a:lnTo>
                    <a:lnTo>
                      <a:pt x="1164" y="9056"/>
                    </a:lnTo>
                    <a:lnTo>
                      <a:pt x="1167" y="9048"/>
                    </a:lnTo>
                    <a:lnTo>
                      <a:pt x="1168" y="9046"/>
                    </a:lnTo>
                    <a:lnTo>
                      <a:pt x="1170" y="9043"/>
                    </a:lnTo>
                    <a:lnTo>
                      <a:pt x="1170" y="9043"/>
                    </a:lnTo>
                    <a:lnTo>
                      <a:pt x="1176" y="9040"/>
                    </a:lnTo>
                    <a:lnTo>
                      <a:pt x="1186" y="9038"/>
                    </a:lnTo>
                    <a:lnTo>
                      <a:pt x="1210" y="9032"/>
                    </a:lnTo>
                    <a:lnTo>
                      <a:pt x="1244" y="9026"/>
                    </a:lnTo>
                    <a:lnTo>
                      <a:pt x="1269" y="8995"/>
                    </a:lnTo>
                    <a:lnTo>
                      <a:pt x="1233" y="8967"/>
                    </a:lnTo>
                    <a:lnTo>
                      <a:pt x="1246" y="8946"/>
                    </a:lnTo>
                    <a:lnTo>
                      <a:pt x="1296" y="8952"/>
                    </a:lnTo>
                    <a:lnTo>
                      <a:pt x="1312" y="8886"/>
                    </a:lnTo>
                    <a:lnTo>
                      <a:pt x="1399" y="8828"/>
                    </a:lnTo>
                    <a:lnTo>
                      <a:pt x="1381" y="8749"/>
                    </a:lnTo>
                    <a:lnTo>
                      <a:pt x="1428" y="8795"/>
                    </a:lnTo>
                    <a:lnTo>
                      <a:pt x="1471" y="8772"/>
                    </a:lnTo>
                    <a:lnTo>
                      <a:pt x="1545" y="8780"/>
                    </a:lnTo>
                    <a:lnTo>
                      <a:pt x="1574" y="8747"/>
                    </a:lnTo>
                    <a:lnTo>
                      <a:pt x="1584" y="8665"/>
                    </a:lnTo>
                    <a:lnTo>
                      <a:pt x="1620" y="8661"/>
                    </a:lnTo>
                    <a:lnTo>
                      <a:pt x="1629" y="8578"/>
                    </a:lnTo>
                    <a:lnTo>
                      <a:pt x="1572" y="8532"/>
                    </a:lnTo>
                    <a:lnTo>
                      <a:pt x="1588" y="8448"/>
                    </a:lnTo>
                    <a:lnTo>
                      <a:pt x="1570" y="8383"/>
                    </a:lnTo>
                    <a:lnTo>
                      <a:pt x="1607" y="8379"/>
                    </a:lnTo>
                    <a:lnTo>
                      <a:pt x="1605" y="8405"/>
                    </a:lnTo>
                    <a:lnTo>
                      <a:pt x="1615" y="8428"/>
                    </a:lnTo>
                    <a:lnTo>
                      <a:pt x="1625" y="8492"/>
                    </a:lnTo>
                    <a:lnTo>
                      <a:pt x="1652" y="8472"/>
                    </a:lnTo>
                    <a:lnTo>
                      <a:pt x="1658" y="8435"/>
                    </a:lnTo>
                    <a:lnTo>
                      <a:pt x="1617" y="8312"/>
                    </a:lnTo>
                    <a:lnTo>
                      <a:pt x="1646" y="8266"/>
                    </a:lnTo>
                    <a:lnTo>
                      <a:pt x="1710" y="8255"/>
                    </a:lnTo>
                    <a:lnTo>
                      <a:pt x="1717" y="8328"/>
                    </a:lnTo>
                    <a:lnTo>
                      <a:pt x="1707" y="8395"/>
                    </a:lnTo>
                    <a:lnTo>
                      <a:pt x="1687" y="8345"/>
                    </a:lnTo>
                    <a:lnTo>
                      <a:pt x="1685" y="8438"/>
                    </a:lnTo>
                    <a:lnTo>
                      <a:pt x="1715" y="8504"/>
                    </a:lnTo>
                    <a:lnTo>
                      <a:pt x="1679" y="8627"/>
                    </a:lnTo>
                    <a:lnTo>
                      <a:pt x="1723" y="8653"/>
                    </a:lnTo>
                    <a:lnTo>
                      <a:pt x="1726" y="8677"/>
                    </a:lnTo>
                    <a:lnTo>
                      <a:pt x="1803" y="8689"/>
                    </a:lnTo>
                    <a:lnTo>
                      <a:pt x="1843" y="8735"/>
                    </a:lnTo>
                    <a:lnTo>
                      <a:pt x="1888" y="8745"/>
                    </a:lnTo>
                    <a:lnTo>
                      <a:pt x="1945" y="8844"/>
                    </a:lnTo>
                    <a:lnTo>
                      <a:pt x="1985" y="8817"/>
                    </a:lnTo>
                    <a:lnTo>
                      <a:pt x="1981" y="8790"/>
                    </a:lnTo>
                    <a:lnTo>
                      <a:pt x="2014" y="8760"/>
                    </a:lnTo>
                    <a:lnTo>
                      <a:pt x="1996" y="8648"/>
                    </a:lnTo>
                    <a:lnTo>
                      <a:pt x="1991" y="8515"/>
                    </a:lnTo>
                    <a:lnTo>
                      <a:pt x="2067" y="8395"/>
                    </a:lnTo>
                    <a:lnTo>
                      <a:pt x="2079" y="8308"/>
                    </a:lnTo>
                    <a:lnTo>
                      <a:pt x="2116" y="8288"/>
                    </a:lnTo>
                    <a:lnTo>
                      <a:pt x="2183" y="8248"/>
                    </a:lnTo>
                    <a:lnTo>
                      <a:pt x="2239" y="8171"/>
                    </a:lnTo>
                    <a:lnTo>
                      <a:pt x="2290" y="7921"/>
                    </a:lnTo>
                    <a:lnTo>
                      <a:pt x="2230" y="7557"/>
                    </a:lnTo>
                    <a:lnTo>
                      <a:pt x="2322" y="7503"/>
                    </a:lnTo>
                    <a:lnTo>
                      <a:pt x="2351" y="7383"/>
                    </a:lnTo>
                    <a:lnTo>
                      <a:pt x="2317" y="7281"/>
                    </a:lnTo>
                    <a:lnTo>
                      <a:pt x="2263" y="7247"/>
                    </a:lnTo>
                    <a:lnTo>
                      <a:pt x="2132" y="7079"/>
                    </a:lnTo>
                    <a:lnTo>
                      <a:pt x="2137" y="6953"/>
                    </a:lnTo>
                    <a:lnTo>
                      <a:pt x="2186" y="6801"/>
                    </a:lnTo>
                    <a:lnTo>
                      <a:pt x="2110" y="6460"/>
                    </a:lnTo>
                    <a:lnTo>
                      <a:pt x="2122" y="6366"/>
                    </a:lnTo>
                    <a:lnTo>
                      <a:pt x="2055" y="6277"/>
                    </a:lnTo>
                    <a:lnTo>
                      <a:pt x="2089" y="6094"/>
                    </a:lnTo>
                    <a:lnTo>
                      <a:pt x="2249" y="5639"/>
                    </a:lnTo>
                    <a:lnTo>
                      <a:pt x="2368" y="5581"/>
                    </a:lnTo>
                    <a:lnTo>
                      <a:pt x="2629" y="5642"/>
                    </a:lnTo>
                    <a:lnTo>
                      <a:pt x="2689" y="5611"/>
                    </a:lnTo>
                    <a:lnTo>
                      <a:pt x="2713" y="5448"/>
                    </a:lnTo>
                    <a:lnTo>
                      <a:pt x="2653" y="5376"/>
                    </a:lnTo>
                    <a:lnTo>
                      <a:pt x="2576" y="5313"/>
                    </a:lnTo>
                    <a:lnTo>
                      <a:pt x="2774" y="4704"/>
                    </a:lnTo>
                    <a:lnTo>
                      <a:pt x="2774" y="4704"/>
                    </a:lnTo>
                    <a:lnTo>
                      <a:pt x="2778" y="4675"/>
                    </a:lnTo>
                    <a:lnTo>
                      <a:pt x="2778" y="4675"/>
                    </a:lnTo>
                    <a:lnTo>
                      <a:pt x="2808" y="4452"/>
                    </a:lnTo>
                    <a:lnTo>
                      <a:pt x="2867" y="4338"/>
                    </a:lnTo>
                    <a:lnTo>
                      <a:pt x="2806" y="4186"/>
                    </a:lnTo>
                    <a:lnTo>
                      <a:pt x="2825" y="4110"/>
                    </a:lnTo>
                    <a:lnTo>
                      <a:pt x="2995" y="4128"/>
                    </a:lnTo>
                    <a:lnTo>
                      <a:pt x="3085" y="4104"/>
                    </a:lnTo>
                    <a:lnTo>
                      <a:pt x="3092" y="3885"/>
                    </a:lnTo>
                    <a:lnTo>
                      <a:pt x="3355" y="3467"/>
                    </a:lnTo>
                    <a:lnTo>
                      <a:pt x="3361" y="3324"/>
                    </a:lnTo>
                    <a:lnTo>
                      <a:pt x="3271" y="3262"/>
                    </a:lnTo>
                    <a:lnTo>
                      <a:pt x="3283" y="3160"/>
                    </a:lnTo>
                    <a:lnTo>
                      <a:pt x="3425" y="3082"/>
                    </a:lnTo>
                    <a:lnTo>
                      <a:pt x="3496" y="2773"/>
                    </a:lnTo>
                    <a:lnTo>
                      <a:pt x="3593" y="2728"/>
                    </a:lnTo>
                    <a:lnTo>
                      <a:pt x="3622" y="2678"/>
                    </a:lnTo>
                    <a:lnTo>
                      <a:pt x="3685" y="2631"/>
                    </a:lnTo>
                    <a:lnTo>
                      <a:pt x="3784" y="2657"/>
                    </a:lnTo>
                    <a:lnTo>
                      <a:pt x="3815" y="2687"/>
                    </a:lnTo>
                    <a:lnTo>
                      <a:pt x="3878" y="2646"/>
                    </a:lnTo>
                    <a:lnTo>
                      <a:pt x="3941" y="2250"/>
                    </a:lnTo>
                    <a:lnTo>
                      <a:pt x="4057" y="2204"/>
                    </a:lnTo>
                    <a:lnTo>
                      <a:pt x="4131" y="2276"/>
                    </a:lnTo>
                    <a:lnTo>
                      <a:pt x="4278" y="2277"/>
                    </a:lnTo>
                    <a:lnTo>
                      <a:pt x="4422" y="2373"/>
                    </a:lnTo>
                    <a:lnTo>
                      <a:pt x="4488" y="2348"/>
                    </a:lnTo>
                    <a:lnTo>
                      <a:pt x="4498" y="2308"/>
                    </a:lnTo>
                    <a:lnTo>
                      <a:pt x="4405" y="2269"/>
                    </a:lnTo>
                    <a:lnTo>
                      <a:pt x="4559" y="2062"/>
                    </a:lnTo>
                    <a:lnTo>
                      <a:pt x="4471" y="1897"/>
                    </a:lnTo>
                    <a:lnTo>
                      <a:pt x="4571" y="1893"/>
                    </a:lnTo>
                    <a:lnTo>
                      <a:pt x="4660" y="1833"/>
                    </a:lnTo>
                    <a:lnTo>
                      <a:pt x="4747" y="1888"/>
                    </a:lnTo>
                    <a:lnTo>
                      <a:pt x="4754" y="1865"/>
                    </a:lnTo>
                    <a:lnTo>
                      <a:pt x="4784" y="1878"/>
                    </a:lnTo>
                    <a:lnTo>
                      <a:pt x="4824" y="1835"/>
                    </a:lnTo>
                    <a:lnTo>
                      <a:pt x="4783" y="1756"/>
                    </a:lnTo>
                    <a:lnTo>
                      <a:pt x="4789" y="1682"/>
                    </a:lnTo>
                    <a:lnTo>
                      <a:pt x="4895" y="1654"/>
                    </a:lnTo>
                    <a:lnTo>
                      <a:pt x="4993" y="1747"/>
                    </a:lnTo>
                    <a:lnTo>
                      <a:pt x="5023" y="1843"/>
                    </a:lnTo>
                    <a:lnTo>
                      <a:pt x="5131" y="1998"/>
                    </a:lnTo>
                    <a:lnTo>
                      <a:pt x="5163" y="2120"/>
                    </a:lnTo>
                    <a:lnTo>
                      <a:pt x="5433" y="2227"/>
                    </a:lnTo>
                    <a:lnTo>
                      <a:pt x="5580" y="2216"/>
                    </a:lnTo>
                    <a:lnTo>
                      <a:pt x="5633" y="2102"/>
                    </a:lnTo>
                    <a:lnTo>
                      <a:pt x="5702" y="2072"/>
                    </a:lnTo>
                    <a:lnTo>
                      <a:pt x="5726" y="2161"/>
                    </a:lnTo>
                    <a:lnTo>
                      <a:pt x="5810" y="2155"/>
                    </a:lnTo>
                    <a:lnTo>
                      <a:pt x="5904" y="2263"/>
                    </a:lnTo>
                    <a:lnTo>
                      <a:pt x="5994" y="2253"/>
                    </a:lnTo>
                    <a:lnTo>
                      <a:pt x="6040" y="2082"/>
                    </a:lnTo>
                    <a:lnTo>
                      <a:pt x="6129" y="2035"/>
                    </a:lnTo>
                    <a:lnTo>
                      <a:pt x="6227" y="1835"/>
                    </a:lnTo>
                    <a:lnTo>
                      <a:pt x="6206" y="1657"/>
                    </a:lnTo>
                    <a:lnTo>
                      <a:pt x="6297" y="1552"/>
                    </a:lnTo>
                    <a:lnTo>
                      <a:pt x="6257" y="1420"/>
                    </a:lnTo>
                    <a:lnTo>
                      <a:pt x="6298" y="1260"/>
                    </a:lnTo>
                    <a:lnTo>
                      <a:pt x="6404" y="1173"/>
                    </a:lnTo>
                    <a:lnTo>
                      <a:pt x="6429" y="1057"/>
                    </a:lnTo>
                    <a:lnTo>
                      <a:pt x="6480" y="1046"/>
                    </a:lnTo>
                    <a:lnTo>
                      <a:pt x="6540" y="1095"/>
                    </a:lnTo>
                    <a:lnTo>
                      <a:pt x="6567" y="1068"/>
                    </a:lnTo>
                    <a:lnTo>
                      <a:pt x="6607" y="1085"/>
                    </a:lnTo>
                    <a:lnTo>
                      <a:pt x="6642" y="1005"/>
                    </a:lnTo>
                    <a:lnTo>
                      <a:pt x="6702" y="1015"/>
                    </a:lnTo>
                    <a:lnTo>
                      <a:pt x="6750" y="980"/>
                    </a:lnTo>
                    <a:lnTo>
                      <a:pt x="6863" y="1049"/>
                    </a:lnTo>
                    <a:lnTo>
                      <a:pt x="7011" y="1181"/>
                    </a:lnTo>
                    <a:lnTo>
                      <a:pt x="7177" y="1225"/>
                    </a:lnTo>
                    <a:lnTo>
                      <a:pt x="7220" y="1405"/>
                    </a:lnTo>
                    <a:lnTo>
                      <a:pt x="7088" y="1625"/>
                    </a:lnTo>
                    <a:lnTo>
                      <a:pt x="7076" y="1771"/>
                    </a:lnTo>
                    <a:lnTo>
                      <a:pt x="7003" y="1875"/>
                    </a:lnTo>
                    <a:lnTo>
                      <a:pt x="7021" y="1941"/>
                    </a:lnTo>
                    <a:lnTo>
                      <a:pt x="7064" y="1917"/>
                    </a:lnTo>
                    <a:lnTo>
                      <a:pt x="7169" y="1817"/>
                    </a:lnTo>
                    <a:lnTo>
                      <a:pt x="7253" y="1752"/>
                    </a:lnTo>
                    <a:lnTo>
                      <a:pt x="7291" y="1633"/>
                    </a:lnTo>
                    <a:lnTo>
                      <a:pt x="7287" y="1596"/>
                    </a:lnTo>
                    <a:lnTo>
                      <a:pt x="7467" y="1525"/>
                    </a:lnTo>
                    <a:lnTo>
                      <a:pt x="7546" y="1398"/>
                    </a:lnTo>
                    <a:lnTo>
                      <a:pt x="7690" y="1467"/>
                    </a:lnTo>
                    <a:lnTo>
                      <a:pt x="7730" y="1424"/>
                    </a:lnTo>
                    <a:lnTo>
                      <a:pt x="7724" y="1234"/>
                    </a:lnTo>
                    <a:lnTo>
                      <a:pt x="7701" y="1194"/>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1" name="Freeform 51"/>
              <p:cNvSpPr>
                <a:spLocks/>
              </p:cNvSpPr>
              <p:nvPr/>
            </p:nvSpPr>
            <p:spPr bwMode="auto">
              <a:xfrm>
                <a:off x="3267075" y="2740025"/>
                <a:ext cx="26988" cy="57150"/>
              </a:xfrm>
              <a:custGeom>
                <a:avLst/>
                <a:gdLst>
                  <a:gd name="T0" fmla="*/ 70 w 85"/>
                  <a:gd name="T1" fmla="*/ 70 h 176"/>
                  <a:gd name="T2" fmla="*/ 33 w 85"/>
                  <a:gd name="T3" fmla="*/ 51 h 176"/>
                  <a:gd name="T4" fmla="*/ 57 w 85"/>
                  <a:gd name="T5" fmla="*/ 0 h 176"/>
                  <a:gd name="T6" fmla="*/ 23 w 85"/>
                  <a:gd name="T7" fmla="*/ 0 h 176"/>
                  <a:gd name="T8" fmla="*/ 0 w 85"/>
                  <a:gd name="T9" fmla="*/ 44 h 176"/>
                  <a:gd name="T10" fmla="*/ 8 w 85"/>
                  <a:gd name="T11" fmla="*/ 114 h 176"/>
                  <a:gd name="T12" fmla="*/ 55 w 85"/>
                  <a:gd name="T13" fmla="*/ 166 h 176"/>
                  <a:gd name="T14" fmla="*/ 78 w 85"/>
                  <a:gd name="T15" fmla="*/ 176 h 176"/>
                  <a:gd name="T16" fmla="*/ 58 w 85"/>
                  <a:gd name="T17" fmla="*/ 116 h 176"/>
                  <a:gd name="T18" fmla="*/ 85 w 85"/>
                  <a:gd name="T19" fmla="*/ 93 h 176"/>
                  <a:gd name="T20" fmla="*/ 70 w 85"/>
                  <a:gd name="T21" fmla="*/ 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76">
                    <a:moveTo>
                      <a:pt x="70" y="70"/>
                    </a:moveTo>
                    <a:lnTo>
                      <a:pt x="33" y="51"/>
                    </a:lnTo>
                    <a:lnTo>
                      <a:pt x="57" y="0"/>
                    </a:lnTo>
                    <a:lnTo>
                      <a:pt x="23" y="0"/>
                    </a:lnTo>
                    <a:lnTo>
                      <a:pt x="0" y="44"/>
                    </a:lnTo>
                    <a:lnTo>
                      <a:pt x="8" y="114"/>
                    </a:lnTo>
                    <a:lnTo>
                      <a:pt x="55" y="166"/>
                    </a:lnTo>
                    <a:lnTo>
                      <a:pt x="78" y="176"/>
                    </a:lnTo>
                    <a:lnTo>
                      <a:pt x="58" y="116"/>
                    </a:lnTo>
                    <a:lnTo>
                      <a:pt x="85" y="93"/>
                    </a:lnTo>
                    <a:lnTo>
                      <a:pt x="70"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2" name="Freeform 52"/>
              <p:cNvSpPr>
                <a:spLocks/>
              </p:cNvSpPr>
              <p:nvPr/>
            </p:nvSpPr>
            <p:spPr bwMode="auto">
              <a:xfrm>
                <a:off x="3278188" y="2647950"/>
                <a:ext cx="34925" cy="42863"/>
              </a:xfrm>
              <a:custGeom>
                <a:avLst/>
                <a:gdLst>
                  <a:gd name="T0" fmla="*/ 113 w 113"/>
                  <a:gd name="T1" fmla="*/ 0 h 134"/>
                  <a:gd name="T2" fmla="*/ 86 w 113"/>
                  <a:gd name="T3" fmla="*/ 0 h 134"/>
                  <a:gd name="T4" fmla="*/ 17 w 113"/>
                  <a:gd name="T5" fmla="*/ 32 h 134"/>
                  <a:gd name="T6" fmla="*/ 0 w 113"/>
                  <a:gd name="T7" fmla="*/ 81 h 134"/>
                  <a:gd name="T8" fmla="*/ 22 w 113"/>
                  <a:gd name="T9" fmla="*/ 134 h 134"/>
                  <a:gd name="T10" fmla="*/ 107 w 113"/>
                  <a:gd name="T11" fmla="*/ 61 h 134"/>
                  <a:gd name="T12" fmla="*/ 113 w 11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13" h="134">
                    <a:moveTo>
                      <a:pt x="113" y="0"/>
                    </a:moveTo>
                    <a:lnTo>
                      <a:pt x="86" y="0"/>
                    </a:lnTo>
                    <a:lnTo>
                      <a:pt x="17" y="32"/>
                    </a:lnTo>
                    <a:lnTo>
                      <a:pt x="0" y="81"/>
                    </a:lnTo>
                    <a:lnTo>
                      <a:pt x="22" y="134"/>
                    </a:lnTo>
                    <a:lnTo>
                      <a:pt x="107" y="61"/>
                    </a:lnTo>
                    <a:lnTo>
                      <a:pt x="1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3" name="Freeform 53"/>
              <p:cNvSpPr>
                <a:spLocks/>
              </p:cNvSpPr>
              <p:nvPr/>
            </p:nvSpPr>
            <p:spPr bwMode="auto">
              <a:xfrm>
                <a:off x="3225800" y="2519363"/>
                <a:ext cx="55563" cy="34925"/>
              </a:xfrm>
              <a:custGeom>
                <a:avLst/>
                <a:gdLst>
                  <a:gd name="T0" fmla="*/ 16 w 177"/>
                  <a:gd name="T1" fmla="*/ 59 h 112"/>
                  <a:gd name="T2" fmla="*/ 83 w 177"/>
                  <a:gd name="T3" fmla="*/ 112 h 112"/>
                  <a:gd name="T4" fmla="*/ 177 w 177"/>
                  <a:gd name="T5" fmla="*/ 78 h 112"/>
                  <a:gd name="T6" fmla="*/ 150 w 177"/>
                  <a:gd name="T7" fmla="*/ 54 h 112"/>
                  <a:gd name="T8" fmla="*/ 103 w 177"/>
                  <a:gd name="T9" fmla="*/ 49 h 112"/>
                  <a:gd name="T10" fmla="*/ 63 w 177"/>
                  <a:gd name="T11" fmla="*/ 5 h 112"/>
                  <a:gd name="T12" fmla="*/ 50 w 177"/>
                  <a:gd name="T13" fmla="*/ 25 h 112"/>
                  <a:gd name="T14" fmla="*/ 0 w 177"/>
                  <a:gd name="T15" fmla="*/ 0 h 112"/>
                  <a:gd name="T16" fmla="*/ 16 w 177"/>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12">
                    <a:moveTo>
                      <a:pt x="16" y="59"/>
                    </a:moveTo>
                    <a:lnTo>
                      <a:pt x="83" y="112"/>
                    </a:lnTo>
                    <a:lnTo>
                      <a:pt x="177" y="78"/>
                    </a:lnTo>
                    <a:lnTo>
                      <a:pt x="150" y="54"/>
                    </a:lnTo>
                    <a:lnTo>
                      <a:pt x="103" y="49"/>
                    </a:lnTo>
                    <a:lnTo>
                      <a:pt x="63" y="5"/>
                    </a:lnTo>
                    <a:lnTo>
                      <a:pt x="50" y="25"/>
                    </a:lnTo>
                    <a:lnTo>
                      <a:pt x="0" y="0"/>
                    </a:lnTo>
                    <a:lnTo>
                      <a:pt x="16"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4" name="Freeform 54"/>
              <p:cNvSpPr>
                <a:spLocks/>
              </p:cNvSpPr>
              <p:nvPr/>
            </p:nvSpPr>
            <p:spPr bwMode="auto">
              <a:xfrm>
                <a:off x="3997325" y="1274763"/>
                <a:ext cx="25400" cy="47625"/>
              </a:xfrm>
              <a:custGeom>
                <a:avLst/>
                <a:gdLst>
                  <a:gd name="T0" fmla="*/ 81 w 81"/>
                  <a:gd name="T1" fmla="*/ 149 h 150"/>
                  <a:gd name="T2" fmla="*/ 60 w 81"/>
                  <a:gd name="T3" fmla="*/ 69 h 150"/>
                  <a:gd name="T4" fmla="*/ 0 w 81"/>
                  <a:gd name="T5" fmla="*/ 0 h 150"/>
                  <a:gd name="T6" fmla="*/ 3 w 81"/>
                  <a:gd name="T7" fmla="*/ 59 h 150"/>
                  <a:gd name="T8" fmla="*/ 34 w 81"/>
                  <a:gd name="T9" fmla="*/ 106 h 150"/>
                  <a:gd name="T10" fmla="*/ 28 w 81"/>
                  <a:gd name="T11" fmla="*/ 150 h 150"/>
                  <a:gd name="T12" fmla="*/ 81 w 8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81" h="150">
                    <a:moveTo>
                      <a:pt x="81" y="149"/>
                    </a:moveTo>
                    <a:lnTo>
                      <a:pt x="60" y="69"/>
                    </a:lnTo>
                    <a:lnTo>
                      <a:pt x="0" y="0"/>
                    </a:lnTo>
                    <a:lnTo>
                      <a:pt x="3" y="59"/>
                    </a:lnTo>
                    <a:lnTo>
                      <a:pt x="34" y="106"/>
                    </a:lnTo>
                    <a:lnTo>
                      <a:pt x="28" y="150"/>
                    </a:lnTo>
                    <a:lnTo>
                      <a:pt x="81"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5" name="Freeform 55"/>
              <p:cNvSpPr>
                <a:spLocks/>
              </p:cNvSpPr>
              <p:nvPr/>
            </p:nvSpPr>
            <p:spPr bwMode="auto">
              <a:xfrm>
                <a:off x="3560763" y="1892300"/>
                <a:ext cx="80963" cy="71438"/>
              </a:xfrm>
              <a:custGeom>
                <a:avLst/>
                <a:gdLst>
                  <a:gd name="T0" fmla="*/ 0 w 256"/>
                  <a:gd name="T1" fmla="*/ 174 h 223"/>
                  <a:gd name="T2" fmla="*/ 30 w 256"/>
                  <a:gd name="T3" fmla="*/ 223 h 223"/>
                  <a:gd name="T4" fmla="*/ 77 w 256"/>
                  <a:gd name="T5" fmla="*/ 216 h 223"/>
                  <a:gd name="T6" fmla="*/ 117 w 256"/>
                  <a:gd name="T7" fmla="*/ 169 h 223"/>
                  <a:gd name="T8" fmla="*/ 184 w 256"/>
                  <a:gd name="T9" fmla="*/ 175 h 223"/>
                  <a:gd name="T10" fmla="*/ 219 w 256"/>
                  <a:gd name="T11" fmla="*/ 131 h 223"/>
                  <a:gd name="T12" fmla="*/ 256 w 256"/>
                  <a:gd name="T13" fmla="*/ 128 h 223"/>
                  <a:gd name="T14" fmla="*/ 196 w 256"/>
                  <a:gd name="T15" fmla="*/ 99 h 223"/>
                  <a:gd name="T16" fmla="*/ 196 w 256"/>
                  <a:gd name="T17" fmla="*/ 76 h 223"/>
                  <a:gd name="T18" fmla="*/ 126 w 256"/>
                  <a:gd name="T19" fmla="*/ 79 h 223"/>
                  <a:gd name="T20" fmla="*/ 91 w 256"/>
                  <a:gd name="T21" fmla="*/ 0 h 223"/>
                  <a:gd name="T22" fmla="*/ 79 w 256"/>
                  <a:gd name="T23" fmla="*/ 40 h 223"/>
                  <a:gd name="T24" fmla="*/ 5 w 256"/>
                  <a:gd name="T25" fmla="*/ 53 h 223"/>
                  <a:gd name="T26" fmla="*/ 112 w 256"/>
                  <a:gd name="T27" fmla="*/ 86 h 223"/>
                  <a:gd name="T28" fmla="*/ 72 w 256"/>
                  <a:gd name="T29" fmla="*/ 97 h 223"/>
                  <a:gd name="T30" fmla="*/ 103 w 256"/>
                  <a:gd name="T31" fmla="*/ 149 h 223"/>
                  <a:gd name="T32" fmla="*/ 26 w 256"/>
                  <a:gd name="T33" fmla="*/ 134 h 223"/>
                  <a:gd name="T34" fmla="*/ 0 w 256"/>
                  <a:gd name="T35" fmla="*/ 1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223">
                    <a:moveTo>
                      <a:pt x="0" y="174"/>
                    </a:moveTo>
                    <a:lnTo>
                      <a:pt x="30" y="223"/>
                    </a:lnTo>
                    <a:lnTo>
                      <a:pt x="77" y="216"/>
                    </a:lnTo>
                    <a:lnTo>
                      <a:pt x="117" y="169"/>
                    </a:lnTo>
                    <a:lnTo>
                      <a:pt x="184" y="175"/>
                    </a:lnTo>
                    <a:lnTo>
                      <a:pt x="219" y="131"/>
                    </a:lnTo>
                    <a:lnTo>
                      <a:pt x="256" y="128"/>
                    </a:lnTo>
                    <a:lnTo>
                      <a:pt x="196" y="99"/>
                    </a:lnTo>
                    <a:lnTo>
                      <a:pt x="196" y="76"/>
                    </a:lnTo>
                    <a:lnTo>
                      <a:pt x="126" y="79"/>
                    </a:lnTo>
                    <a:lnTo>
                      <a:pt x="91" y="0"/>
                    </a:lnTo>
                    <a:lnTo>
                      <a:pt x="79" y="40"/>
                    </a:lnTo>
                    <a:lnTo>
                      <a:pt x="5" y="53"/>
                    </a:lnTo>
                    <a:lnTo>
                      <a:pt x="112" y="86"/>
                    </a:lnTo>
                    <a:lnTo>
                      <a:pt x="72" y="97"/>
                    </a:lnTo>
                    <a:lnTo>
                      <a:pt x="103" y="149"/>
                    </a:lnTo>
                    <a:lnTo>
                      <a:pt x="26" y="134"/>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6" name="Freeform 56"/>
              <p:cNvSpPr>
                <a:spLocks/>
              </p:cNvSpPr>
              <p:nvPr/>
            </p:nvSpPr>
            <p:spPr bwMode="auto">
              <a:xfrm>
                <a:off x="3881438" y="1465263"/>
                <a:ext cx="30163" cy="28575"/>
              </a:xfrm>
              <a:custGeom>
                <a:avLst/>
                <a:gdLst>
                  <a:gd name="T0" fmla="*/ 95 w 95"/>
                  <a:gd name="T1" fmla="*/ 52 h 87"/>
                  <a:gd name="T2" fmla="*/ 49 w 95"/>
                  <a:gd name="T3" fmla="*/ 0 h 87"/>
                  <a:gd name="T4" fmla="*/ 15 w 95"/>
                  <a:gd name="T5" fmla="*/ 20 h 87"/>
                  <a:gd name="T6" fmla="*/ 0 w 95"/>
                  <a:gd name="T7" fmla="*/ 87 h 87"/>
                  <a:gd name="T8" fmla="*/ 59 w 95"/>
                  <a:gd name="T9" fmla="*/ 86 h 87"/>
                  <a:gd name="T10" fmla="*/ 95 w 95"/>
                  <a:gd name="T11" fmla="*/ 52 h 87"/>
                </a:gdLst>
                <a:ahLst/>
                <a:cxnLst>
                  <a:cxn ang="0">
                    <a:pos x="T0" y="T1"/>
                  </a:cxn>
                  <a:cxn ang="0">
                    <a:pos x="T2" y="T3"/>
                  </a:cxn>
                  <a:cxn ang="0">
                    <a:pos x="T4" y="T5"/>
                  </a:cxn>
                  <a:cxn ang="0">
                    <a:pos x="T6" y="T7"/>
                  </a:cxn>
                  <a:cxn ang="0">
                    <a:pos x="T8" y="T9"/>
                  </a:cxn>
                  <a:cxn ang="0">
                    <a:pos x="T10" y="T11"/>
                  </a:cxn>
                </a:cxnLst>
                <a:rect l="0" t="0" r="r" b="b"/>
                <a:pathLst>
                  <a:path w="95" h="87">
                    <a:moveTo>
                      <a:pt x="95" y="52"/>
                    </a:moveTo>
                    <a:lnTo>
                      <a:pt x="49" y="0"/>
                    </a:lnTo>
                    <a:lnTo>
                      <a:pt x="15" y="20"/>
                    </a:lnTo>
                    <a:lnTo>
                      <a:pt x="0" y="87"/>
                    </a:lnTo>
                    <a:lnTo>
                      <a:pt x="59" y="86"/>
                    </a:lnTo>
                    <a:lnTo>
                      <a:pt x="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7" name="Freeform 57"/>
              <p:cNvSpPr>
                <a:spLocks/>
              </p:cNvSpPr>
              <p:nvPr/>
            </p:nvSpPr>
            <p:spPr bwMode="auto">
              <a:xfrm>
                <a:off x="3976688" y="896938"/>
                <a:ext cx="33338" cy="58738"/>
              </a:xfrm>
              <a:custGeom>
                <a:avLst/>
                <a:gdLst>
                  <a:gd name="T0" fmla="*/ 34 w 106"/>
                  <a:gd name="T1" fmla="*/ 160 h 183"/>
                  <a:gd name="T2" fmla="*/ 63 w 106"/>
                  <a:gd name="T3" fmla="*/ 90 h 183"/>
                  <a:gd name="T4" fmla="*/ 106 w 106"/>
                  <a:gd name="T5" fmla="*/ 80 h 183"/>
                  <a:gd name="T6" fmla="*/ 105 w 106"/>
                  <a:gd name="T7" fmla="*/ 53 h 183"/>
                  <a:gd name="T8" fmla="*/ 83 w 106"/>
                  <a:gd name="T9" fmla="*/ 63 h 183"/>
                  <a:gd name="T10" fmla="*/ 85 w 106"/>
                  <a:gd name="T11" fmla="*/ 26 h 183"/>
                  <a:gd name="T12" fmla="*/ 71 w 106"/>
                  <a:gd name="T13" fmla="*/ 0 h 183"/>
                  <a:gd name="T14" fmla="*/ 56 w 106"/>
                  <a:gd name="T15" fmla="*/ 60 h 183"/>
                  <a:gd name="T16" fmla="*/ 12 w 106"/>
                  <a:gd name="T17" fmla="*/ 70 h 183"/>
                  <a:gd name="T18" fmla="*/ 19 w 106"/>
                  <a:gd name="T19" fmla="*/ 130 h 183"/>
                  <a:gd name="T20" fmla="*/ 0 w 106"/>
                  <a:gd name="T21" fmla="*/ 183 h 183"/>
                  <a:gd name="T22" fmla="*/ 34 w 106"/>
                  <a:gd name="T23" fmla="*/ 1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3">
                    <a:moveTo>
                      <a:pt x="34" y="160"/>
                    </a:moveTo>
                    <a:lnTo>
                      <a:pt x="63" y="90"/>
                    </a:lnTo>
                    <a:lnTo>
                      <a:pt x="106" y="80"/>
                    </a:lnTo>
                    <a:lnTo>
                      <a:pt x="105" y="53"/>
                    </a:lnTo>
                    <a:lnTo>
                      <a:pt x="83" y="63"/>
                    </a:lnTo>
                    <a:lnTo>
                      <a:pt x="85" y="26"/>
                    </a:lnTo>
                    <a:lnTo>
                      <a:pt x="71" y="0"/>
                    </a:lnTo>
                    <a:lnTo>
                      <a:pt x="56" y="60"/>
                    </a:lnTo>
                    <a:lnTo>
                      <a:pt x="12" y="70"/>
                    </a:lnTo>
                    <a:lnTo>
                      <a:pt x="19" y="130"/>
                    </a:lnTo>
                    <a:lnTo>
                      <a:pt x="0" y="183"/>
                    </a:lnTo>
                    <a:lnTo>
                      <a:pt x="34"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8" name="Freeform 58"/>
              <p:cNvSpPr>
                <a:spLocks/>
              </p:cNvSpPr>
              <p:nvPr/>
            </p:nvSpPr>
            <p:spPr bwMode="auto">
              <a:xfrm>
                <a:off x="4003675" y="884238"/>
                <a:ext cx="25400" cy="26988"/>
              </a:xfrm>
              <a:custGeom>
                <a:avLst/>
                <a:gdLst>
                  <a:gd name="T0" fmla="*/ 13 w 83"/>
                  <a:gd name="T1" fmla="*/ 61 h 86"/>
                  <a:gd name="T2" fmla="*/ 40 w 83"/>
                  <a:gd name="T3" fmla="*/ 84 h 86"/>
                  <a:gd name="T4" fmla="*/ 73 w 83"/>
                  <a:gd name="T5" fmla="*/ 86 h 86"/>
                  <a:gd name="T6" fmla="*/ 83 w 83"/>
                  <a:gd name="T7" fmla="*/ 44 h 86"/>
                  <a:gd name="T8" fmla="*/ 77 w 83"/>
                  <a:gd name="T9" fmla="*/ 24 h 86"/>
                  <a:gd name="T10" fmla="*/ 40 w 83"/>
                  <a:gd name="T11" fmla="*/ 0 h 86"/>
                  <a:gd name="T12" fmla="*/ 50 w 83"/>
                  <a:gd name="T13" fmla="*/ 31 h 86"/>
                  <a:gd name="T14" fmla="*/ 0 w 83"/>
                  <a:gd name="T15" fmla="*/ 27 h 86"/>
                  <a:gd name="T16" fmla="*/ 13 w 83"/>
                  <a:gd name="T17"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6">
                    <a:moveTo>
                      <a:pt x="13" y="61"/>
                    </a:moveTo>
                    <a:lnTo>
                      <a:pt x="40" y="84"/>
                    </a:lnTo>
                    <a:lnTo>
                      <a:pt x="73" y="86"/>
                    </a:lnTo>
                    <a:lnTo>
                      <a:pt x="83" y="44"/>
                    </a:lnTo>
                    <a:lnTo>
                      <a:pt x="77" y="24"/>
                    </a:lnTo>
                    <a:lnTo>
                      <a:pt x="40" y="0"/>
                    </a:lnTo>
                    <a:lnTo>
                      <a:pt x="50" y="31"/>
                    </a:lnTo>
                    <a:lnTo>
                      <a:pt x="0" y="27"/>
                    </a:lnTo>
                    <a:lnTo>
                      <a:pt x="1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09" name="Freeform 59"/>
              <p:cNvSpPr>
                <a:spLocks/>
              </p:cNvSpPr>
              <p:nvPr/>
            </p:nvSpPr>
            <p:spPr bwMode="auto">
              <a:xfrm>
                <a:off x="4040188" y="846138"/>
                <a:ext cx="52388" cy="50800"/>
              </a:xfrm>
              <a:custGeom>
                <a:avLst/>
                <a:gdLst>
                  <a:gd name="T0" fmla="*/ 44 w 166"/>
                  <a:gd name="T1" fmla="*/ 160 h 160"/>
                  <a:gd name="T2" fmla="*/ 166 w 166"/>
                  <a:gd name="T3" fmla="*/ 27 h 160"/>
                  <a:gd name="T4" fmla="*/ 156 w 166"/>
                  <a:gd name="T5" fmla="*/ 0 h 160"/>
                  <a:gd name="T6" fmla="*/ 102 w 166"/>
                  <a:gd name="T7" fmla="*/ 1 h 160"/>
                  <a:gd name="T8" fmla="*/ 83 w 166"/>
                  <a:gd name="T9" fmla="*/ 40 h 160"/>
                  <a:gd name="T10" fmla="*/ 63 w 166"/>
                  <a:gd name="T11" fmla="*/ 67 h 160"/>
                  <a:gd name="T12" fmla="*/ 23 w 166"/>
                  <a:gd name="T13" fmla="*/ 61 h 160"/>
                  <a:gd name="T14" fmla="*/ 0 w 166"/>
                  <a:gd name="T15" fmla="*/ 98 h 160"/>
                  <a:gd name="T16" fmla="*/ 4 w 166"/>
                  <a:gd name="T17" fmla="*/ 144 h 160"/>
                  <a:gd name="T18" fmla="*/ 44 w 1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0">
                    <a:moveTo>
                      <a:pt x="44" y="160"/>
                    </a:moveTo>
                    <a:lnTo>
                      <a:pt x="166" y="27"/>
                    </a:lnTo>
                    <a:lnTo>
                      <a:pt x="156" y="0"/>
                    </a:lnTo>
                    <a:lnTo>
                      <a:pt x="102" y="1"/>
                    </a:lnTo>
                    <a:lnTo>
                      <a:pt x="83" y="40"/>
                    </a:lnTo>
                    <a:lnTo>
                      <a:pt x="63" y="67"/>
                    </a:lnTo>
                    <a:lnTo>
                      <a:pt x="23" y="61"/>
                    </a:lnTo>
                    <a:lnTo>
                      <a:pt x="0" y="98"/>
                    </a:lnTo>
                    <a:lnTo>
                      <a:pt x="4" y="144"/>
                    </a:lnTo>
                    <a:lnTo>
                      <a:pt x="44"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10" name="Freeform 60"/>
              <p:cNvSpPr>
                <a:spLocks/>
              </p:cNvSpPr>
              <p:nvPr/>
            </p:nvSpPr>
            <p:spPr bwMode="auto">
              <a:xfrm>
                <a:off x="3362325" y="2157413"/>
                <a:ext cx="28575" cy="17463"/>
              </a:xfrm>
              <a:custGeom>
                <a:avLst/>
                <a:gdLst>
                  <a:gd name="T0" fmla="*/ 90 w 90"/>
                  <a:gd name="T1" fmla="*/ 7 h 54"/>
                  <a:gd name="T2" fmla="*/ 67 w 90"/>
                  <a:gd name="T3" fmla="*/ 0 h 54"/>
                  <a:gd name="T4" fmla="*/ 7 w 90"/>
                  <a:gd name="T5" fmla="*/ 5 h 54"/>
                  <a:gd name="T6" fmla="*/ 0 w 90"/>
                  <a:gd name="T7" fmla="*/ 41 h 54"/>
                  <a:gd name="T8" fmla="*/ 50 w 90"/>
                  <a:gd name="T9" fmla="*/ 54 h 54"/>
                  <a:gd name="T10" fmla="*/ 90 w 90"/>
                  <a:gd name="T11" fmla="*/ 7 h 54"/>
                </a:gdLst>
                <a:ahLst/>
                <a:cxnLst>
                  <a:cxn ang="0">
                    <a:pos x="T0" y="T1"/>
                  </a:cxn>
                  <a:cxn ang="0">
                    <a:pos x="T2" y="T3"/>
                  </a:cxn>
                  <a:cxn ang="0">
                    <a:pos x="T4" y="T5"/>
                  </a:cxn>
                  <a:cxn ang="0">
                    <a:pos x="T6" y="T7"/>
                  </a:cxn>
                  <a:cxn ang="0">
                    <a:pos x="T8" y="T9"/>
                  </a:cxn>
                  <a:cxn ang="0">
                    <a:pos x="T10" y="T11"/>
                  </a:cxn>
                </a:cxnLst>
                <a:rect l="0" t="0" r="r" b="b"/>
                <a:pathLst>
                  <a:path w="90" h="54">
                    <a:moveTo>
                      <a:pt x="90" y="7"/>
                    </a:moveTo>
                    <a:lnTo>
                      <a:pt x="67" y="0"/>
                    </a:lnTo>
                    <a:lnTo>
                      <a:pt x="7" y="5"/>
                    </a:lnTo>
                    <a:lnTo>
                      <a:pt x="0" y="41"/>
                    </a:lnTo>
                    <a:lnTo>
                      <a:pt x="50" y="54"/>
                    </a:lnTo>
                    <a:lnTo>
                      <a:pt x="9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11" name="Freeform 61"/>
              <p:cNvSpPr>
                <a:spLocks/>
              </p:cNvSpPr>
              <p:nvPr/>
            </p:nvSpPr>
            <p:spPr bwMode="auto">
              <a:xfrm>
                <a:off x="3313113" y="2187575"/>
                <a:ext cx="39688" cy="41275"/>
              </a:xfrm>
              <a:custGeom>
                <a:avLst/>
                <a:gdLst>
                  <a:gd name="T0" fmla="*/ 27 w 126"/>
                  <a:gd name="T1" fmla="*/ 133 h 133"/>
                  <a:gd name="T2" fmla="*/ 57 w 126"/>
                  <a:gd name="T3" fmla="*/ 100 h 133"/>
                  <a:gd name="T4" fmla="*/ 60 w 126"/>
                  <a:gd name="T5" fmla="*/ 67 h 133"/>
                  <a:gd name="T6" fmla="*/ 126 w 126"/>
                  <a:gd name="T7" fmla="*/ 16 h 133"/>
                  <a:gd name="T8" fmla="*/ 126 w 126"/>
                  <a:gd name="T9" fmla="*/ 0 h 133"/>
                  <a:gd name="T10" fmla="*/ 40 w 126"/>
                  <a:gd name="T11" fmla="*/ 34 h 133"/>
                  <a:gd name="T12" fmla="*/ 0 w 126"/>
                  <a:gd name="T13" fmla="*/ 31 h 133"/>
                  <a:gd name="T14" fmla="*/ 3 w 126"/>
                  <a:gd name="T15" fmla="*/ 91 h 133"/>
                  <a:gd name="T16" fmla="*/ 27 w 126"/>
                  <a:gd name="T1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3">
                    <a:moveTo>
                      <a:pt x="27" y="133"/>
                    </a:moveTo>
                    <a:lnTo>
                      <a:pt x="57" y="100"/>
                    </a:lnTo>
                    <a:lnTo>
                      <a:pt x="60" y="67"/>
                    </a:lnTo>
                    <a:lnTo>
                      <a:pt x="126" y="16"/>
                    </a:lnTo>
                    <a:lnTo>
                      <a:pt x="126" y="0"/>
                    </a:lnTo>
                    <a:lnTo>
                      <a:pt x="40" y="34"/>
                    </a:lnTo>
                    <a:lnTo>
                      <a:pt x="0" y="31"/>
                    </a:lnTo>
                    <a:lnTo>
                      <a:pt x="3" y="91"/>
                    </a:lnTo>
                    <a:lnTo>
                      <a:pt x="27"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12" name="Freeform 62"/>
              <p:cNvSpPr>
                <a:spLocks/>
              </p:cNvSpPr>
              <p:nvPr/>
            </p:nvSpPr>
            <p:spPr bwMode="auto">
              <a:xfrm>
                <a:off x="3362325" y="2181225"/>
                <a:ext cx="22225" cy="12700"/>
              </a:xfrm>
              <a:custGeom>
                <a:avLst/>
                <a:gdLst>
                  <a:gd name="T0" fmla="*/ 70 w 70"/>
                  <a:gd name="T1" fmla="*/ 35 h 43"/>
                  <a:gd name="T2" fmla="*/ 47 w 70"/>
                  <a:gd name="T3" fmla="*/ 0 h 43"/>
                  <a:gd name="T4" fmla="*/ 0 w 70"/>
                  <a:gd name="T5" fmla="*/ 6 h 43"/>
                  <a:gd name="T6" fmla="*/ 13 w 70"/>
                  <a:gd name="T7" fmla="*/ 43 h 43"/>
                  <a:gd name="T8" fmla="*/ 70 w 70"/>
                  <a:gd name="T9" fmla="*/ 35 h 43"/>
                </a:gdLst>
                <a:ahLst/>
                <a:cxnLst>
                  <a:cxn ang="0">
                    <a:pos x="T0" y="T1"/>
                  </a:cxn>
                  <a:cxn ang="0">
                    <a:pos x="T2" y="T3"/>
                  </a:cxn>
                  <a:cxn ang="0">
                    <a:pos x="T4" y="T5"/>
                  </a:cxn>
                  <a:cxn ang="0">
                    <a:pos x="T6" y="T7"/>
                  </a:cxn>
                  <a:cxn ang="0">
                    <a:pos x="T8" y="T9"/>
                  </a:cxn>
                </a:cxnLst>
                <a:rect l="0" t="0" r="r" b="b"/>
                <a:pathLst>
                  <a:path w="70" h="43">
                    <a:moveTo>
                      <a:pt x="70" y="35"/>
                    </a:moveTo>
                    <a:lnTo>
                      <a:pt x="47" y="0"/>
                    </a:lnTo>
                    <a:lnTo>
                      <a:pt x="0" y="6"/>
                    </a:lnTo>
                    <a:lnTo>
                      <a:pt x="13" y="43"/>
                    </a:lnTo>
                    <a:lnTo>
                      <a:pt x="7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13" name="Freeform 63"/>
              <p:cNvSpPr>
                <a:spLocks/>
              </p:cNvSpPr>
              <p:nvPr/>
            </p:nvSpPr>
            <p:spPr bwMode="auto">
              <a:xfrm>
                <a:off x="3289300" y="2219325"/>
                <a:ext cx="15875" cy="22225"/>
              </a:xfrm>
              <a:custGeom>
                <a:avLst/>
                <a:gdLst>
                  <a:gd name="T0" fmla="*/ 39 w 50"/>
                  <a:gd name="T1" fmla="*/ 0 h 67"/>
                  <a:gd name="T2" fmla="*/ 9 w 50"/>
                  <a:gd name="T3" fmla="*/ 10 h 67"/>
                  <a:gd name="T4" fmla="*/ 0 w 50"/>
                  <a:gd name="T5" fmla="*/ 67 h 67"/>
                  <a:gd name="T6" fmla="*/ 50 w 50"/>
                  <a:gd name="T7" fmla="*/ 41 h 67"/>
                  <a:gd name="T8" fmla="*/ 39 w 50"/>
                  <a:gd name="T9" fmla="*/ 0 h 67"/>
                </a:gdLst>
                <a:ahLst/>
                <a:cxnLst>
                  <a:cxn ang="0">
                    <a:pos x="T0" y="T1"/>
                  </a:cxn>
                  <a:cxn ang="0">
                    <a:pos x="T2" y="T3"/>
                  </a:cxn>
                  <a:cxn ang="0">
                    <a:pos x="T4" y="T5"/>
                  </a:cxn>
                  <a:cxn ang="0">
                    <a:pos x="T6" y="T7"/>
                  </a:cxn>
                  <a:cxn ang="0">
                    <a:pos x="T8" y="T9"/>
                  </a:cxn>
                </a:cxnLst>
                <a:rect l="0" t="0" r="r" b="b"/>
                <a:pathLst>
                  <a:path w="50" h="67">
                    <a:moveTo>
                      <a:pt x="39" y="0"/>
                    </a:moveTo>
                    <a:lnTo>
                      <a:pt x="9" y="10"/>
                    </a:lnTo>
                    <a:lnTo>
                      <a:pt x="0" y="67"/>
                    </a:lnTo>
                    <a:lnTo>
                      <a:pt x="50" y="41"/>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14" name="Freeform 64"/>
              <p:cNvSpPr>
                <a:spLocks/>
              </p:cNvSpPr>
              <p:nvPr/>
            </p:nvSpPr>
            <p:spPr bwMode="auto">
              <a:xfrm>
                <a:off x="3389313" y="2127250"/>
                <a:ext cx="26988" cy="26988"/>
              </a:xfrm>
              <a:custGeom>
                <a:avLst/>
                <a:gdLst>
                  <a:gd name="T0" fmla="*/ 85 w 85"/>
                  <a:gd name="T1" fmla="*/ 37 h 87"/>
                  <a:gd name="T2" fmla="*/ 19 w 85"/>
                  <a:gd name="T3" fmla="*/ 0 h 87"/>
                  <a:gd name="T4" fmla="*/ 0 w 85"/>
                  <a:gd name="T5" fmla="*/ 57 h 87"/>
                  <a:gd name="T6" fmla="*/ 53 w 85"/>
                  <a:gd name="T7" fmla="*/ 87 h 87"/>
                  <a:gd name="T8" fmla="*/ 85 w 85"/>
                  <a:gd name="T9" fmla="*/ 37 h 87"/>
                </a:gdLst>
                <a:ahLst/>
                <a:cxnLst>
                  <a:cxn ang="0">
                    <a:pos x="T0" y="T1"/>
                  </a:cxn>
                  <a:cxn ang="0">
                    <a:pos x="T2" y="T3"/>
                  </a:cxn>
                  <a:cxn ang="0">
                    <a:pos x="T4" y="T5"/>
                  </a:cxn>
                  <a:cxn ang="0">
                    <a:pos x="T6" y="T7"/>
                  </a:cxn>
                  <a:cxn ang="0">
                    <a:pos x="T8" y="T9"/>
                  </a:cxn>
                </a:cxnLst>
                <a:rect l="0" t="0" r="r" b="b"/>
                <a:pathLst>
                  <a:path w="85" h="87">
                    <a:moveTo>
                      <a:pt x="85" y="37"/>
                    </a:moveTo>
                    <a:lnTo>
                      <a:pt x="19" y="0"/>
                    </a:lnTo>
                    <a:lnTo>
                      <a:pt x="0" y="57"/>
                    </a:lnTo>
                    <a:lnTo>
                      <a:pt x="53" y="87"/>
                    </a:lnTo>
                    <a:lnTo>
                      <a:pt x="8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15" name="Freeform 65"/>
              <p:cNvSpPr>
                <a:spLocks/>
              </p:cNvSpPr>
              <p:nvPr/>
            </p:nvSpPr>
            <p:spPr bwMode="auto">
              <a:xfrm>
                <a:off x="3254375" y="2247900"/>
                <a:ext cx="84138" cy="49213"/>
              </a:xfrm>
              <a:custGeom>
                <a:avLst/>
                <a:gdLst>
                  <a:gd name="T0" fmla="*/ 47 w 263"/>
                  <a:gd name="T1" fmla="*/ 101 h 156"/>
                  <a:gd name="T2" fmla="*/ 0 w 263"/>
                  <a:gd name="T3" fmla="*/ 107 h 156"/>
                  <a:gd name="T4" fmla="*/ 35 w 263"/>
                  <a:gd name="T5" fmla="*/ 156 h 156"/>
                  <a:gd name="T6" fmla="*/ 97 w 263"/>
                  <a:gd name="T7" fmla="*/ 123 h 156"/>
                  <a:gd name="T8" fmla="*/ 248 w 263"/>
                  <a:gd name="T9" fmla="*/ 108 h 156"/>
                  <a:gd name="T10" fmla="*/ 256 w 263"/>
                  <a:gd name="T11" fmla="*/ 85 h 156"/>
                  <a:gd name="T12" fmla="*/ 213 w 263"/>
                  <a:gd name="T13" fmla="*/ 65 h 156"/>
                  <a:gd name="T14" fmla="*/ 263 w 263"/>
                  <a:gd name="T15" fmla="*/ 52 h 156"/>
                  <a:gd name="T16" fmla="*/ 253 w 263"/>
                  <a:gd name="T17" fmla="*/ 31 h 156"/>
                  <a:gd name="T18" fmla="*/ 203 w 263"/>
                  <a:gd name="T19" fmla="*/ 13 h 156"/>
                  <a:gd name="T20" fmla="*/ 141 w 263"/>
                  <a:gd name="T21" fmla="*/ 63 h 156"/>
                  <a:gd name="T22" fmla="*/ 133 w 263"/>
                  <a:gd name="T23" fmla="*/ 29 h 156"/>
                  <a:gd name="T24" fmla="*/ 93 w 263"/>
                  <a:gd name="T25" fmla="*/ 0 h 156"/>
                  <a:gd name="T26" fmla="*/ 110 w 263"/>
                  <a:gd name="T27" fmla="*/ 69 h 156"/>
                  <a:gd name="T28" fmla="*/ 80 w 263"/>
                  <a:gd name="T29" fmla="*/ 67 h 156"/>
                  <a:gd name="T30" fmla="*/ 47 w 263"/>
                  <a:gd name="T31"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3" h="156">
                    <a:moveTo>
                      <a:pt x="47" y="101"/>
                    </a:moveTo>
                    <a:lnTo>
                      <a:pt x="0" y="107"/>
                    </a:lnTo>
                    <a:lnTo>
                      <a:pt x="35" y="156"/>
                    </a:lnTo>
                    <a:lnTo>
                      <a:pt x="97" y="123"/>
                    </a:lnTo>
                    <a:lnTo>
                      <a:pt x="248" y="108"/>
                    </a:lnTo>
                    <a:lnTo>
                      <a:pt x="256" y="85"/>
                    </a:lnTo>
                    <a:lnTo>
                      <a:pt x="213" y="65"/>
                    </a:lnTo>
                    <a:lnTo>
                      <a:pt x="263" y="52"/>
                    </a:lnTo>
                    <a:lnTo>
                      <a:pt x="253" y="31"/>
                    </a:lnTo>
                    <a:lnTo>
                      <a:pt x="203" y="13"/>
                    </a:lnTo>
                    <a:lnTo>
                      <a:pt x="141" y="63"/>
                    </a:lnTo>
                    <a:lnTo>
                      <a:pt x="133" y="29"/>
                    </a:lnTo>
                    <a:lnTo>
                      <a:pt x="93" y="0"/>
                    </a:lnTo>
                    <a:lnTo>
                      <a:pt x="110" y="69"/>
                    </a:lnTo>
                    <a:lnTo>
                      <a:pt x="80" y="67"/>
                    </a:lnTo>
                    <a:lnTo>
                      <a:pt x="47"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16" name="Freeform 66"/>
              <p:cNvSpPr>
                <a:spLocks/>
              </p:cNvSpPr>
              <p:nvPr/>
            </p:nvSpPr>
            <p:spPr bwMode="auto">
              <a:xfrm>
                <a:off x="3509963" y="1955800"/>
                <a:ext cx="36513" cy="34925"/>
              </a:xfrm>
              <a:custGeom>
                <a:avLst/>
                <a:gdLst>
                  <a:gd name="T0" fmla="*/ 54 w 117"/>
                  <a:gd name="T1" fmla="*/ 64 h 110"/>
                  <a:gd name="T2" fmla="*/ 84 w 117"/>
                  <a:gd name="T3" fmla="*/ 110 h 110"/>
                  <a:gd name="T4" fmla="*/ 117 w 117"/>
                  <a:gd name="T5" fmla="*/ 96 h 110"/>
                  <a:gd name="T6" fmla="*/ 117 w 117"/>
                  <a:gd name="T7" fmla="*/ 69 h 110"/>
                  <a:gd name="T8" fmla="*/ 54 w 117"/>
                  <a:gd name="T9" fmla="*/ 0 h 110"/>
                  <a:gd name="T10" fmla="*/ 57 w 117"/>
                  <a:gd name="T11" fmla="*/ 34 h 110"/>
                  <a:gd name="T12" fmla="*/ 0 w 117"/>
                  <a:gd name="T13" fmla="*/ 35 h 110"/>
                  <a:gd name="T14" fmla="*/ 54 w 117"/>
                  <a:gd name="T15" fmla="*/ 6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0">
                    <a:moveTo>
                      <a:pt x="54" y="64"/>
                    </a:moveTo>
                    <a:lnTo>
                      <a:pt x="84" y="110"/>
                    </a:lnTo>
                    <a:lnTo>
                      <a:pt x="117" y="96"/>
                    </a:lnTo>
                    <a:lnTo>
                      <a:pt x="117" y="69"/>
                    </a:lnTo>
                    <a:lnTo>
                      <a:pt x="54" y="0"/>
                    </a:lnTo>
                    <a:lnTo>
                      <a:pt x="57" y="34"/>
                    </a:lnTo>
                    <a:lnTo>
                      <a:pt x="0" y="35"/>
                    </a:lnTo>
                    <a:lnTo>
                      <a:pt x="5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10" name="Group 421"/>
            <p:cNvGrpSpPr/>
            <p:nvPr/>
          </p:nvGrpSpPr>
          <p:grpSpPr>
            <a:xfrm>
              <a:off x="9919069" y="426199"/>
              <a:ext cx="676161" cy="1543781"/>
              <a:chOff x="3821113" y="639763"/>
              <a:chExt cx="1241425" cy="2854325"/>
            </a:xfrm>
            <a:solidFill>
              <a:schemeClr val="accent6">
                <a:lumMod val="90000"/>
              </a:schemeClr>
            </a:solidFill>
          </p:grpSpPr>
          <p:sp>
            <p:nvSpPr>
              <p:cNvPr id="251" name="Freeform 75"/>
              <p:cNvSpPr>
                <a:spLocks/>
              </p:cNvSpPr>
              <p:nvPr/>
            </p:nvSpPr>
            <p:spPr bwMode="auto">
              <a:xfrm>
                <a:off x="4873625" y="1458913"/>
                <a:ext cx="11113" cy="28575"/>
              </a:xfrm>
              <a:custGeom>
                <a:avLst/>
                <a:gdLst>
                  <a:gd name="T0" fmla="*/ 0 w 35"/>
                  <a:gd name="T1" fmla="*/ 50 h 87"/>
                  <a:gd name="T2" fmla="*/ 17 w 35"/>
                  <a:gd name="T3" fmla="*/ 87 h 87"/>
                  <a:gd name="T4" fmla="*/ 33 w 35"/>
                  <a:gd name="T5" fmla="*/ 70 h 87"/>
                  <a:gd name="T6" fmla="*/ 35 w 35"/>
                  <a:gd name="T7" fmla="*/ 0 h 87"/>
                  <a:gd name="T8" fmla="*/ 19 w 35"/>
                  <a:gd name="T9" fmla="*/ 20 h 87"/>
                  <a:gd name="T10" fmla="*/ 0 w 35"/>
                  <a:gd name="T11" fmla="*/ 50 h 87"/>
                </a:gdLst>
                <a:ahLst/>
                <a:cxnLst>
                  <a:cxn ang="0">
                    <a:pos x="T0" y="T1"/>
                  </a:cxn>
                  <a:cxn ang="0">
                    <a:pos x="T2" y="T3"/>
                  </a:cxn>
                  <a:cxn ang="0">
                    <a:pos x="T4" y="T5"/>
                  </a:cxn>
                  <a:cxn ang="0">
                    <a:pos x="T6" y="T7"/>
                  </a:cxn>
                  <a:cxn ang="0">
                    <a:pos x="T8" y="T9"/>
                  </a:cxn>
                  <a:cxn ang="0">
                    <a:pos x="T10" y="T11"/>
                  </a:cxn>
                </a:cxnLst>
                <a:rect l="0" t="0" r="r" b="b"/>
                <a:pathLst>
                  <a:path w="35" h="87">
                    <a:moveTo>
                      <a:pt x="0" y="50"/>
                    </a:moveTo>
                    <a:lnTo>
                      <a:pt x="17" y="87"/>
                    </a:lnTo>
                    <a:lnTo>
                      <a:pt x="33" y="70"/>
                    </a:lnTo>
                    <a:lnTo>
                      <a:pt x="35" y="0"/>
                    </a:lnTo>
                    <a:lnTo>
                      <a:pt x="19" y="20"/>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2" name="Freeform 67"/>
              <p:cNvSpPr>
                <a:spLocks/>
              </p:cNvSpPr>
              <p:nvPr/>
            </p:nvSpPr>
            <p:spPr bwMode="auto">
              <a:xfrm>
                <a:off x="4484688" y="3041650"/>
                <a:ext cx="90488" cy="176213"/>
              </a:xfrm>
              <a:custGeom>
                <a:avLst/>
                <a:gdLst>
                  <a:gd name="T0" fmla="*/ 229 w 286"/>
                  <a:gd name="T1" fmla="*/ 34 h 557"/>
                  <a:gd name="T2" fmla="*/ 212 w 286"/>
                  <a:gd name="T3" fmla="*/ 0 h 557"/>
                  <a:gd name="T4" fmla="*/ 192 w 286"/>
                  <a:gd name="T5" fmla="*/ 37 h 557"/>
                  <a:gd name="T6" fmla="*/ 105 w 286"/>
                  <a:gd name="T7" fmla="*/ 48 h 557"/>
                  <a:gd name="T8" fmla="*/ 100 w 286"/>
                  <a:gd name="T9" fmla="*/ 102 h 557"/>
                  <a:gd name="T10" fmla="*/ 10 w 286"/>
                  <a:gd name="T11" fmla="*/ 225 h 557"/>
                  <a:gd name="T12" fmla="*/ 42 w 286"/>
                  <a:gd name="T13" fmla="*/ 311 h 557"/>
                  <a:gd name="T14" fmla="*/ 11 w 286"/>
                  <a:gd name="T15" fmla="*/ 355 h 557"/>
                  <a:gd name="T16" fmla="*/ 28 w 286"/>
                  <a:gd name="T17" fmla="*/ 400 h 557"/>
                  <a:gd name="T18" fmla="*/ 23 w 286"/>
                  <a:gd name="T19" fmla="*/ 474 h 557"/>
                  <a:gd name="T20" fmla="*/ 76 w 286"/>
                  <a:gd name="T21" fmla="*/ 447 h 557"/>
                  <a:gd name="T22" fmla="*/ 56 w 286"/>
                  <a:gd name="T23" fmla="*/ 481 h 557"/>
                  <a:gd name="T24" fmla="*/ 0 w 286"/>
                  <a:gd name="T25" fmla="*/ 557 h 557"/>
                  <a:gd name="T26" fmla="*/ 86 w 286"/>
                  <a:gd name="T27" fmla="*/ 536 h 557"/>
                  <a:gd name="T28" fmla="*/ 83 w 286"/>
                  <a:gd name="T29" fmla="*/ 486 h 557"/>
                  <a:gd name="T30" fmla="*/ 155 w 286"/>
                  <a:gd name="T31" fmla="*/ 379 h 557"/>
                  <a:gd name="T32" fmla="*/ 192 w 286"/>
                  <a:gd name="T33" fmla="*/ 372 h 557"/>
                  <a:gd name="T34" fmla="*/ 191 w 286"/>
                  <a:gd name="T35" fmla="*/ 317 h 557"/>
                  <a:gd name="T36" fmla="*/ 244 w 286"/>
                  <a:gd name="T37" fmla="*/ 299 h 557"/>
                  <a:gd name="T38" fmla="*/ 218 w 286"/>
                  <a:gd name="T39" fmla="*/ 257 h 557"/>
                  <a:gd name="T40" fmla="*/ 227 w 286"/>
                  <a:gd name="T41" fmla="*/ 107 h 557"/>
                  <a:gd name="T42" fmla="*/ 272 w 286"/>
                  <a:gd name="T43" fmla="*/ 96 h 557"/>
                  <a:gd name="T44" fmla="*/ 286 w 286"/>
                  <a:gd name="T45" fmla="*/ 37 h 557"/>
                  <a:gd name="T46" fmla="*/ 266 w 286"/>
                  <a:gd name="T47" fmla="*/ 0 h 557"/>
                  <a:gd name="T48" fmla="*/ 229 w 286"/>
                  <a:gd name="T49" fmla="*/ 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557">
                    <a:moveTo>
                      <a:pt x="229" y="34"/>
                    </a:moveTo>
                    <a:lnTo>
                      <a:pt x="212" y="0"/>
                    </a:lnTo>
                    <a:lnTo>
                      <a:pt x="192" y="37"/>
                    </a:lnTo>
                    <a:lnTo>
                      <a:pt x="105" y="48"/>
                    </a:lnTo>
                    <a:lnTo>
                      <a:pt x="100" y="102"/>
                    </a:lnTo>
                    <a:lnTo>
                      <a:pt x="10" y="225"/>
                    </a:lnTo>
                    <a:lnTo>
                      <a:pt x="42" y="311"/>
                    </a:lnTo>
                    <a:lnTo>
                      <a:pt x="11" y="355"/>
                    </a:lnTo>
                    <a:lnTo>
                      <a:pt x="28" y="400"/>
                    </a:lnTo>
                    <a:lnTo>
                      <a:pt x="23" y="474"/>
                    </a:lnTo>
                    <a:lnTo>
                      <a:pt x="76" y="447"/>
                    </a:lnTo>
                    <a:lnTo>
                      <a:pt x="56" y="481"/>
                    </a:lnTo>
                    <a:lnTo>
                      <a:pt x="0" y="557"/>
                    </a:lnTo>
                    <a:lnTo>
                      <a:pt x="86" y="536"/>
                    </a:lnTo>
                    <a:lnTo>
                      <a:pt x="83" y="486"/>
                    </a:lnTo>
                    <a:lnTo>
                      <a:pt x="155" y="379"/>
                    </a:lnTo>
                    <a:lnTo>
                      <a:pt x="192" y="372"/>
                    </a:lnTo>
                    <a:lnTo>
                      <a:pt x="191" y="317"/>
                    </a:lnTo>
                    <a:lnTo>
                      <a:pt x="244" y="299"/>
                    </a:lnTo>
                    <a:lnTo>
                      <a:pt x="218" y="257"/>
                    </a:lnTo>
                    <a:lnTo>
                      <a:pt x="227" y="107"/>
                    </a:lnTo>
                    <a:lnTo>
                      <a:pt x="272" y="96"/>
                    </a:lnTo>
                    <a:lnTo>
                      <a:pt x="286" y="37"/>
                    </a:lnTo>
                    <a:lnTo>
                      <a:pt x="266" y="0"/>
                    </a:lnTo>
                    <a:lnTo>
                      <a:pt x="229" y="34"/>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3" name="Freeform 68"/>
              <p:cNvSpPr>
                <a:spLocks/>
              </p:cNvSpPr>
              <p:nvPr/>
            </p:nvSpPr>
            <p:spPr bwMode="auto">
              <a:xfrm>
                <a:off x="4494213" y="2779713"/>
                <a:ext cx="30163" cy="28575"/>
              </a:xfrm>
              <a:custGeom>
                <a:avLst/>
                <a:gdLst>
                  <a:gd name="T0" fmla="*/ 0 w 99"/>
                  <a:gd name="T1" fmla="*/ 15 h 87"/>
                  <a:gd name="T2" fmla="*/ 17 w 99"/>
                  <a:gd name="T3" fmla="*/ 55 h 87"/>
                  <a:gd name="T4" fmla="*/ 40 w 99"/>
                  <a:gd name="T5" fmla="*/ 50 h 87"/>
                  <a:gd name="T6" fmla="*/ 70 w 99"/>
                  <a:gd name="T7" fmla="*/ 87 h 87"/>
                  <a:gd name="T8" fmla="*/ 94 w 99"/>
                  <a:gd name="T9" fmla="*/ 47 h 87"/>
                  <a:gd name="T10" fmla="*/ 99 w 99"/>
                  <a:gd name="T11" fmla="*/ 0 h 87"/>
                  <a:gd name="T12" fmla="*/ 40 w 99"/>
                  <a:gd name="T13" fmla="*/ 21 h 87"/>
                  <a:gd name="T14" fmla="*/ 0 w 99"/>
                  <a:gd name="T15" fmla="*/ 15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7">
                    <a:moveTo>
                      <a:pt x="0" y="15"/>
                    </a:moveTo>
                    <a:lnTo>
                      <a:pt x="17" y="55"/>
                    </a:lnTo>
                    <a:lnTo>
                      <a:pt x="40" y="50"/>
                    </a:lnTo>
                    <a:lnTo>
                      <a:pt x="70" y="87"/>
                    </a:lnTo>
                    <a:lnTo>
                      <a:pt x="94" y="47"/>
                    </a:lnTo>
                    <a:lnTo>
                      <a:pt x="99" y="0"/>
                    </a:lnTo>
                    <a:lnTo>
                      <a:pt x="40" y="21"/>
                    </a:lnTo>
                    <a:lnTo>
                      <a:pt x="0" y="15"/>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4" name="Freeform 69"/>
              <p:cNvSpPr>
                <a:spLocks/>
              </p:cNvSpPr>
              <p:nvPr/>
            </p:nvSpPr>
            <p:spPr bwMode="auto">
              <a:xfrm>
                <a:off x="3854450" y="3022600"/>
                <a:ext cx="19050" cy="33338"/>
              </a:xfrm>
              <a:custGeom>
                <a:avLst/>
                <a:gdLst>
                  <a:gd name="T0" fmla="*/ 12 w 63"/>
                  <a:gd name="T1" fmla="*/ 4 h 103"/>
                  <a:gd name="T2" fmla="*/ 0 w 63"/>
                  <a:gd name="T3" fmla="*/ 33 h 103"/>
                  <a:gd name="T4" fmla="*/ 36 w 63"/>
                  <a:gd name="T5" fmla="*/ 103 h 103"/>
                  <a:gd name="T6" fmla="*/ 63 w 63"/>
                  <a:gd name="T7" fmla="*/ 56 h 103"/>
                  <a:gd name="T8" fmla="*/ 62 w 63"/>
                  <a:gd name="T9" fmla="*/ 0 h 103"/>
                  <a:gd name="T10" fmla="*/ 12 w 63"/>
                  <a:gd name="T11" fmla="*/ 4 h 103"/>
                </a:gdLst>
                <a:ahLst/>
                <a:cxnLst>
                  <a:cxn ang="0">
                    <a:pos x="T0" y="T1"/>
                  </a:cxn>
                  <a:cxn ang="0">
                    <a:pos x="T2" y="T3"/>
                  </a:cxn>
                  <a:cxn ang="0">
                    <a:pos x="T4" y="T5"/>
                  </a:cxn>
                  <a:cxn ang="0">
                    <a:pos x="T6" y="T7"/>
                  </a:cxn>
                  <a:cxn ang="0">
                    <a:pos x="T8" y="T9"/>
                  </a:cxn>
                  <a:cxn ang="0">
                    <a:pos x="T10" y="T11"/>
                  </a:cxn>
                </a:cxnLst>
                <a:rect l="0" t="0" r="r" b="b"/>
                <a:pathLst>
                  <a:path w="63" h="103">
                    <a:moveTo>
                      <a:pt x="12" y="4"/>
                    </a:moveTo>
                    <a:lnTo>
                      <a:pt x="0" y="33"/>
                    </a:lnTo>
                    <a:lnTo>
                      <a:pt x="36" y="103"/>
                    </a:lnTo>
                    <a:lnTo>
                      <a:pt x="63" y="56"/>
                    </a:lnTo>
                    <a:lnTo>
                      <a:pt x="62" y="0"/>
                    </a:lnTo>
                    <a:lnTo>
                      <a:pt x="12" y="4"/>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5" name="Freeform 70"/>
              <p:cNvSpPr>
                <a:spLocks/>
              </p:cNvSpPr>
              <p:nvPr/>
            </p:nvSpPr>
            <p:spPr bwMode="auto">
              <a:xfrm>
                <a:off x="4322763" y="3143250"/>
                <a:ext cx="61913" cy="187325"/>
              </a:xfrm>
              <a:custGeom>
                <a:avLst/>
                <a:gdLst>
                  <a:gd name="T0" fmla="*/ 142 w 195"/>
                  <a:gd name="T1" fmla="*/ 70 h 592"/>
                  <a:gd name="T2" fmla="*/ 146 w 195"/>
                  <a:gd name="T3" fmla="*/ 116 h 592"/>
                  <a:gd name="T4" fmla="*/ 126 w 195"/>
                  <a:gd name="T5" fmla="*/ 166 h 592"/>
                  <a:gd name="T6" fmla="*/ 94 w 195"/>
                  <a:gd name="T7" fmla="*/ 230 h 592"/>
                  <a:gd name="T8" fmla="*/ 41 w 195"/>
                  <a:gd name="T9" fmla="*/ 310 h 592"/>
                  <a:gd name="T10" fmla="*/ 0 w 195"/>
                  <a:gd name="T11" fmla="*/ 549 h 592"/>
                  <a:gd name="T12" fmla="*/ 3 w 195"/>
                  <a:gd name="T13" fmla="*/ 592 h 592"/>
                  <a:gd name="T14" fmla="*/ 40 w 195"/>
                  <a:gd name="T15" fmla="*/ 578 h 592"/>
                  <a:gd name="T16" fmla="*/ 82 w 195"/>
                  <a:gd name="T17" fmla="*/ 488 h 592"/>
                  <a:gd name="T18" fmla="*/ 101 w 195"/>
                  <a:gd name="T19" fmla="*/ 399 h 592"/>
                  <a:gd name="T20" fmla="*/ 117 w 195"/>
                  <a:gd name="T21" fmla="*/ 295 h 592"/>
                  <a:gd name="T22" fmla="*/ 167 w 195"/>
                  <a:gd name="T23" fmla="*/ 252 h 592"/>
                  <a:gd name="T24" fmla="*/ 166 w 195"/>
                  <a:gd name="T25" fmla="*/ 176 h 592"/>
                  <a:gd name="T26" fmla="*/ 178 w 195"/>
                  <a:gd name="T27" fmla="*/ 56 h 592"/>
                  <a:gd name="T28" fmla="*/ 195 w 195"/>
                  <a:gd name="T29" fmla="*/ 14 h 592"/>
                  <a:gd name="T30" fmla="*/ 185 w 195"/>
                  <a:gd name="T31" fmla="*/ 0 h 592"/>
                  <a:gd name="T32" fmla="*/ 142 w 195"/>
                  <a:gd name="T33" fmla="*/ 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592">
                    <a:moveTo>
                      <a:pt x="142" y="70"/>
                    </a:moveTo>
                    <a:lnTo>
                      <a:pt x="146" y="116"/>
                    </a:lnTo>
                    <a:lnTo>
                      <a:pt x="126" y="166"/>
                    </a:lnTo>
                    <a:lnTo>
                      <a:pt x="94" y="230"/>
                    </a:lnTo>
                    <a:lnTo>
                      <a:pt x="41" y="310"/>
                    </a:lnTo>
                    <a:lnTo>
                      <a:pt x="0" y="549"/>
                    </a:lnTo>
                    <a:lnTo>
                      <a:pt x="3" y="592"/>
                    </a:lnTo>
                    <a:lnTo>
                      <a:pt x="40" y="578"/>
                    </a:lnTo>
                    <a:lnTo>
                      <a:pt x="82" y="488"/>
                    </a:lnTo>
                    <a:lnTo>
                      <a:pt x="101" y="399"/>
                    </a:lnTo>
                    <a:lnTo>
                      <a:pt x="117" y="295"/>
                    </a:lnTo>
                    <a:lnTo>
                      <a:pt x="167" y="252"/>
                    </a:lnTo>
                    <a:lnTo>
                      <a:pt x="166" y="176"/>
                    </a:lnTo>
                    <a:lnTo>
                      <a:pt x="178" y="56"/>
                    </a:lnTo>
                    <a:lnTo>
                      <a:pt x="195" y="14"/>
                    </a:lnTo>
                    <a:lnTo>
                      <a:pt x="185" y="0"/>
                    </a:lnTo>
                    <a:lnTo>
                      <a:pt x="142" y="7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6" name="Freeform 71"/>
              <p:cNvSpPr>
                <a:spLocks/>
              </p:cNvSpPr>
              <p:nvPr/>
            </p:nvSpPr>
            <p:spPr bwMode="auto">
              <a:xfrm>
                <a:off x="4518025" y="2741613"/>
                <a:ext cx="19050" cy="22225"/>
              </a:xfrm>
              <a:custGeom>
                <a:avLst/>
                <a:gdLst>
                  <a:gd name="T0" fmla="*/ 30 w 59"/>
                  <a:gd name="T1" fmla="*/ 67 h 68"/>
                  <a:gd name="T2" fmla="*/ 30 w 59"/>
                  <a:gd name="T3" fmla="*/ 67 h 68"/>
                  <a:gd name="T4" fmla="*/ 36 w 59"/>
                  <a:gd name="T5" fmla="*/ 51 h 68"/>
                  <a:gd name="T6" fmla="*/ 46 w 59"/>
                  <a:gd name="T7" fmla="*/ 29 h 68"/>
                  <a:gd name="T8" fmla="*/ 59 w 59"/>
                  <a:gd name="T9" fmla="*/ 0 h 68"/>
                  <a:gd name="T10" fmla="*/ 0 w 59"/>
                  <a:gd name="T11" fmla="*/ 33 h 68"/>
                  <a:gd name="T12" fmla="*/ 0 w 59"/>
                  <a:gd name="T13" fmla="*/ 33 h 68"/>
                  <a:gd name="T14" fmla="*/ 3 w 59"/>
                  <a:gd name="T15" fmla="*/ 40 h 68"/>
                  <a:gd name="T16" fmla="*/ 13 w 59"/>
                  <a:gd name="T17" fmla="*/ 53 h 68"/>
                  <a:gd name="T18" fmla="*/ 19 w 59"/>
                  <a:gd name="T19" fmla="*/ 60 h 68"/>
                  <a:gd name="T20" fmla="*/ 23 w 59"/>
                  <a:gd name="T21" fmla="*/ 66 h 68"/>
                  <a:gd name="T22" fmla="*/ 28 w 59"/>
                  <a:gd name="T23" fmla="*/ 68 h 68"/>
                  <a:gd name="T24" fmla="*/ 29 w 59"/>
                  <a:gd name="T25" fmla="*/ 68 h 68"/>
                  <a:gd name="T26" fmla="*/ 30 w 59"/>
                  <a:gd name="T27" fmla="*/ 67 h 68"/>
                  <a:gd name="T28" fmla="*/ 30 w 59"/>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68">
                    <a:moveTo>
                      <a:pt x="30" y="67"/>
                    </a:moveTo>
                    <a:lnTo>
                      <a:pt x="30" y="67"/>
                    </a:lnTo>
                    <a:lnTo>
                      <a:pt x="36" y="51"/>
                    </a:lnTo>
                    <a:lnTo>
                      <a:pt x="46" y="29"/>
                    </a:lnTo>
                    <a:lnTo>
                      <a:pt x="59" y="0"/>
                    </a:lnTo>
                    <a:lnTo>
                      <a:pt x="0" y="33"/>
                    </a:lnTo>
                    <a:lnTo>
                      <a:pt x="0" y="33"/>
                    </a:lnTo>
                    <a:lnTo>
                      <a:pt x="3" y="40"/>
                    </a:lnTo>
                    <a:lnTo>
                      <a:pt x="13" y="53"/>
                    </a:lnTo>
                    <a:lnTo>
                      <a:pt x="19" y="60"/>
                    </a:lnTo>
                    <a:lnTo>
                      <a:pt x="23" y="66"/>
                    </a:lnTo>
                    <a:lnTo>
                      <a:pt x="28" y="68"/>
                    </a:lnTo>
                    <a:lnTo>
                      <a:pt x="29" y="68"/>
                    </a:lnTo>
                    <a:lnTo>
                      <a:pt x="30" y="67"/>
                    </a:lnTo>
                    <a:lnTo>
                      <a:pt x="30" y="67"/>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7" name="Freeform 72"/>
              <p:cNvSpPr>
                <a:spLocks/>
              </p:cNvSpPr>
              <p:nvPr/>
            </p:nvSpPr>
            <p:spPr bwMode="auto">
              <a:xfrm>
                <a:off x="3821113" y="639763"/>
                <a:ext cx="1241425" cy="2854325"/>
              </a:xfrm>
              <a:custGeom>
                <a:avLst/>
                <a:gdLst>
                  <a:gd name="T0" fmla="*/ 3753 w 3909"/>
                  <a:gd name="T1" fmla="*/ 1411 h 8987"/>
                  <a:gd name="T2" fmla="*/ 3762 w 3909"/>
                  <a:gd name="T3" fmla="*/ 858 h 8987"/>
                  <a:gd name="T4" fmla="*/ 3412 w 3909"/>
                  <a:gd name="T5" fmla="*/ 495 h 8987"/>
                  <a:gd name="T6" fmla="*/ 3027 w 3909"/>
                  <a:gd name="T7" fmla="*/ 217 h 8987"/>
                  <a:gd name="T8" fmla="*/ 2628 w 3909"/>
                  <a:gd name="T9" fmla="*/ 64 h 8987"/>
                  <a:gd name="T10" fmla="*/ 2435 w 3909"/>
                  <a:gd name="T11" fmla="*/ 444 h 8987"/>
                  <a:gd name="T12" fmla="*/ 1941 w 3909"/>
                  <a:gd name="T13" fmla="*/ 824 h 8987"/>
                  <a:gd name="T14" fmla="*/ 1440 w 3909"/>
                  <a:gd name="T15" fmla="*/ 1327 h 8987"/>
                  <a:gd name="T16" fmla="*/ 1152 w 3909"/>
                  <a:gd name="T17" fmla="*/ 2295 h 8987"/>
                  <a:gd name="T18" fmla="*/ 733 w 3909"/>
                  <a:gd name="T19" fmla="*/ 3480 h 8987"/>
                  <a:gd name="T20" fmla="*/ 406 w 3909"/>
                  <a:gd name="T21" fmla="*/ 3806 h 8987"/>
                  <a:gd name="T22" fmla="*/ 294 w 3909"/>
                  <a:gd name="T23" fmla="*/ 5120 h 8987"/>
                  <a:gd name="T24" fmla="*/ 387 w 3909"/>
                  <a:gd name="T25" fmla="*/ 5724 h 8987"/>
                  <a:gd name="T26" fmla="*/ 224 w 3909"/>
                  <a:gd name="T27" fmla="*/ 6562 h 8987"/>
                  <a:gd name="T28" fmla="*/ 102 w 3909"/>
                  <a:gd name="T29" fmla="*/ 7011 h 8987"/>
                  <a:gd name="T30" fmla="*/ 92 w 3909"/>
                  <a:gd name="T31" fmla="*/ 7306 h 8987"/>
                  <a:gd name="T32" fmla="*/ 105 w 3909"/>
                  <a:gd name="T33" fmla="*/ 7340 h 8987"/>
                  <a:gd name="T34" fmla="*/ 121 w 3909"/>
                  <a:gd name="T35" fmla="*/ 7321 h 8987"/>
                  <a:gd name="T36" fmla="*/ 123 w 3909"/>
                  <a:gd name="T37" fmla="*/ 7492 h 8987"/>
                  <a:gd name="T38" fmla="*/ 238 w 3909"/>
                  <a:gd name="T39" fmla="*/ 7654 h 8987"/>
                  <a:gd name="T40" fmla="*/ 328 w 3909"/>
                  <a:gd name="T41" fmla="*/ 8091 h 8987"/>
                  <a:gd name="T42" fmla="*/ 496 w 3909"/>
                  <a:gd name="T43" fmla="*/ 8537 h 8987"/>
                  <a:gd name="T44" fmla="*/ 572 w 3909"/>
                  <a:gd name="T45" fmla="*/ 8898 h 8987"/>
                  <a:gd name="T46" fmla="*/ 919 w 3909"/>
                  <a:gd name="T47" fmla="*/ 8945 h 8987"/>
                  <a:gd name="T48" fmla="*/ 1063 w 3909"/>
                  <a:gd name="T49" fmla="*/ 8605 h 8987"/>
                  <a:gd name="T50" fmla="*/ 1530 w 3909"/>
                  <a:gd name="T51" fmla="*/ 8356 h 8987"/>
                  <a:gd name="T52" fmla="*/ 1653 w 3909"/>
                  <a:gd name="T53" fmla="*/ 7840 h 8987"/>
                  <a:gd name="T54" fmla="*/ 1604 w 3909"/>
                  <a:gd name="T55" fmla="*/ 7551 h 8987"/>
                  <a:gd name="T56" fmla="*/ 1698 w 3909"/>
                  <a:gd name="T57" fmla="*/ 7404 h 8987"/>
                  <a:gd name="T58" fmla="*/ 1591 w 3909"/>
                  <a:gd name="T59" fmla="*/ 7375 h 8987"/>
                  <a:gd name="T60" fmla="*/ 1452 w 3909"/>
                  <a:gd name="T61" fmla="*/ 7322 h 8987"/>
                  <a:gd name="T62" fmla="*/ 1590 w 3909"/>
                  <a:gd name="T63" fmla="*/ 7253 h 8987"/>
                  <a:gd name="T64" fmla="*/ 1542 w 3909"/>
                  <a:gd name="T65" fmla="*/ 7137 h 8987"/>
                  <a:gd name="T66" fmla="*/ 1950 w 3909"/>
                  <a:gd name="T67" fmla="*/ 6927 h 8987"/>
                  <a:gd name="T68" fmla="*/ 2099 w 3909"/>
                  <a:gd name="T69" fmla="*/ 6851 h 8987"/>
                  <a:gd name="T70" fmla="*/ 2184 w 3909"/>
                  <a:gd name="T71" fmla="*/ 6893 h 8987"/>
                  <a:gd name="T72" fmla="*/ 1956 w 3909"/>
                  <a:gd name="T73" fmla="*/ 6801 h 8987"/>
                  <a:gd name="T74" fmla="*/ 1772 w 3909"/>
                  <a:gd name="T75" fmla="*/ 6737 h 8987"/>
                  <a:gd name="T76" fmla="*/ 1504 w 3909"/>
                  <a:gd name="T77" fmla="*/ 6633 h 8987"/>
                  <a:gd name="T78" fmla="*/ 1869 w 3909"/>
                  <a:gd name="T79" fmla="*/ 6670 h 8987"/>
                  <a:gd name="T80" fmla="*/ 1870 w 3909"/>
                  <a:gd name="T81" fmla="*/ 6523 h 8987"/>
                  <a:gd name="T82" fmla="*/ 2062 w 3909"/>
                  <a:gd name="T83" fmla="*/ 6674 h 8987"/>
                  <a:gd name="T84" fmla="*/ 2277 w 3909"/>
                  <a:gd name="T85" fmla="*/ 6493 h 8987"/>
                  <a:gd name="T86" fmla="*/ 2194 w 3909"/>
                  <a:gd name="T87" fmla="*/ 6202 h 8987"/>
                  <a:gd name="T88" fmla="*/ 2009 w 3909"/>
                  <a:gd name="T89" fmla="*/ 6022 h 8987"/>
                  <a:gd name="T90" fmla="*/ 1852 w 3909"/>
                  <a:gd name="T91" fmla="*/ 5973 h 8987"/>
                  <a:gd name="T92" fmla="*/ 1813 w 3909"/>
                  <a:gd name="T93" fmla="*/ 5721 h 8987"/>
                  <a:gd name="T94" fmla="*/ 1870 w 3909"/>
                  <a:gd name="T95" fmla="*/ 5362 h 8987"/>
                  <a:gd name="T96" fmla="*/ 1877 w 3909"/>
                  <a:gd name="T97" fmla="*/ 5053 h 8987"/>
                  <a:gd name="T98" fmla="*/ 1916 w 3909"/>
                  <a:gd name="T99" fmla="*/ 4851 h 8987"/>
                  <a:gd name="T100" fmla="*/ 2019 w 3909"/>
                  <a:gd name="T101" fmla="*/ 4588 h 8987"/>
                  <a:gd name="T102" fmla="*/ 2172 w 3909"/>
                  <a:gd name="T103" fmla="*/ 4540 h 8987"/>
                  <a:gd name="T104" fmla="*/ 2413 w 3909"/>
                  <a:gd name="T105" fmla="*/ 4248 h 8987"/>
                  <a:gd name="T106" fmla="*/ 2605 w 3909"/>
                  <a:gd name="T107" fmla="*/ 4124 h 8987"/>
                  <a:gd name="T108" fmla="*/ 3037 w 3909"/>
                  <a:gd name="T109" fmla="*/ 3559 h 8987"/>
                  <a:gd name="T110" fmla="*/ 3072 w 3909"/>
                  <a:gd name="T111" fmla="*/ 3482 h 8987"/>
                  <a:gd name="T112" fmla="*/ 3018 w 3909"/>
                  <a:gd name="T113" fmla="*/ 3291 h 8987"/>
                  <a:gd name="T114" fmla="*/ 3121 w 3909"/>
                  <a:gd name="T115" fmla="*/ 2961 h 8987"/>
                  <a:gd name="T116" fmla="*/ 3205 w 3909"/>
                  <a:gd name="T117" fmla="*/ 2708 h 8987"/>
                  <a:gd name="T118" fmla="*/ 3354 w 3909"/>
                  <a:gd name="T119" fmla="*/ 2544 h 8987"/>
                  <a:gd name="T120" fmla="*/ 3497 w 3909"/>
                  <a:gd name="T121" fmla="*/ 2516 h 8987"/>
                  <a:gd name="T122" fmla="*/ 3887 w 3909"/>
                  <a:gd name="T123" fmla="*/ 2470 h 8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09" h="8987">
                    <a:moveTo>
                      <a:pt x="3757" y="2218"/>
                    </a:moveTo>
                    <a:lnTo>
                      <a:pt x="3736" y="2082"/>
                    </a:lnTo>
                    <a:lnTo>
                      <a:pt x="3848" y="1869"/>
                    </a:lnTo>
                    <a:lnTo>
                      <a:pt x="3757" y="1807"/>
                    </a:lnTo>
                    <a:lnTo>
                      <a:pt x="3687" y="1459"/>
                    </a:lnTo>
                    <a:lnTo>
                      <a:pt x="3753" y="1411"/>
                    </a:lnTo>
                    <a:lnTo>
                      <a:pt x="3746" y="1312"/>
                    </a:lnTo>
                    <a:lnTo>
                      <a:pt x="3695" y="1256"/>
                    </a:lnTo>
                    <a:lnTo>
                      <a:pt x="3724" y="1153"/>
                    </a:lnTo>
                    <a:lnTo>
                      <a:pt x="3713" y="978"/>
                    </a:lnTo>
                    <a:lnTo>
                      <a:pt x="3759" y="930"/>
                    </a:lnTo>
                    <a:lnTo>
                      <a:pt x="3762" y="858"/>
                    </a:lnTo>
                    <a:lnTo>
                      <a:pt x="3701" y="798"/>
                    </a:lnTo>
                    <a:lnTo>
                      <a:pt x="3684" y="706"/>
                    </a:lnTo>
                    <a:lnTo>
                      <a:pt x="3634" y="736"/>
                    </a:lnTo>
                    <a:lnTo>
                      <a:pt x="3607" y="729"/>
                    </a:lnTo>
                    <a:lnTo>
                      <a:pt x="3536" y="544"/>
                    </a:lnTo>
                    <a:lnTo>
                      <a:pt x="3412" y="495"/>
                    </a:lnTo>
                    <a:lnTo>
                      <a:pt x="3375" y="466"/>
                    </a:lnTo>
                    <a:lnTo>
                      <a:pt x="3282" y="473"/>
                    </a:lnTo>
                    <a:lnTo>
                      <a:pt x="3204" y="345"/>
                    </a:lnTo>
                    <a:lnTo>
                      <a:pt x="3130" y="332"/>
                    </a:lnTo>
                    <a:lnTo>
                      <a:pt x="3067" y="237"/>
                    </a:lnTo>
                    <a:lnTo>
                      <a:pt x="3027" y="217"/>
                    </a:lnTo>
                    <a:lnTo>
                      <a:pt x="2989" y="161"/>
                    </a:lnTo>
                    <a:lnTo>
                      <a:pt x="2932" y="111"/>
                    </a:lnTo>
                    <a:lnTo>
                      <a:pt x="2904" y="55"/>
                    </a:lnTo>
                    <a:lnTo>
                      <a:pt x="2817" y="0"/>
                    </a:lnTo>
                    <a:lnTo>
                      <a:pt x="2728" y="60"/>
                    </a:lnTo>
                    <a:lnTo>
                      <a:pt x="2628" y="64"/>
                    </a:lnTo>
                    <a:lnTo>
                      <a:pt x="2716" y="229"/>
                    </a:lnTo>
                    <a:lnTo>
                      <a:pt x="2562" y="436"/>
                    </a:lnTo>
                    <a:lnTo>
                      <a:pt x="2655" y="475"/>
                    </a:lnTo>
                    <a:lnTo>
                      <a:pt x="2645" y="515"/>
                    </a:lnTo>
                    <a:lnTo>
                      <a:pt x="2579" y="540"/>
                    </a:lnTo>
                    <a:lnTo>
                      <a:pt x="2435" y="444"/>
                    </a:lnTo>
                    <a:lnTo>
                      <a:pt x="2288" y="443"/>
                    </a:lnTo>
                    <a:lnTo>
                      <a:pt x="2214" y="371"/>
                    </a:lnTo>
                    <a:lnTo>
                      <a:pt x="2098" y="417"/>
                    </a:lnTo>
                    <a:lnTo>
                      <a:pt x="2035" y="813"/>
                    </a:lnTo>
                    <a:lnTo>
                      <a:pt x="1972" y="854"/>
                    </a:lnTo>
                    <a:lnTo>
                      <a:pt x="1941" y="824"/>
                    </a:lnTo>
                    <a:lnTo>
                      <a:pt x="1842" y="798"/>
                    </a:lnTo>
                    <a:lnTo>
                      <a:pt x="1779" y="845"/>
                    </a:lnTo>
                    <a:lnTo>
                      <a:pt x="1750" y="895"/>
                    </a:lnTo>
                    <a:lnTo>
                      <a:pt x="1653" y="940"/>
                    </a:lnTo>
                    <a:lnTo>
                      <a:pt x="1582" y="1249"/>
                    </a:lnTo>
                    <a:lnTo>
                      <a:pt x="1440" y="1327"/>
                    </a:lnTo>
                    <a:lnTo>
                      <a:pt x="1428" y="1429"/>
                    </a:lnTo>
                    <a:lnTo>
                      <a:pt x="1518" y="1491"/>
                    </a:lnTo>
                    <a:lnTo>
                      <a:pt x="1512" y="1634"/>
                    </a:lnTo>
                    <a:lnTo>
                      <a:pt x="1249" y="2052"/>
                    </a:lnTo>
                    <a:lnTo>
                      <a:pt x="1242" y="2271"/>
                    </a:lnTo>
                    <a:lnTo>
                      <a:pt x="1152" y="2295"/>
                    </a:lnTo>
                    <a:lnTo>
                      <a:pt x="982" y="2277"/>
                    </a:lnTo>
                    <a:lnTo>
                      <a:pt x="963" y="2353"/>
                    </a:lnTo>
                    <a:lnTo>
                      <a:pt x="1024" y="2505"/>
                    </a:lnTo>
                    <a:lnTo>
                      <a:pt x="965" y="2619"/>
                    </a:lnTo>
                    <a:lnTo>
                      <a:pt x="931" y="2871"/>
                    </a:lnTo>
                    <a:lnTo>
                      <a:pt x="733" y="3480"/>
                    </a:lnTo>
                    <a:lnTo>
                      <a:pt x="810" y="3543"/>
                    </a:lnTo>
                    <a:lnTo>
                      <a:pt x="870" y="3615"/>
                    </a:lnTo>
                    <a:lnTo>
                      <a:pt x="846" y="3778"/>
                    </a:lnTo>
                    <a:lnTo>
                      <a:pt x="786" y="3809"/>
                    </a:lnTo>
                    <a:lnTo>
                      <a:pt x="525" y="3748"/>
                    </a:lnTo>
                    <a:lnTo>
                      <a:pt x="406" y="3806"/>
                    </a:lnTo>
                    <a:lnTo>
                      <a:pt x="246" y="4261"/>
                    </a:lnTo>
                    <a:lnTo>
                      <a:pt x="212" y="4444"/>
                    </a:lnTo>
                    <a:lnTo>
                      <a:pt x="279" y="4533"/>
                    </a:lnTo>
                    <a:lnTo>
                      <a:pt x="267" y="4627"/>
                    </a:lnTo>
                    <a:lnTo>
                      <a:pt x="343" y="4968"/>
                    </a:lnTo>
                    <a:lnTo>
                      <a:pt x="294" y="5120"/>
                    </a:lnTo>
                    <a:lnTo>
                      <a:pt x="289" y="5246"/>
                    </a:lnTo>
                    <a:lnTo>
                      <a:pt x="420" y="5414"/>
                    </a:lnTo>
                    <a:lnTo>
                      <a:pt x="474" y="5448"/>
                    </a:lnTo>
                    <a:lnTo>
                      <a:pt x="508" y="5550"/>
                    </a:lnTo>
                    <a:lnTo>
                      <a:pt x="479" y="5670"/>
                    </a:lnTo>
                    <a:lnTo>
                      <a:pt x="387" y="5724"/>
                    </a:lnTo>
                    <a:lnTo>
                      <a:pt x="447" y="6088"/>
                    </a:lnTo>
                    <a:lnTo>
                      <a:pt x="396" y="6338"/>
                    </a:lnTo>
                    <a:lnTo>
                      <a:pt x="340" y="6415"/>
                    </a:lnTo>
                    <a:lnTo>
                      <a:pt x="273" y="6455"/>
                    </a:lnTo>
                    <a:lnTo>
                      <a:pt x="236" y="6475"/>
                    </a:lnTo>
                    <a:lnTo>
                      <a:pt x="224" y="6562"/>
                    </a:lnTo>
                    <a:lnTo>
                      <a:pt x="148" y="6682"/>
                    </a:lnTo>
                    <a:lnTo>
                      <a:pt x="153" y="6815"/>
                    </a:lnTo>
                    <a:lnTo>
                      <a:pt x="171" y="6927"/>
                    </a:lnTo>
                    <a:lnTo>
                      <a:pt x="138" y="6957"/>
                    </a:lnTo>
                    <a:lnTo>
                      <a:pt x="142" y="6984"/>
                    </a:lnTo>
                    <a:lnTo>
                      <a:pt x="102" y="7011"/>
                    </a:lnTo>
                    <a:lnTo>
                      <a:pt x="45" y="6912"/>
                    </a:lnTo>
                    <a:lnTo>
                      <a:pt x="0" y="6902"/>
                    </a:lnTo>
                    <a:lnTo>
                      <a:pt x="9" y="7081"/>
                    </a:lnTo>
                    <a:lnTo>
                      <a:pt x="37" y="7224"/>
                    </a:lnTo>
                    <a:lnTo>
                      <a:pt x="50" y="7271"/>
                    </a:lnTo>
                    <a:lnTo>
                      <a:pt x="92" y="7306"/>
                    </a:lnTo>
                    <a:lnTo>
                      <a:pt x="88" y="7360"/>
                    </a:lnTo>
                    <a:lnTo>
                      <a:pt x="105" y="7372"/>
                    </a:lnTo>
                    <a:lnTo>
                      <a:pt x="105" y="7372"/>
                    </a:lnTo>
                    <a:lnTo>
                      <a:pt x="105" y="7365"/>
                    </a:lnTo>
                    <a:lnTo>
                      <a:pt x="105" y="7349"/>
                    </a:lnTo>
                    <a:lnTo>
                      <a:pt x="105" y="7340"/>
                    </a:lnTo>
                    <a:lnTo>
                      <a:pt x="106" y="7332"/>
                    </a:lnTo>
                    <a:lnTo>
                      <a:pt x="108" y="7326"/>
                    </a:lnTo>
                    <a:lnTo>
                      <a:pt x="109" y="7324"/>
                    </a:lnTo>
                    <a:lnTo>
                      <a:pt x="112" y="7323"/>
                    </a:lnTo>
                    <a:lnTo>
                      <a:pt x="112" y="7323"/>
                    </a:lnTo>
                    <a:lnTo>
                      <a:pt x="121" y="7321"/>
                    </a:lnTo>
                    <a:lnTo>
                      <a:pt x="132" y="7320"/>
                    </a:lnTo>
                    <a:lnTo>
                      <a:pt x="145" y="7320"/>
                    </a:lnTo>
                    <a:lnTo>
                      <a:pt x="195" y="7372"/>
                    </a:lnTo>
                    <a:lnTo>
                      <a:pt x="76" y="7442"/>
                    </a:lnTo>
                    <a:lnTo>
                      <a:pt x="69" y="7476"/>
                    </a:lnTo>
                    <a:lnTo>
                      <a:pt x="123" y="7492"/>
                    </a:lnTo>
                    <a:lnTo>
                      <a:pt x="160" y="7474"/>
                    </a:lnTo>
                    <a:lnTo>
                      <a:pt x="193" y="7488"/>
                    </a:lnTo>
                    <a:lnTo>
                      <a:pt x="193" y="7531"/>
                    </a:lnTo>
                    <a:lnTo>
                      <a:pt x="181" y="7561"/>
                    </a:lnTo>
                    <a:lnTo>
                      <a:pt x="194" y="7614"/>
                    </a:lnTo>
                    <a:lnTo>
                      <a:pt x="238" y="7654"/>
                    </a:lnTo>
                    <a:lnTo>
                      <a:pt x="228" y="7684"/>
                    </a:lnTo>
                    <a:lnTo>
                      <a:pt x="172" y="7697"/>
                    </a:lnTo>
                    <a:lnTo>
                      <a:pt x="219" y="7760"/>
                    </a:lnTo>
                    <a:lnTo>
                      <a:pt x="246" y="7879"/>
                    </a:lnTo>
                    <a:lnTo>
                      <a:pt x="297" y="7909"/>
                    </a:lnTo>
                    <a:lnTo>
                      <a:pt x="328" y="8091"/>
                    </a:lnTo>
                    <a:lnTo>
                      <a:pt x="551" y="8328"/>
                    </a:lnTo>
                    <a:lnTo>
                      <a:pt x="544" y="8394"/>
                    </a:lnTo>
                    <a:lnTo>
                      <a:pt x="472" y="8388"/>
                    </a:lnTo>
                    <a:lnTo>
                      <a:pt x="472" y="8421"/>
                    </a:lnTo>
                    <a:lnTo>
                      <a:pt x="518" y="8497"/>
                    </a:lnTo>
                    <a:lnTo>
                      <a:pt x="496" y="8537"/>
                    </a:lnTo>
                    <a:lnTo>
                      <a:pt x="473" y="8541"/>
                    </a:lnTo>
                    <a:lnTo>
                      <a:pt x="439" y="8512"/>
                    </a:lnTo>
                    <a:lnTo>
                      <a:pt x="423" y="8551"/>
                    </a:lnTo>
                    <a:lnTo>
                      <a:pt x="584" y="8786"/>
                    </a:lnTo>
                    <a:lnTo>
                      <a:pt x="552" y="8862"/>
                    </a:lnTo>
                    <a:lnTo>
                      <a:pt x="572" y="8898"/>
                    </a:lnTo>
                    <a:lnTo>
                      <a:pt x="523" y="8912"/>
                    </a:lnTo>
                    <a:lnTo>
                      <a:pt x="519" y="8969"/>
                    </a:lnTo>
                    <a:lnTo>
                      <a:pt x="633" y="8961"/>
                    </a:lnTo>
                    <a:lnTo>
                      <a:pt x="670" y="8987"/>
                    </a:lnTo>
                    <a:lnTo>
                      <a:pt x="819" y="8923"/>
                    </a:lnTo>
                    <a:lnTo>
                      <a:pt x="919" y="8945"/>
                    </a:lnTo>
                    <a:lnTo>
                      <a:pt x="960" y="8938"/>
                    </a:lnTo>
                    <a:lnTo>
                      <a:pt x="969" y="8858"/>
                    </a:lnTo>
                    <a:lnTo>
                      <a:pt x="917" y="8759"/>
                    </a:lnTo>
                    <a:lnTo>
                      <a:pt x="990" y="8672"/>
                    </a:lnTo>
                    <a:lnTo>
                      <a:pt x="1003" y="8589"/>
                    </a:lnTo>
                    <a:lnTo>
                      <a:pt x="1063" y="8605"/>
                    </a:lnTo>
                    <a:lnTo>
                      <a:pt x="1096" y="8528"/>
                    </a:lnTo>
                    <a:lnTo>
                      <a:pt x="1218" y="8504"/>
                    </a:lnTo>
                    <a:lnTo>
                      <a:pt x="1249" y="8541"/>
                    </a:lnTo>
                    <a:lnTo>
                      <a:pt x="1355" y="8526"/>
                    </a:lnTo>
                    <a:lnTo>
                      <a:pt x="1435" y="8562"/>
                    </a:lnTo>
                    <a:lnTo>
                      <a:pt x="1530" y="8356"/>
                    </a:lnTo>
                    <a:lnTo>
                      <a:pt x="1576" y="8192"/>
                    </a:lnTo>
                    <a:lnTo>
                      <a:pt x="1575" y="8096"/>
                    </a:lnTo>
                    <a:lnTo>
                      <a:pt x="1610" y="8023"/>
                    </a:lnTo>
                    <a:lnTo>
                      <a:pt x="1590" y="7947"/>
                    </a:lnTo>
                    <a:lnTo>
                      <a:pt x="1592" y="7900"/>
                    </a:lnTo>
                    <a:lnTo>
                      <a:pt x="1653" y="7840"/>
                    </a:lnTo>
                    <a:lnTo>
                      <a:pt x="1655" y="7776"/>
                    </a:lnTo>
                    <a:lnTo>
                      <a:pt x="1621" y="7747"/>
                    </a:lnTo>
                    <a:lnTo>
                      <a:pt x="1665" y="7701"/>
                    </a:lnTo>
                    <a:lnTo>
                      <a:pt x="1650" y="7657"/>
                    </a:lnTo>
                    <a:lnTo>
                      <a:pt x="1584" y="7611"/>
                    </a:lnTo>
                    <a:lnTo>
                      <a:pt x="1604" y="7551"/>
                    </a:lnTo>
                    <a:lnTo>
                      <a:pt x="1647" y="7588"/>
                    </a:lnTo>
                    <a:lnTo>
                      <a:pt x="1683" y="7550"/>
                    </a:lnTo>
                    <a:lnTo>
                      <a:pt x="1643" y="7508"/>
                    </a:lnTo>
                    <a:lnTo>
                      <a:pt x="1679" y="7461"/>
                    </a:lnTo>
                    <a:lnTo>
                      <a:pt x="1655" y="7412"/>
                    </a:lnTo>
                    <a:lnTo>
                      <a:pt x="1698" y="7404"/>
                    </a:lnTo>
                    <a:lnTo>
                      <a:pt x="1688" y="7342"/>
                    </a:lnTo>
                    <a:lnTo>
                      <a:pt x="1587" y="7276"/>
                    </a:lnTo>
                    <a:lnTo>
                      <a:pt x="1586" y="7298"/>
                    </a:lnTo>
                    <a:lnTo>
                      <a:pt x="1569" y="7321"/>
                    </a:lnTo>
                    <a:lnTo>
                      <a:pt x="1581" y="7342"/>
                    </a:lnTo>
                    <a:lnTo>
                      <a:pt x="1591" y="7375"/>
                    </a:lnTo>
                    <a:lnTo>
                      <a:pt x="1580" y="7388"/>
                    </a:lnTo>
                    <a:lnTo>
                      <a:pt x="1561" y="7378"/>
                    </a:lnTo>
                    <a:lnTo>
                      <a:pt x="1541" y="7347"/>
                    </a:lnTo>
                    <a:lnTo>
                      <a:pt x="1519" y="7343"/>
                    </a:lnTo>
                    <a:lnTo>
                      <a:pt x="1484" y="7352"/>
                    </a:lnTo>
                    <a:lnTo>
                      <a:pt x="1452" y="7322"/>
                    </a:lnTo>
                    <a:lnTo>
                      <a:pt x="1443" y="7298"/>
                    </a:lnTo>
                    <a:lnTo>
                      <a:pt x="1470" y="7285"/>
                    </a:lnTo>
                    <a:lnTo>
                      <a:pt x="1503" y="7303"/>
                    </a:lnTo>
                    <a:lnTo>
                      <a:pt x="1550" y="7294"/>
                    </a:lnTo>
                    <a:lnTo>
                      <a:pt x="1587" y="7276"/>
                    </a:lnTo>
                    <a:lnTo>
                      <a:pt x="1590" y="7253"/>
                    </a:lnTo>
                    <a:lnTo>
                      <a:pt x="1667" y="7285"/>
                    </a:lnTo>
                    <a:lnTo>
                      <a:pt x="1701" y="7262"/>
                    </a:lnTo>
                    <a:lnTo>
                      <a:pt x="1676" y="7199"/>
                    </a:lnTo>
                    <a:lnTo>
                      <a:pt x="1533" y="7204"/>
                    </a:lnTo>
                    <a:lnTo>
                      <a:pt x="1497" y="7160"/>
                    </a:lnTo>
                    <a:lnTo>
                      <a:pt x="1542" y="7137"/>
                    </a:lnTo>
                    <a:lnTo>
                      <a:pt x="1716" y="7166"/>
                    </a:lnTo>
                    <a:lnTo>
                      <a:pt x="1770" y="7138"/>
                    </a:lnTo>
                    <a:lnTo>
                      <a:pt x="1772" y="7086"/>
                    </a:lnTo>
                    <a:lnTo>
                      <a:pt x="1862" y="7071"/>
                    </a:lnTo>
                    <a:lnTo>
                      <a:pt x="1925" y="7004"/>
                    </a:lnTo>
                    <a:lnTo>
                      <a:pt x="1950" y="6927"/>
                    </a:lnTo>
                    <a:lnTo>
                      <a:pt x="1975" y="6951"/>
                    </a:lnTo>
                    <a:lnTo>
                      <a:pt x="1981" y="7001"/>
                    </a:lnTo>
                    <a:lnTo>
                      <a:pt x="2032" y="6996"/>
                    </a:lnTo>
                    <a:lnTo>
                      <a:pt x="2054" y="6920"/>
                    </a:lnTo>
                    <a:lnTo>
                      <a:pt x="2087" y="6910"/>
                    </a:lnTo>
                    <a:lnTo>
                      <a:pt x="2099" y="6851"/>
                    </a:lnTo>
                    <a:lnTo>
                      <a:pt x="2117" y="6886"/>
                    </a:lnTo>
                    <a:lnTo>
                      <a:pt x="2104" y="6913"/>
                    </a:lnTo>
                    <a:lnTo>
                      <a:pt x="2137" y="6940"/>
                    </a:lnTo>
                    <a:lnTo>
                      <a:pt x="2164" y="6955"/>
                    </a:lnTo>
                    <a:lnTo>
                      <a:pt x="2184" y="6918"/>
                    </a:lnTo>
                    <a:lnTo>
                      <a:pt x="2184" y="6893"/>
                    </a:lnTo>
                    <a:lnTo>
                      <a:pt x="2143" y="6849"/>
                    </a:lnTo>
                    <a:lnTo>
                      <a:pt x="2120" y="6824"/>
                    </a:lnTo>
                    <a:lnTo>
                      <a:pt x="2126" y="6784"/>
                    </a:lnTo>
                    <a:lnTo>
                      <a:pt x="2086" y="6757"/>
                    </a:lnTo>
                    <a:lnTo>
                      <a:pt x="2026" y="6788"/>
                    </a:lnTo>
                    <a:lnTo>
                      <a:pt x="1956" y="6801"/>
                    </a:lnTo>
                    <a:lnTo>
                      <a:pt x="1860" y="6783"/>
                    </a:lnTo>
                    <a:lnTo>
                      <a:pt x="1826" y="6819"/>
                    </a:lnTo>
                    <a:lnTo>
                      <a:pt x="1800" y="6793"/>
                    </a:lnTo>
                    <a:lnTo>
                      <a:pt x="1812" y="6747"/>
                    </a:lnTo>
                    <a:lnTo>
                      <a:pt x="1785" y="6700"/>
                    </a:lnTo>
                    <a:lnTo>
                      <a:pt x="1772" y="6737"/>
                    </a:lnTo>
                    <a:lnTo>
                      <a:pt x="1698" y="6705"/>
                    </a:lnTo>
                    <a:lnTo>
                      <a:pt x="1668" y="6668"/>
                    </a:lnTo>
                    <a:lnTo>
                      <a:pt x="1635" y="6685"/>
                    </a:lnTo>
                    <a:lnTo>
                      <a:pt x="1509" y="6699"/>
                    </a:lnTo>
                    <a:lnTo>
                      <a:pt x="1455" y="6657"/>
                    </a:lnTo>
                    <a:lnTo>
                      <a:pt x="1504" y="6633"/>
                    </a:lnTo>
                    <a:lnTo>
                      <a:pt x="1608" y="6656"/>
                    </a:lnTo>
                    <a:lnTo>
                      <a:pt x="1618" y="6612"/>
                    </a:lnTo>
                    <a:lnTo>
                      <a:pt x="1682" y="6634"/>
                    </a:lnTo>
                    <a:lnTo>
                      <a:pt x="1747" y="6601"/>
                    </a:lnTo>
                    <a:lnTo>
                      <a:pt x="1835" y="6677"/>
                    </a:lnTo>
                    <a:lnTo>
                      <a:pt x="1869" y="6670"/>
                    </a:lnTo>
                    <a:lnTo>
                      <a:pt x="1844" y="6593"/>
                    </a:lnTo>
                    <a:lnTo>
                      <a:pt x="1929" y="6689"/>
                    </a:lnTo>
                    <a:lnTo>
                      <a:pt x="1942" y="6709"/>
                    </a:lnTo>
                    <a:lnTo>
                      <a:pt x="1968" y="6676"/>
                    </a:lnTo>
                    <a:lnTo>
                      <a:pt x="1955" y="6609"/>
                    </a:lnTo>
                    <a:lnTo>
                      <a:pt x="1870" y="6523"/>
                    </a:lnTo>
                    <a:lnTo>
                      <a:pt x="1890" y="6481"/>
                    </a:lnTo>
                    <a:lnTo>
                      <a:pt x="1947" y="6546"/>
                    </a:lnTo>
                    <a:lnTo>
                      <a:pt x="1997" y="6552"/>
                    </a:lnTo>
                    <a:lnTo>
                      <a:pt x="1998" y="6701"/>
                    </a:lnTo>
                    <a:lnTo>
                      <a:pt x="2026" y="6721"/>
                    </a:lnTo>
                    <a:lnTo>
                      <a:pt x="2062" y="6674"/>
                    </a:lnTo>
                    <a:lnTo>
                      <a:pt x="2088" y="6681"/>
                    </a:lnTo>
                    <a:lnTo>
                      <a:pt x="2165" y="6653"/>
                    </a:lnTo>
                    <a:lnTo>
                      <a:pt x="2241" y="6603"/>
                    </a:lnTo>
                    <a:lnTo>
                      <a:pt x="2254" y="6566"/>
                    </a:lnTo>
                    <a:lnTo>
                      <a:pt x="2290" y="6523"/>
                    </a:lnTo>
                    <a:lnTo>
                      <a:pt x="2277" y="6493"/>
                    </a:lnTo>
                    <a:lnTo>
                      <a:pt x="2300" y="6459"/>
                    </a:lnTo>
                    <a:lnTo>
                      <a:pt x="2282" y="6347"/>
                    </a:lnTo>
                    <a:lnTo>
                      <a:pt x="2251" y="6288"/>
                    </a:lnTo>
                    <a:lnTo>
                      <a:pt x="2184" y="6252"/>
                    </a:lnTo>
                    <a:lnTo>
                      <a:pt x="2161" y="6225"/>
                    </a:lnTo>
                    <a:lnTo>
                      <a:pt x="2194" y="6202"/>
                    </a:lnTo>
                    <a:lnTo>
                      <a:pt x="2174" y="6165"/>
                    </a:lnTo>
                    <a:lnTo>
                      <a:pt x="2154" y="6146"/>
                    </a:lnTo>
                    <a:lnTo>
                      <a:pt x="2117" y="6156"/>
                    </a:lnTo>
                    <a:lnTo>
                      <a:pt x="2096" y="6113"/>
                    </a:lnTo>
                    <a:lnTo>
                      <a:pt x="2039" y="6061"/>
                    </a:lnTo>
                    <a:lnTo>
                      <a:pt x="2009" y="6022"/>
                    </a:lnTo>
                    <a:lnTo>
                      <a:pt x="1962" y="6038"/>
                    </a:lnTo>
                    <a:lnTo>
                      <a:pt x="1922" y="5981"/>
                    </a:lnTo>
                    <a:lnTo>
                      <a:pt x="1889" y="6003"/>
                    </a:lnTo>
                    <a:lnTo>
                      <a:pt x="1853" y="6056"/>
                    </a:lnTo>
                    <a:lnTo>
                      <a:pt x="1835" y="6029"/>
                    </a:lnTo>
                    <a:lnTo>
                      <a:pt x="1852" y="5973"/>
                    </a:lnTo>
                    <a:lnTo>
                      <a:pt x="1789" y="5957"/>
                    </a:lnTo>
                    <a:lnTo>
                      <a:pt x="1802" y="5924"/>
                    </a:lnTo>
                    <a:lnTo>
                      <a:pt x="1855" y="5922"/>
                    </a:lnTo>
                    <a:lnTo>
                      <a:pt x="1851" y="5890"/>
                    </a:lnTo>
                    <a:lnTo>
                      <a:pt x="1790" y="5778"/>
                    </a:lnTo>
                    <a:lnTo>
                      <a:pt x="1813" y="5721"/>
                    </a:lnTo>
                    <a:lnTo>
                      <a:pt x="1772" y="5585"/>
                    </a:lnTo>
                    <a:lnTo>
                      <a:pt x="1802" y="5548"/>
                    </a:lnTo>
                    <a:lnTo>
                      <a:pt x="1777" y="5489"/>
                    </a:lnTo>
                    <a:lnTo>
                      <a:pt x="1773" y="5313"/>
                    </a:lnTo>
                    <a:lnTo>
                      <a:pt x="1847" y="5315"/>
                    </a:lnTo>
                    <a:lnTo>
                      <a:pt x="1870" y="5362"/>
                    </a:lnTo>
                    <a:lnTo>
                      <a:pt x="1883" y="5325"/>
                    </a:lnTo>
                    <a:lnTo>
                      <a:pt x="1845" y="5299"/>
                    </a:lnTo>
                    <a:lnTo>
                      <a:pt x="1845" y="5233"/>
                    </a:lnTo>
                    <a:lnTo>
                      <a:pt x="1825" y="5186"/>
                    </a:lnTo>
                    <a:lnTo>
                      <a:pt x="1848" y="5149"/>
                    </a:lnTo>
                    <a:lnTo>
                      <a:pt x="1877" y="5053"/>
                    </a:lnTo>
                    <a:lnTo>
                      <a:pt x="1917" y="5007"/>
                    </a:lnTo>
                    <a:lnTo>
                      <a:pt x="1919" y="4953"/>
                    </a:lnTo>
                    <a:lnTo>
                      <a:pt x="1839" y="4907"/>
                    </a:lnTo>
                    <a:lnTo>
                      <a:pt x="1832" y="4834"/>
                    </a:lnTo>
                    <a:lnTo>
                      <a:pt x="1861" y="4800"/>
                    </a:lnTo>
                    <a:lnTo>
                      <a:pt x="1916" y="4851"/>
                    </a:lnTo>
                    <a:lnTo>
                      <a:pt x="1941" y="4807"/>
                    </a:lnTo>
                    <a:lnTo>
                      <a:pt x="1998" y="4779"/>
                    </a:lnTo>
                    <a:lnTo>
                      <a:pt x="2020" y="4677"/>
                    </a:lnTo>
                    <a:lnTo>
                      <a:pt x="1993" y="4611"/>
                    </a:lnTo>
                    <a:lnTo>
                      <a:pt x="1979" y="4541"/>
                    </a:lnTo>
                    <a:lnTo>
                      <a:pt x="2019" y="4588"/>
                    </a:lnTo>
                    <a:lnTo>
                      <a:pt x="2049" y="4590"/>
                    </a:lnTo>
                    <a:lnTo>
                      <a:pt x="2053" y="4627"/>
                    </a:lnTo>
                    <a:lnTo>
                      <a:pt x="2083" y="4623"/>
                    </a:lnTo>
                    <a:lnTo>
                      <a:pt x="2093" y="4560"/>
                    </a:lnTo>
                    <a:lnTo>
                      <a:pt x="2146" y="4580"/>
                    </a:lnTo>
                    <a:lnTo>
                      <a:pt x="2172" y="4540"/>
                    </a:lnTo>
                    <a:lnTo>
                      <a:pt x="2152" y="4480"/>
                    </a:lnTo>
                    <a:lnTo>
                      <a:pt x="2201" y="4416"/>
                    </a:lnTo>
                    <a:lnTo>
                      <a:pt x="2241" y="4389"/>
                    </a:lnTo>
                    <a:lnTo>
                      <a:pt x="2270" y="4282"/>
                    </a:lnTo>
                    <a:lnTo>
                      <a:pt x="2360" y="4282"/>
                    </a:lnTo>
                    <a:lnTo>
                      <a:pt x="2413" y="4248"/>
                    </a:lnTo>
                    <a:lnTo>
                      <a:pt x="2428" y="4159"/>
                    </a:lnTo>
                    <a:lnTo>
                      <a:pt x="2458" y="4135"/>
                    </a:lnTo>
                    <a:lnTo>
                      <a:pt x="2475" y="4149"/>
                    </a:lnTo>
                    <a:lnTo>
                      <a:pt x="2495" y="4099"/>
                    </a:lnTo>
                    <a:lnTo>
                      <a:pt x="2562" y="4168"/>
                    </a:lnTo>
                    <a:lnTo>
                      <a:pt x="2605" y="4124"/>
                    </a:lnTo>
                    <a:lnTo>
                      <a:pt x="2608" y="4061"/>
                    </a:lnTo>
                    <a:lnTo>
                      <a:pt x="2677" y="3990"/>
                    </a:lnTo>
                    <a:lnTo>
                      <a:pt x="2705" y="4040"/>
                    </a:lnTo>
                    <a:lnTo>
                      <a:pt x="2942" y="3785"/>
                    </a:lnTo>
                    <a:lnTo>
                      <a:pt x="3004" y="3626"/>
                    </a:lnTo>
                    <a:lnTo>
                      <a:pt x="3037" y="3559"/>
                    </a:lnTo>
                    <a:lnTo>
                      <a:pt x="3077" y="3552"/>
                    </a:lnTo>
                    <a:lnTo>
                      <a:pt x="3107" y="3541"/>
                    </a:lnTo>
                    <a:lnTo>
                      <a:pt x="3139" y="3515"/>
                    </a:lnTo>
                    <a:lnTo>
                      <a:pt x="3126" y="3498"/>
                    </a:lnTo>
                    <a:lnTo>
                      <a:pt x="3072" y="3519"/>
                    </a:lnTo>
                    <a:lnTo>
                      <a:pt x="3072" y="3482"/>
                    </a:lnTo>
                    <a:lnTo>
                      <a:pt x="3096" y="3459"/>
                    </a:lnTo>
                    <a:lnTo>
                      <a:pt x="3089" y="3412"/>
                    </a:lnTo>
                    <a:lnTo>
                      <a:pt x="3025" y="3400"/>
                    </a:lnTo>
                    <a:lnTo>
                      <a:pt x="2964" y="3304"/>
                    </a:lnTo>
                    <a:lnTo>
                      <a:pt x="3001" y="3324"/>
                    </a:lnTo>
                    <a:lnTo>
                      <a:pt x="3018" y="3291"/>
                    </a:lnTo>
                    <a:lnTo>
                      <a:pt x="2960" y="3234"/>
                    </a:lnTo>
                    <a:lnTo>
                      <a:pt x="3003" y="3142"/>
                    </a:lnTo>
                    <a:lnTo>
                      <a:pt x="3045" y="3144"/>
                    </a:lnTo>
                    <a:lnTo>
                      <a:pt x="3076" y="3097"/>
                    </a:lnTo>
                    <a:lnTo>
                      <a:pt x="3109" y="3080"/>
                    </a:lnTo>
                    <a:lnTo>
                      <a:pt x="3121" y="2961"/>
                    </a:lnTo>
                    <a:lnTo>
                      <a:pt x="3037" y="2859"/>
                    </a:lnTo>
                    <a:lnTo>
                      <a:pt x="3120" y="2818"/>
                    </a:lnTo>
                    <a:lnTo>
                      <a:pt x="3139" y="2752"/>
                    </a:lnTo>
                    <a:lnTo>
                      <a:pt x="3193" y="2794"/>
                    </a:lnTo>
                    <a:lnTo>
                      <a:pt x="3239" y="2784"/>
                    </a:lnTo>
                    <a:lnTo>
                      <a:pt x="3205" y="2708"/>
                    </a:lnTo>
                    <a:lnTo>
                      <a:pt x="3262" y="2700"/>
                    </a:lnTo>
                    <a:lnTo>
                      <a:pt x="3282" y="2667"/>
                    </a:lnTo>
                    <a:lnTo>
                      <a:pt x="3178" y="2589"/>
                    </a:lnTo>
                    <a:lnTo>
                      <a:pt x="3292" y="2631"/>
                    </a:lnTo>
                    <a:lnTo>
                      <a:pt x="3327" y="2574"/>
                    </a:lnTo>
                    <a:lnTo>
                      <a:pt x="3354" y="2544"/>
                    </a:lnTo>
                    <a:lnTo>
                      <a:pt x="3346" y="2477"/>
                    </a:lnTo>
                    <a:lnTo>
                      <a:pt x="3373" y="2447"/>
                    </a:lnTo>
                    <a:lnTo>
                      <a:pt x="3423" y="2530"/>
                    </a:lnTo>
                    <a:lnTo>
                      <a:pt x="3467" y="2446"/>
                    </a:lnTo>
                    <a:lnTo>
                      <a:pt x="3497" y="2463"/>
                    </a:lnTo>
                    <a:lnTo>
                      <a:pt x="3497" y="2516"/>
                    </a:lnTo>
                    <a:lnTo>
                      <a:pt x="3580" y="2549"/>
                    </a:lnTo>
                    <a:lnTo>
                      <a:pt x="3626" y="2472"/>
                    </a:lnTo>
                    <a:lnTo>
                      <a:pt x="3663" y="2484"/>
                    </a:lnTo>
                    <a:lnTo>
                      <a:pt x="3770" y="2464"/>
                    </a:lnTo>
                    <a:lnTo>
                      <a:pt x="3853" y="2513"/>
                    </a:lnTo>
                    <a:lnTo>
                      <a:pt x="3887" y="2470"/>
                    </a:lnTo>
                    <a:lnTo>
                      <a:pt x="3909" y="2460"/>
                    </a:lnTo>
                    <a:lnTo>
                      <a:pt x="3757" y="2218"/>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8" name="Freeform 73"/>
              <p:cNvSpPr>
                <a:spLocks/>
              </p:cNvSpPr>
              <p:nvPr/>
            </p:nvSpPr>
            <p:spPr bwMode="auto">
              <a:xfrm>
                <a:off x="4576763" y="3024188"/>
                <a:ext cx="22225" cy="28575"/>
              </a:xfrm>
              <a:custGeom>
                <a:avLst/>
                <a:gdLst>
                  <a:gd name="T0" fmla="*/ 0 w 70"/>
                  <a:gd name="T1" fmla="*/ 43 h 89"/>
                  <a:gd name="T2" fmla="*/ 6 w 70"/>
                  <a:gd name="T3" fmla="*/ 89 h 89"/>
                  <a:gd name="T4" fmla="*/ 33 w 70"/>
                  <a:gd name="T5" fmla="*/ 37 h 89"/>
                  <a:gd name="T6" fmla="*/ 70 w 70"/>
                  <a:gd name="T7" fmla="*/ 42 h 89"/>
                  <a:gd name="T8" fmla="*/ 63 w 70"/>
                  <a:gd name="T9" fmla="*/ 0 h 89"/>
                  <a:gd name="T10" fmla="*/ 0 w 70"/>
                  <a:gd name="T11" fmla="*/ 43 h 89"/>
                </a:gdLst>
                <a:ahLst/>
                <a:cxnLst>
                  <a:cxn ang="0">
                    <a:pos x="T0" y="T1"/>
                  </a:cxn>
                  <a:cxn ang="0">
                    <a:pos x="T2" y="T3"/>
                  </a:cxn>
                  <a:cxn ang="0">
                    <a:pos x="T4" y="T5"/>
                  </a:cxn>
                  <a:cxn ang="0">
                    <a:pos x="T6" y="T7"/>
                  </a:cxn>
                  <a:cxn ang="0">
                    <a:pos x="T8" y="T9"/>
                  </a:cxn>
                  <a:cxn ang="0">
                    <a:pos x="T10" y="T11"/>
                  </a:cxn>
                </a:cxnLst>
                <a:rect l="0" t="0" r="r" b="b"/>
                <a:pathLst>
                  <a:path w="70" h="89">
                    <a:moveTo>
                      <a:pt x="0" y="43"/>
                    </a:moveTo>
                    <a:lnTo>
                      <a:pt x="6" y="89"/>
                    </a:lnTo>
                    <a:lnTo>
                      <a:pt x="33" y="37"/>
                    </a:lnTo>
                    <a:lnTo>
                      <a:pt x="70" y="42"/>
                    </a:lnTo>
                    <a:lnTo>
                      <a:pt x="63" y="0"/>
                    </a:lnTo>
                    <a:lnTo>
                      <a:pt x="0" y="43"/>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9" name="Freeform 74"/>
              <p:cNvSpPr>
                <a:spLocks/>
              </p:cNvSpPr>
              <p:nvPr/>
            </p:nvSpPr>
            <p:spPr bwMode="auto">
              <a:xfrm>
                <a:off x="4508500" y="2570163"/>
                <a:ext cx="15875" cy="23813"/>
              </a:xfrm>
              <a:custGeom>
                <a:avLst/>
                <a:gdLst>
                  <a:gd name="T0" fmla="*/ 7 w 50"/>
                  <a:gd name="T1" fmla="*/ 50 h 76"/>
                  <a:gd name="T2" fmla="*/ 40 w 50"/>
                  <a:gd name="T3" fmla="*/ 76 h 76"/>
                  <a:gd name="T4" fmla="*/ 50 w 50"/>
                  <a:gd name="T5" fmla="*/ 59 h 76"/>
                  <a:gd name="T6" fmla="*/ 0 w 50"/>
                  <a:gd name="T7" fmla="*/ 0 h 76"/>
                  <a:gd name="T8" fmla="*/ 7 w 50"/>
                  <a:gd name="T9" fmla="*/ 50 h 76"/>
                </a:gdLst>
                <a:ahLst/>
                <a:cxnLst>
                  <a:cxn ang="0">
                    <a:pos x="T0" y="T1"/>
                  </a:cxn>
                  <a:cxn ang="0">
                    <a:pos x="T2" y="T3"/>
                  </a:cxn>
                  <a:cxn ang="0">
                    <a:pos x="T4" y="T5"/>
                  </a:cxn>
                  <a:cxn ang="0">
                    <a:pos x="T6" y="T7"/>
                  </a:cxn>
                  <a:cxn ang="0">
                    <a:pos x="T8" y="T9"/>
                  </a:cxn>
                </a:cxnLst>
                <a:rect l="0" t="0" r="r" b="b"/>
                <a:pathLst>
                  <a:path w="50" h="76">
                    <a:moveTo>
                      <a:pt x="7" y="50"/>
                    </a:moveTo>
                    <a:lnTo>
                      <a:pt x="40" y="76"/>
                    </a:lnTo>
                    <a:lnTo>
                      <a:pt x="50" y="59"/>
                    </a:lnTo>
                    <a:lnTo>
                      <a:pt x="0" y="0"/>
                    </a:lnTo>
                    <a:lnTo>
                      <a:pt x="7" y="5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60" name="Freeform 76"/>
              <p:cNvSpPr>
                <a:spLocks/>
              </p:cNvSpPr>
              <p:nvPr/>
            </p:nvSpPr>
            <p:spPr bwMode="auto">
              <a:xfrm>
                <a:off x="4430713" y="2771775"/>
                <a:ext cx="22225" cy="15875"/>
              </a:xfrm>
              <a:custGeom>
                <a:avLst/>
                <a:gdLst>
                  <a:gd name="T0" fmla="*/ 0 w 70"/>
                  <a:gd name="T1" fmla="*/ 14 h 46"/>
                  <a:gd name="T2" fmla="*/ 33 w 70"/>
                  <a:gd name="T3" fmla="*/ 46 h 46"/>
                  <a:gd name="T4" fmla="*/ 70 w 70"/>
                  <a:gd name="T5" fmla="*/ 26 h 46"/>
                  <a:gd name="T6" fmla="*/ 47 w 70"/>
                  <a:gd name="T7" fmla="*/ 0 h 46"/>
                  <a:gd name="T8" fmla="*/ 0 w 70"/>
                  <a:gd name="T9" fmla="*/ 14 h 46"/>
                </a:gdLst>
                <a:ahLst/>
                <a:cxnLst>
                  <a:cxn ang="0">
                    <a:pos x="T0" y="T1"/>
                  </a:cxn>
                  <a:cxn ang="0">
                    <a:pos x="T2" y="T3"/>
                  </a:cxn>
                  <a:cxn ang="0">
                    <a:pos x="T4" y="T5"/>
                  </a:cxn>
                  <a:cxn ang="0">
                    <a:pos x="T6" y="T7"/>
                  </a:cxn>
                  <a:cxn ang="0">
                    <a:pos x="T8" y="T9"/>
                  </a:cxn>
                </a:cxnLst>
                <a:rect l="0" t="0" r="r" b="b"/>
                <a:pathLst>
                  <a:path w="70" h="46">
                    <a:moveTo>
                      <a:pt x="0" y="14"/>
                    </a:moveTo>
                    <a:lnTo>
                      <a:pt x="33" y="46"/>
                    </a:lnTo>
                    <a:lnTo>
                      <a:pt x="70" y="26"/>
                    </a:lnTo>
                    <a:lnTo>
                      <a:pt x="47" y="0"/>
                    </a:lnTo>
                    <a:lnTo>
                      <a:pt x="0" y="14"/>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11" name="Group 432"/>
            <p:cNvGrpSpPr/>
            <p:nvPr/>
          </p:nvGrpSpPr>
          <p:grpSpPr>
            <a:xfrm>
              <a:off x="10359315" y="280236"/>
              <a:ext cx="614804" cy="1252712"/>
              <a:chOff x="4629150" y="369888"/>
              <a:chExt cx="1128713" cy="2316163"/>
            </a:xfrm>
            <a:solidFill>
              <a:schemeClr val="accent6">
                <a:lumMod val="90000"/>
              </a:schemeClr>
            </a:solidFill>
          </p:grpSpPr>
          <p:sp>
            <p:nvSpPr>
              <p:cNvPr id="238" name="Freeform 77"/>
              <p:cNvSpPr>
                <a:spLocks/>
              </p:cNvSpPr>
              <p:nvPr/>
            </p:nvSpPr>
            <p:spPr bwMode="auto">
              <a:xfrm>
                <a:off x="4827588" y="2563813"/>
                <a:ext cx="22225" cy="28575"/>
              </a:xfrm>
              <a:custGeom>
                <a:avLst/>
                <a:gdLst>
                  <a:gd name="T0" fmla="*/ 67 w 67"/>
                  <a:gd name="T1" fmla="*/ 73 h 89"/>
                  <a:gd name="T2" fmla="*/ 54 w 67"/>
                  <a:gd name="T3" fmla="*/ 12 h 89"/>
                  <a:gd name="T4" fmla="*/ 17 w 67"/>
                  <a:gd name="T5" fmla="*/ 0 h 89"/>
                  <a:gd name="T6" fmla="*/ 0 w 67"/>
                  <a:gd name="T7" fmla="*/ 14 h 89"/>
                  <a:gd name="T8" fmla="*/ 1 w 67"/>
                  <a:gd name="T9" fmla="*/ 69 h 89"/>
                  <a:gd name="T10" fmla="*/ 21 w 67"/>
                  <a:gd name="T11" fmla="*/ 89 h 89"/>
                  <a:gd name="T12" fmla="*/ 67 w 67"/>
                  <a:gd name="T13" fmla="*/ 73 h 89"/>
                </a:gdLst>
                <a:ahLst/>
                <a:cxnLst>
                  <a:cxn ang="0">
                    <a:pos x="T0" y="T1"/>
                  </a:cxn>
                  <a:cxn ang="0">
                    <a:pos x="T2" y="T3"/>
                  </a:cxn>
                  <a:cxn ang="0">
                    <a:pos x="T4" y="T5"/>
                  </a:cxn>
                  <a:cxn ang="0">
                    <a:pos x="T6" y="T7"/>
                  </a:cxn>
                  <a:cxn ang="0">
                    <a:pos x="T8" y="T9"/>
                  </a:cxn>
                  <a:cxn ang="0">
                    <a:pos x="T10" y="T11"/>
                  </a:cxn>
                  <a:cxn ang="0">
                    <a:pos x="T12" y="T13"/>
                  </a:cxn>
                </a:cxnLst>
                <a:rect l="0" t="0" r="r" b="b"/>
                <a:pathLst>
                  <a:path w="67" h="89">
                    <a:moveTo>
                      <a:pt x="67" y="73"/>
                    </a:moveTo>
                    <a:lnTo>
                      <a:pt x="54" y="12"/>
                    </a:lnTo>
                    <a:lnTo>
                      <a:pt x="17" y="0"/>
                    </a:lnTo>
                    <a:lnTo>
                      <a:pt x="0" y="14"/>
                    </a:lnTo>
                    <a:lnTo>
                      <a:pt x="1" y="69"/>
                    </a:lnTo>
                    <a:lnTo>
                      <a:pt x="21" y="89"/>
                    </a:lnTo>
                    <a:lnTo>
                      <a:pt x="67"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39" name="Freeform 78"/>
              <p:cNvSpPr>
                <a:spLocks/>
              </p:cNvSpPr>
              <p:nvPr/>
            </p:nvSpPr>
            <p:spPr bwMode="auto">
              <a:xfrm>
                <a:off x="4802188" y="2620963"/>
                <a:ext cx="17463" cy="23813"/>
              </a:xfrm>
              <a:custGeom>
                <a:avLst/>
                <a:gdLst>
                  <a:gd name="T0" fmla="*/ 3 w 57"/>
                  <a:gd name="T1" fmla="*/ 17 h 73"/>
                  <a:gd name="T2" fmla="*/ 0 w 57"/>
                  <a:gd name="T3" fmla="*/ 33 h 73"/>
                  <a:gd name="T4" fmla="*/ 20 w 57"/>
                  <a:gd name="T5" fmla="*/ 73 h 73"/>
                  <a:gd name="T6" fmla="*/ 57 w 57"/>
                  <a:gd name="T7" fmla="*/ 37 h 73"/>
                  <a:gd name="T8" fmla="*/ 47 w 57"/>
                  <a:gd name="T9" fmla="*/ 0 h 73"/>
                  <a:gd name="T10" fmla="*/ 3 w 57"/>
                  <a:gd name="T11" fmla="*/ 17 h 73"/>
                </a:gdLst>
                <a:ahLst/>
                <a:cxnLst>
                  <a:cxn ang="0">
                    <a:pos x="T0" y="T1"/>
                  </a:cxn>
                  <a:cxn ang="0">
                    <a:pos x="T2" y="T3"/>
                  </a:cxn>
                  <a:cxn ang="0">
                    <a:pos x="T4" y="T5"/>
                  </a:cxn>
                  <a:cxn ang="0">
                    <a:pos x="T6" y="T7"/>
                  </a:cxn>
                  <a:cxn ang="0">
                    <a:pos x="T8" y="T9"/>
                  </a:cxn>
                  <a:cxn ang="0">
                    <a:pos x="T10" y="T11"/>
                  </a:cxn>
                </a:cxnLst>
                <a:rect l="0" t="0" r="r" b="b"/>
                <a:pathLst>
                  <a:path w="57" h="73">
                    <a:moveTo>
                      <a:pt x="3" y="17"/>
                    </a:moveTo>
                    <a:lnTo>
                      <a:pt x="0" y="33"/>
                    </a:lnTo>
                    <a:lnTo>
                      <a:pt x="20" y="73"/>
                    </a:lnTo>
                    <a:lnTo>
                      <a:pt x="57" y="37"/>
                    </a:lnTo>
                    <a:lnTo>
                      <a:pt x="47" y="0"/>
                    </a:lnTo>
                    <a:lnTo>
                      <a:pt x="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0" name="Freeform 79"/>
              <p:cNvSpPr>
                <a:spLocks/>
              </p:cNvSpPr>
              <p:nvPr/>
            </p:nvSpPr>
            <p:spPr bwMode="auto">
              <a:xfrm>
                <a:off x="4826000" y="2620963"/>
                <a:ext cx="12700" cy="20638"/>
              </a:xfrm>
              <a:custGeom>
                <a:avLst/>
                <a:gdLst>
                  <a:gd name="T0" fmla="*/ 0 w 40"/>
                  <a:gd name="T1" fmla="*/ 10 h 65"/>
                  <a:gd name="T2" fmla="*/ 34 w 40"/>
                  <a:gd name="T3" fmla="*/ 65 h 65"/>
                  <a:gd name="T4" fmla="*/ 40 w 40"/>
                  <a:gd name="T5" fmla="*/ 25 h 65"/>
                  <a:gd name="T6" fmla="*/ 26 w 40"/>
                  <a:gd name="T7" fmla="*/ 0 h 65"/>
                  <a:gd name="T8" fmla="*/ 0 w 40"/>
                  <a:gd name="T9" fmla="*/ 10 h 65"/>
                </a:gdLst>
                <a:ahLst/>
                <a:cxnLst>
                  <a:cxn ang="0">
                    <a:pos x="T0" y="T1"/>
                  </a:cxn>
                  <a:cxn ang="0">
                    <a:pos x="T2" y="T3"/>
                  </a:cxn>
                  <a:cxn ang="0">
                    <a:pos x="T4" y="T5"/>
                  </a:cxn>
                  <a:cxn ang="0">
                    <a:pos x="T6" y="T7"/>
                  </a:cxn>
                  <a:cxn ang="0">
                    <a:pos x="T8" y="T9"/>
                  </a:cxn>
                </a:cxnLst>
                <a:rect l="0" t="0" r="r" b="b"/>
                <a:pathLst>
                  <a:path w="40" h="65">
                    <a:moveTo>
                      <a:pt x="0" y="10"/>
                    </a:moveTo>
                    <a:lnTo>
                      <a:pt x="34" y="65"/>
                    </a:lnTo>
                    <a:lnTo>
                      <a:pt x="40" y="25"/>
                    </a:lnTo>
                    <a:lnTo>
                      <a:pt x="26"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1" name="Freeform 80"/>
              <p:cNvSpPr>
                <a:spLocks/>
              </p:cNvSpPr>
              <p:nvPr/>
            </p:nvSpPr>
            <p:spPr bwMode="auto">
              <a:xfrm>
                <a:off x="4783138" y="2632075"/>
                <a:ext cx="14288" cy="17463"/>
              </a:xfrm>
              <a:custGeom>
                <a:avLst/>
                <a:gdLst>
                  <a:gd name="T0" fmla="*/ 0 w 46"/>
                  <a:gd name="T1" fmla="*/ 37 h 54"/>
                  <a:gd name="T2" fmla="*/ 31 w 46"/>
                  <a:gd name="T3" fmla="*/ 54 h 54"/>
                  <a:gd name="T4" fmla="*/ 46 w 46"/>
                  <a:gd name="T5" fmla="*/ 37 h 54"/>
                  <a:gd name="T6" fmla="*/ 10 w 46"/>
                  <a:gd name="T7" fmla="*/ 0 h 54"/>
                  <a:gd name="T8" fmla="*/ 0 w 46"/>
                  <a:gd name="T9" fmla="*/ 37 h 54"/>
                </a:gdLst>
                <a:ahLst/>
                <a:cxnLst>
                  <a:cxn ang="0">
                    <a:pos x="T0" y="T1"/>
                  </a:cxn>
                  <a:cxn ang="0">
                    <a:pos x="T2" y="T3"/>
                  </a:cxn>
                  <a:cxn ang="0">
                    <a:pos x="T4" y="T5"/>
                  </a:cxn>
                  <a:cxn ang="0">
                    <a:pos x="T6" y="T7"/>
                  </a:cxn>
                  <a:cxn ang="0">
                    <a:pos x="T8" y="T9"/>
                  </a:cxn>
                </a:cxnLst>
                <a:rect l="0" t="0" r="r" b="b"/>
                <a:pathLst>
                  <a:path w="46" h="54">
                    <a:moveTo>
                      <a:pt x="0" y="37"/>
                    </a:moveTo>
                    <a:lnTo>
                      <a:pt x="31" y="54"/>
                    </a:lnTo>
                    <a:lnTo>
                      <a:pt x="46" y="37"/>
                    </a:lnTo>
                    <a:lnTo>
                      <a:pt x="10"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2" name="Freeform 81"/>
              <p:cNvSpPr>
                <a:spLocks/>
              </p:cNvSpPr>
              <p:nvPr/>
            </p:nvSpPr>
            <p:spPr bwMode="auto">
              <a:xfrm>
                <a:off x="4845050" y="2606675"/>
                <a:ext cx="15875" cy="28575"/>
              </a:xfrm>
              <a:custGeom>
                <a:avLst/>
                <a:gdLst>
                  <a:gd name="T0" fmla="*/ 0 w 47"/>
                  <a:gd name="T1" fmla="*/ 57 h 90"/>
                  <a:gd name="T2" fmla="*/ 21 w 47"/>
                  <a:gd name="T3" fmla="*/ 90 h 90"/>
                  <a:gd name="T4" fmla="*/ 43 w 47"/>
                  <a:gd name="T5" fmla="*/ 70 h 90"/>
                  <a:gd name="T6" fmla="*/ 47 w 47"/>
                  <a:gd name="T7" fmla="*/ 20 h 90"/>
                  <a:gd name="T8" fmla="*/ 30 w 47"/>
                  <a:gd name="T9" fmla="*/ 0 h 90"/>
                  <a:gd name="T10" fmla="*/ 0 w 47"/>
                  <a:gd name="T11" fmla="*/ 57 h 90"/>
                </a:gdLst>
                <a:ahLst/>
                <a:cxnLst>
                  <a:cxn ang="0">
                    <a:pos x="T0" y="T1"/>
                  </a:cxn>
                  <a:cxn ang="0">
                    <a:pos x="T2" y="T3"/>
                  </a:cxn>
                  <a:cxn ang="0">
                    <a:pos x="T4" y="T5"/>
                  </a:cxn>
                  <a:cxn ang="0">
                    <a:pos x="T6" y="T7"/>
                  </a:cxn>
                  <a:cxn ang="0">
                    <a:pos x="T8" y="T9"/>
                  </a:cxn>
                  <a:cxn ang="0">
                    <a:pos x="T10" y="T11"/>
                  </a:cxn>
                </a:cxnLst>
                <a:rect l="0" t="0" r="r" b="b"/>
                <a:pathLst>
                  <a:path w="47" h="90">
                    <a:moveTo>
                      <a:pt x="0" y="57"/>
                    </a:moveTo>
                    <a:lnTo>
                      <a:pt x="21" y="90"/>
                    </a:lnTo>
                    <a:lnTo>
                      <a:pt x="43" y="70"/>
                    </a:lnTo>
                    <a:lnTo>
                      <a:pt x="47" y="20"/>
                    </a:lnTo>
                    <a:lnTo>
                      <a:pt x="30" y="0"/>
                    </a:lnTo>
                    <a:lnTo>
                      <a:pt x="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3" name="Freeform 82"/>
              <p:cNvSpPr>
                <a:spLocks/>
              </p:cNvSpPr>
              <p:nvPr/>
            </p:nvSpPr>
            <p:spPr bwMode="auto">
              <a:xfrm>
                <a:off x="4629150" y="2574925"/>
                <a:ext cx="55563" cy="74613"/>
              </a:xfrm>
              <a:custGeom>
                <a:avLst/>
                <a:gdLst>
                  <a:gd name="T0" fmla="*/ 92 w 179"/>
                  <a:gd name="T1" fmla="*/ 0 h 238"/>
                  <a:gd name="T2" fmla="*/ 79 w 179"/>
                  <a:gd name="T3" fmla="*/ 6 h 238"/>
                  <a:gd name="T4" fmla="*/ 96 w 179"/>
                  <a:gd name="T5" fmla="*/ 27 h 238"/>
                  <a:gd name="T6" fmla="*/ 89 w 179"/>
                  <a:gd name="T7" fmla="*/ 60 h 238"/>
                  <a:gd name="T8" fmla="*/ 59 w 179"/>
                  <a:gd name="T9" fmla="*/ 43 h 238"/>
                  <a:gd name="T10" fmla="*/ 53 w 179"/>
                  <a:gd name="T11" fmla="*/ 80 h 238"/>
                  <a:gd name="T12" fmla="*/ 40 w 179"/>
                  <a:gd name="T13" fmla="*/ 110 h 238"/>
                  <a:gd name="T14" fmla="*/ 0 w 179"/>
                  <a:gd name="T15" fmla="*/ 73 h 238"/>
                  <a:gd name="T16" fmla="*/ 0 w 179"/>
                  <a:gd name="T17" fmla="*/ 103 h 238"/>
                  <a:gd name="T18" fmla="*/ 26 w 179"/>
                  <a:gd name="T19" fmla="*/ 154 h 238"/>
                  <a:gd name="T20" fmla="*/ 54 w 179"/>
                  <a:gd name="T21" fmla="*/ 203 h 238"/>
                  <a:gd name="T22" fmla="*/ 110 w 179"/>
                  <a:gd name="T23" fmla="*/ 196 h 238"/>
                  <a:gd name="T24" fmla="*/ 138 w 179"/>
                  <a:gd name="T25" fmla="*/ 238 h 238"/>
                  <a:gd name="T26" fmla="*/ 160 w 179"/>
                  <a:gd name="T27" fmla="*/ 208 h 238"/>
                  <a:gd name="T28" fmla="*/ 110 w 179"/>
                  <a:gd name="T29" fmla="*/ 182 h 238"/>
                  <a:gd name="T30" fmla="*/ 107 w 179"/>
                  <a:gd name="T31" fmla="*/ 152 h 238"/>
                  <a:gd name="T32" fmla="*/ 133 w 179"/>
                  <a:gd name="T33" fmla="*/ 146 h 238"/>
                  <a:gd name="T34" fmla="*/ 129 w 179"/>
                  <a:gd name="T35" fmla="*/ 96 h 238"/>
                  <a:gd name="T36" fmla="*/ 179 w 179"/>
                  <a:gd name="T37" fmla="*/ 102 h 238"/>
                  <a:gd name="T38" fmla="*/ 92 w 179"/>
                  <a:gd name="T3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238">
                    <a:moveTo>
                      <a:pt x="92" y="0"/>
                    </a:moveTo>
                    <a:lnTo>
                      <a:pt x="79" y="6"/>
                    </a:lnTo>
                    <a:lnTo>
                      <a:pt x="96" y="27"/>
                    </a:lnTo>
                    <a:lnTo>
                      <a:pt x="89" y="60"/>
                    </a:lnTo>
                    <a:lnTo>
                      <a:pt x="59" y="43"/>
                    </a:lnTo>
                    <a:lnTo>
                      <a:pt x="53" y="80"/>
                    </a:lnTo>
                    <a:lnTo>
                      <a:pt x="40" y="110"/>
                    </a:lnTo>
                    <a:lnTo>
                      <a:pt x="0" y="73"/>
                    </a:lnTo>
                    <a:lnTo>
                      <a:pt x="0" y="103"/>
                    </a:lnTo>
                    <a:lnTo>
                      <a:pt x="26" y="154"/>
                    </a:lnTo>
                    <a:lnTo>
                      <a:pt x="54" y="203"/>
                    </a:lnTo>
                    <a:lnTo>
                      <a:pt x="110" y="196"/>
                    </a:lnTo>
                    <a:lnTo>
                      <a:pt x="138" y="238"/>
                    </a:lnTo>
                    <a:lnTo>
                      <a:pt x="160" y="208"/>
                    </a:lnTo>
                    <a:lnTo>
                      <a:pt x="110" y="182"/>
                    </a:lnTo>
                    <a:lnTo>
                      <a:pt x="107" y="152"/>
                    </a:lnTo>
                    <a:lnTo>
                      <a:pt x="133" y="146"/>
                    </a:lnTo>
                    <a:lnTo>
                      <a:pt x="129" y="96"/>
                    </a:lnTo>
                    <a:lnTo>
                      <a:pt x="179" y="102"/>
                    </a:lnTo>
                    <a:lnTo>
                      <a:pt x="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4" name="Freeform 83"/>
              <p:cNvSpPr>
                <a:spLocks/>
              </p:cNvSpPr>
              <p:nvPr/>
            </p:nvSpPr>
            <p:spPr bwMode="auto">
              <a:xfrm>
                <a:off x="4772025" y="2001838"/>
                <a:ext cx="31750" cy="23813"/>
              </a:xfrm>
              <a:custGeom>
                <a:avLst/>
                <a:gdLst>
                  <a:gd name="T0" fmla="*/ 84 w 100"/>
                  <a:gd name="T1" fmla="*/ 3 h 74"/>
                  <a:gd name="T2" fmla="*/ 13 w 100"/>
                  <a:gd name="T3" fmla="*/ 0 h 74"/>
                  <a:gd name="T4" fmla="*/ 0 w 100"/>
                  <a:gd name="T5" fmla="*/ 20 h 74"/>
                  <a:gd name="T6" fmla="*/ 27 w 100"/>
                  <a:gd name="T7" fmla="*/ 74 h 74"/>
                  <a:gd name="T8" fmla="*/ 74 w 100"/>
                  <a:gd name="T9" fmla="*/ 62 h 74"/>
                  <a:gd name="T10" fmla="*/ 64 w 100"/>
                  <a:gd name="T11" fmla="*/ 34 h 74"/>
                  <a:gd name="T12" fmla="*/ 100 w 100"/>
                  <a:gd name="T13" fmla="*/ 39 h 74"/>
                  <a:gd name="T14" fmla="*/ 84 w 100"/>
                  <a:gd name="T15" fmla="*/ 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74">
                    <a:moveTo>
                      <a:pt x="84" y="3"/>
                    </a:moveTo>
                    <a:lnTo>
                      <a:pt x="13" y="0"/>
                    </a:lnTo>
                    <a:lnTo>
                      <a:pt x="0" y="20"/>
                    </a:lnTo>
                    <a:lnTo>
                      <a:pt x="27" y="74"/>
                    </a:lnTo>
                    <a:lnTo>
                      <a:pt x="74" y="62"/>
                    </a:lnTo>
                    <a:lnTo>
                      <a:pt x="64" y="34"/>
                    </a:lnTo>
                    <a:lnTo>
                      <a:pt x="100" y="39"/>
                    </a:lnTo>
                    <a:lnTo>
                      <a:pt x="8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5" name="Freeform 84"/>
              <p:cNvSpPr>
                <a:spLocks/>
              </p:cNvSpPr>
              <p:nvPr/>
            </p:nvSpPr>
            <p:spPr bwMode="auto">
              <a:xfrm>
                <a:off x="4862513" y="2587625"/>
                <a:ext cx="20638" cy="15875"/>
              </a:xfrm>
              <a:custGeom>
                <a:avLst/>
                <a:gdLst>
                  <a:gd name="T0" fmla="*/ 34 w 64"/>
                  <a:gd name="T1" fmla="*/ 0 h 47"/>
                  <a:gd name="T2" fmla="*/ 0 w 64"/>
                  <a:gd name="T3" fmla="*/ 14 h 47"/>
                  <a:gd name="T4" fmla="*/ 32 w 64"/>
                  <a:gd name="T5" fmla="*/ 47 h 47"/>
                  <a:gd name="T6" fmla="*/ 64 w 64"/>
                  <a:gd name="T7" fmla="*/ 40 h 47"/>
                  <a:gd name="T8" fmla="*/ 64 w 64"/>
                  <a:gd name="T9" fmla="*/ 14 h 47"/>
                  <a:gd name="T10" fmla="*/ 34 w 64"/>
                  <a:gd name="T11" fmla="*/ 0 h 47"/>
                </a:gdLst>
                <a:ahLst/>
                <a:cxnLst>
                  <a:cxn ang="0">
                    <a:pos x="T0" y="T1"/>
                  </a:cxn>
                  <a:cxn ang="0">
                    <a:pos x="T2" y="T3"/>
                  </a:cxn>
                  <a:cxn ang="0">
                    <a:pos x="T4" y="T5"/>
                  </a:cxn>
                  <a:cxn ang="0">
                    <a:pos x="T6" y="T7"/>
                  </a:cxn>
                  <a:cxn ang="0">
                    <a:pos x="T8" y="T9"/>
                  </a:cxn>
                  <a:cxn ang="0">
                    <a:pos x="T10" y="T11"/>
                  </a:cxn>
                </a:cxnLst>
                <a:rect l="0" t="0" r="r" b="b"/>
                <a:pathLst>
                  <a:path w="64" h="47">
                    <a:moveTo>
                      <a:pt x="34" y="0"/>
                    </a:moveTo>
                    <a:lnTo>
                      <a:pt x="0" y="14"/>
                    </a:lnTo>
                    <a:lnTo>
                      <a:pt x="32" y="47"/>
                    </a:lnTo>
                    <a:lnTo>
                      <a:pt x="64" y="40"/>
                    </a:lnTo>
                    <a:lnTo>
                      <a:pt x="64" y="14"/>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6" name="Freeform 85"/>
              <p:cNvSpPr>
                <a:spLocks/>
              </p:cNvSpPr>
              <p:nvPr/>
            </p:nvSpPr>
            <p:spPr bwMode="auto">
              <a:xfrm>
                <a:off x="5056188" y="2225675"/>
                <a:ext cx="22225" cy="25400"/>
              </a:xfrm>
              <a:custGeom>
                <a:avLst/>
                <a:gdLst>
                  <a:gd name="T0" fmla="*/ 39 w 70"/>
                  <a:gd name="T1" fmla="*/ 83 h 83"/>
                  <a:gd name="T2" fmla="*/ 39 w 70"/>
                  <a:gd name="T3" fmla="*/ 52 h 83"/>
                  <a:gd name="T4" fmla="*/ 70 w 70"/>
                  <a:gd name="T5" fmla="*/ 24 h 83"/>
                  <a:gd name="T6" fmla="*/ 51 w 70"/>
                  <a:gd name="T7" fmla="*/ 0 h 83"/>
                  <a:gd name="T8" fmla="*/ 0 w 70"/>
                  <a:gd name="T9" fmla="*/ 8 h 83"/>
                  <a:gd name="T10" fmla="*/ 0 w 70"/>
                  <a:gd name="T11" fmla="*/ 45 h 83"/>
                  <a:gd name="T12" fmla="*/ 2 w 70"/>
                  <a:gd name="T13" fmla="*/ 75 h 83"/>
                  <a:gd name="T14" fmla="*/ 39 w 70"/>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3">
                    <a:moveTo>
                      <a:pt x="39" y="83"/>
                    </a:moveTo>
                    <a:lnTo>
                      <a:pt x="39" y="52"/>
                    </a:lnTo>
                    <a:lnTo>
                      <a:pt x="70" y="24"/>
                    </a:lnTo>
                    <a:lnTo>
                      <a:pt x="51" y="0"/>
                    </a:lnTo>
                    <a:lnTo>
                      <a:pt x="0" y="8"/>
                    </a:lnTo>
                    <a:lnTo>
                      <a:pt x="0" y="45"/>
                    </a:lnTo>
                    <a:lnTo>
                      <a:pt x="2" y="75"/>
                    </a:lnTo>
                    <a:lnTo>
                      <a:pt x="39"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7" name="Freeform 86"/>
              <p:cNvSpPr>
                <a:spLocks/>
              </p:cNvSpPr>
              <p:nvPr/>
            </p:nvSpPr>
            <p:spPr bwMode="auto">
              <a:xfrm>
                <a:off x="4743450" y="369888"/>
                <a:ext cx="1014413" cy="2316163"/>
              </a:xfrm>
              <a:custGeom>
                <a:avLst/>
                <a:gdLst>
                  <a:gd name="T0" fmla="*/ 2868 w 3193"/>
                  <a:gd name="T1" fmla="*/ 4722 h 7298"/>
                  <a:gd name="T2" fmla="*/ 2763 w 3193"/>
                  <a:gd name="T3" fmla="*/ 4200 h 7298"/>
                  <a:gd name="T4" fmla="*/ 2629 w 3193"/>
                  <a:gd name="T5" fmla="*/ 3736 h 7298"/>
                  <a:gd name="T6" fmla="*/ 2772 w 3193"/>
                  <a:gd name="T7" fmla="*/ 3406 h 7298"/>
                  <a:gd name="T8" fmla="*/ 2759 w 3193"/>
                  <a:gd name="T9" fmla="*/ 1922 h 7298"/>
                  <a:gd name="T10" fmla="*/ 2349 w 3193"/>
                  <a:gd name="T11" fmla="*/ 1491 h 7298"/>
                  <a:gd name="T12" fmla="*/ 2178 w 3193"/>
                  <a:gd name="T13" fmla="*/ 997 h 7298"/>
                  <a:gd name="T14" fmla="*/ 2084 w 3193"/>
                  <a:gd name="T15" fmla="*/ 1041 h 7298"/>
                  <a:gd name="T16" fmla="*/ 1953 w 3193"/>
                  <a:gd name="T17" fmla="*/ 1058 h 7298"/>
                  <a:gd name="T18" fmla="*/ 1949 w 3193"/>
                  <a:gd name="T19" fmla="*/ 962 h 7298"/>
                  <a:gd name="T20" fmla="*/ 1893 w 3193"/>
                  <a:gd name="T21" fmla="*/ 936 h 7298"/>
                  <a:gd name="T22" fmla="*/ 1941 w 3193"/>
                  <a:gd name="T23" fmla="*/ 875 h 7298"/>
                  <a:gd name="T24" fmla="*/ 2055 w 3193"/>
                  <a:gd name="T25" fmla="*/ 765 h 7298"/>
                  <a:gd name="T26" fmla="*/ 2186 w 3193"/>
                  <a:gd name="T27" fmla="*/ 675 h 7298"/>
                  <a:gd name="T28" fmla="*/ 2194 w 3193"/>
                  <a:gd name="T29" fmla="*/ 540 h 7298"/>
                  <a:gd name="T30" fmla="*/ 2232 w 3193"/>
                  <a:gd name="T31" fmla="*/ 581 h 7298"/>
                  <a:gd name="T32" fmla="*/ 2269 w 3193"/>
                  <a:gd name="T33" fmla="*/ 611 h 7298"/>
                  <a:gd name="T34" fmla="*/ 2251 w 3193"/>
                  <a:gd name="T35" fmla="*/ 648 h 7298"/>
                  <a:gd name="T36" fmla="*/ 2237 w 3193"/>
                  <a:gd name="T37" fmla="*/ 779 h 7298"/>
                  <a:gd name="T38" fmla="*/ 2179 w 3193"/>
                  <a:gd name="T39" fmla="*/ 934 h 7298"/>
                  <a:gd name="T40" fmla="*/ 2329 w 3193"/>
                  <a:gd name="T41" fmla="*/ 791 h 7298"/>
                  <a:gd name="T42" fmla="*/ 2116 w 3193"/>
                  <a:gd name="T43" fmla="*/ 69 h 7298"/>
                  <a:gd name="T44" fmla="*/ 1820 w 3193"/>
                  <a:gd name="T45" fmla="*/ 88 h 7298"/>
                  <a:gd name="T46" fmla="*/ 1551 w 3193"/>
                  <a:gd name="T47" fmla="*/ 280 h 7298"/>
                  <a:gd name="T48" fmla="*/ 1382 w 3193"/>
                  <a:gd name="T49" fmla="*/ 1055 h 7298"/>
                  <a:gd name="T50" fmla="*/ 979 w 3193"/>
                  <a:gd name="T51" fmla="*/ 1181 h 7298"/>
                  <a:gd name="T52" fmla="*/ 416 w 3193"/>
                  <a:gd name="T53" fmla="*/ 1140 h 7298"/>
                  <a:gd name="T54" fmla="*/ 42 w 3193"/>
                  <a:gd name="T55" fmla="*/ 702 h 7298"/>
                  <a:gd name="T56" fmla="*/ 0 w 3193"/>
                  <a:gd name="T57" fmla="*/ 908 h 7298"/>
                  <a:gd name="T58" fmla="*/ 226 w 3193"/>
                  <a:gd name="T59" fmla="*/ 1185 h 7298"/>
                  <a:gd name="T60" fmla="*/ 632 w 3193"/>
                  <a:gd name="T61" fmla="*/ 1397 h 7298"/>
                  <a:gd name="T62" fmla="*/ 858 w 3193"/>
                  <a:gd name="T63" fmla="*/ 1711 h 7298"/>
                  <a:gd name="T64" fmla="*/ 842 w 3193"/>
                  <a:gd name="T65" fmla="*/ 2165 h 7298"/>
                  <a:gd name="T66" fmla="*/ 832 w 3193"/>
                  <a:gd name="T67" fmla="*/ 2935 h 7298"/>
                  <a:gd name="T68" fmla="*/ 1105 w 3193"/>
                  <a:gd name="T69" fmla="*/ 3345 h 7298"/>
                  <a:gd name="T70" fmla="*/ 1285 w 3193"/>
                  <a:gd name="T71" fmla="*/ 3598 h 7298"/>
                  <a:gd name="T72" fmla="*/ 1404 w 3193"/>
                  <a:gd name="T73" fmla="*/ 3925 h 7298"/>
                  <a:gd name="T74" fmla="*/ 1311 w 3193"/>
                  <a:gd name="T75" fmla="*/ 3953 h 7298"/>
                  <a:gd name="T76" fmla="*/ 1313 w 3193"/>
                  <a:gd name="T77" fmla="*/ 4039 h 7298"/>
                  <a:gd name="T78" fmla="*/ 1113 w 3193"/>
                  <a:gd name="T79" fmla="*/ 4177 h 7298"/>
                  <a:gd name="T80" fmla="*/ 914 w 3193"/>
                  <a:gd name="T81" fmla="*/ 4528 h 7298"/>
                  <a:gd name="T82" fmla="*/ 729 w 3193"/>
                  <a:gd name="T83" fmla="*/ 4765 h 7298"/>
                  <a:gd name="T84" fmla="*/ 580 w 3193"/>
                  <a:gd name="T85" fmla="*/ 4879 h 7298"/>
                  <a:gd name="T86" fmla="*/ 482 w 3193"/>
                  <a:gd name="T87" fmla="*/ 5122 h 7298"/>
                  <a:gd name="T88" fmla="*/ 290 w 3193"/>
                  <a:gd name="T89" fmla="*/ 5164 h 7298"/>
                  <a:gd name="T90" fmla="*/ 241 w 3193"/>
                  <a:gd name="T91" fmla="*/ 5307 h 7298"/>
                  <a:gd name="T92" fmla="*/ 90 w 3193"/>
                  <a:gd name="T93" fmla="*/ 5633 h 7298"/>
                  <a:gd name="T94" fmla="*/ 109 w 3193"/>
                  <a:gd name="T95" fmla="*/ 5912 h 7298"/>
                  <a:gd name="T96" fmla="*/ 253 w 3193"/>
                  <a:gd name="T97" fmla="*/ 6276 h 7298"/>
                  <a:gd name="T98" fmla="*/ 138 w 3193"/>
                  <a:gd name="T99" fmla="*/ 6559 h 7298"/>
                  <a:gd name="T100" fmla="*/ 178 w 3193"/>
                  <a:gd name="T101" fmla="*/ 6828 h 7298"/>
                  <a:gd name="T102" fmla="*/ 559 w 3193"/>
                  <a:gd name="T103" fmla="*/ 7027 h 7298"/>
                  <a:gd name="T104" fmla="*/ 617 w 3193"/>
                  <a:gd name="T105" fmla="*/ 7090 h 7298"/>
                  <a:gd name="T106" fmla="*/ 647 w 3193"/>
                  <a:gd name="T107" fmla="*/ 7219 h 7298"/>
                  <a:gd name="T108" fmla="*/ 645 w 3193"/>
                  <a:gd name="T109" fmla="*/ 7298 h 7298"/>
                  <a:gd name="T110" fmla="*/ 831 w 3193"/>
                  <a:gd name="T111" fmla="*/ 7220 h 7298"/>
                  <a:gd name="T112" fmla="*/ 945 w 3193"/>
                  <a:gd name="T113" fmla="*/ 7219 h 7298"/>
                  <a:gd name="T114" fmla="*/ 1314 w 3193"/>
                  <a:gd name="T115" fmla="*/ 7080 h 7298"/>
                  <a:gd name="T116" fmla="*/ 1519 w 3193"/>
                  <a:gd name="T117" fmla="*/ 6961 h 7298"/>
                  <a:gd name="T118" fmla="*/ 1662 w 3193"/>
                  <a:gd name="T119" fmla="*/ 6950 h 7298"/>
                  <a:gd name="T120" fmla="*/ 1954 w 3193"/>
                  <a:gd name="T121" fmla="*/ 6885 h 7298"/>
                  <a:gd name="T122" fmla="*/ 2568 w 3193"/>
                  <a:gd name="T123" fmla="*/ 6176 h 7298"/>
                  <a:gd name="T124" fmla="*/ 3119 w 3193"/>
                  <a:gd name="T125" fmla="*/ 5218 h 7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3" h="7298">
                    <a:moveTo>
                      <a:pt x="3119" y="5218"/>
                    </a:moveTo>
                    <a:lnTo>
                      <a:pt x="3085" y="5115"/>
                    </a:lnTo>
                    <a:lnTo>
                      <a:pt x="2917" y="5051"/>
                    </a:lnTo>
                    <a:lnTo>
                      <a:pt x="2725" y="4867"/>
                    </a:lnTo>
                    <a:lnTo>
                      <a:pt x="2868" y="4722"/>
                    </a:lnTo>
                    <a:lnTo>
                      <a:pt x="2879" y="4474"/>
                    </a:lnTo>
                    <a:lnTo>
                      <a:pt x="2836" y="4474"/>
                    </a:lnTo>
                    <a:lnTo>
                      <a:pt x="2745" y="4398"/>
                    </a:lnTo>
                    <a:lnTo>
                      <a:pt x="2737" y="4233"/>
                    </a:lnTo>
                    <a:lnTo>
                      <a:pt x="2763" y="4200"/>
                    </a:lnTo>
                    <a:lnTo>
                      <a:pt x="2756" y="4133"/>
                    </a:lnTo>
                    <a:lnTo>
                      <a:pt x="2666" y="4137"/>
                    </a:lnTo>
                    <a:lnTo>
                      <a:pt x="2605" y="4045"/>
                    </a:lnTo>
                    <a:lnTo>
                      <a:pt x="2688" y="3894"/>
                    </a:lnTo>
                    <a:lnTo>
                      <a:pt x="2629" y="3736"/>
                    </a:lnTo>
                    <a:lnTo>
                      <a:pt x="2681" y="3622"/>
                    </a:lnTo>
                    <a:lnTo>
                      <a:pt x="2654" y="3527"/>
                    </a:lnTo>
                    <a:lnTo>
                      <a:pt x="2660" y="3470"/>
                    </a:lnTo>
                    <a:lnTo>
                      <a:pt x="2763" y="3452"/>
                    </a:lnTo>
                    <a:lnTo>
                      <a:pt x="2772" y="3406"/>
                    </a:lnTo>
                    <a:lnTo>
                      <a:pt x="2699" y="3304"/>
                    </a:lnTo>
                    <a:lnTo>
                      <a:pt x="2691" y="3191"/>
                    </a:lnTo>
                    <a:lnTo>
                      <a:pt x="2449" y="2692"/>
                    </a:lnTo>
                    <a:lnTo>
                      <a:pt x="2428" y="2516"/>
                    </a:lnTo>
                    <a:lnTo>
                      <a:pt x="2759" y="1922"/>
                    </a:lnTo>
                    <a:lnTo>
                      <a:pt x="2629" y="1858"/>
                    </a:lnTo>
                    <a:lnTo>
                      <a:pt x="2561" y="1735"/>
                    </a:lnTo>
                    <a:lnTo>
                      <a:pt x="2527" y="1659"/>
                    </a:lnTo>
                    <a:lnTo>
                      <a:pt x="2462" y="1570"/>
                    </a:lnTo>
                    <a:lnTo>
                      <a:pt x="2349" y="1491"/>
                    </a:lnTo>
                    <a:lnTo>
                      <a:pt x="2169" y="1257"/>
                    </a:lnTo>
                    <a:lnTo>
                      <a:pt x="2245" y="1064"/>
                    </a:lnTo>
                    <a:lnTo>
                      <a:pt x="2167" y="1015"/>
                    </a:lnTo>
                    <a:lnTo>
                      <a:pt x="2202" y="997"/>
                    </a:lnTo>
                    <a:lnTo>
                      <a:pt x="2178" y="997"/>
                    </a:lnTo>
                    <a:lnTo>
                      <a:pt x="2133" y="970"/>
                    </a:lnTo>
                    <a:lnTo>
                      <a:pt x="2103" y="972"/>
                    </a:lnTo>
                    <a:lnTo>
                      <a:pt x="2115" y="1009"/>
                    </a:lnTo>
                    <a:lnTo>
                      <a:pt x="2117" y="1039"/>
                    </a:lnTo>
                    <a:lnTo>
                      <a:pt x="2084" y="1041"/>
                    </a:lnTo>
                    <a:lnTo>
                      <a:pt x="2068" y="1011"/>
                    </a:lnTo>
                    <a:lnTo>
                      <a:pt x="2038" y="1026"/>
                    </a:lnTo>
                    <a:lnTo>
                      <a:pt x="2044" y="1067"/>
                    </a:lnTo>
                    <a:lnTo>
                      <a:pt x="1999" y="1089"/>
                    </a:lnTo>
                    <a:lnTo>
                      <a:pt x="1953" y="1058"/>
                    </a:lnTo>
                    <a:lnTo>
                      <a:pt x="1928" y="1014"/>
                    </a:lnTo>
                    <a:lnTo>
                      <a:pt x="1961" y="1019"/>
                    </a:lnTo>
                    <a:lnTo>
                      <a:pt x="1981" y="1009"/>
                    </a:lnTo>
                    <a:lnTo>
                      <a:pt x="1952" y="982"/>
                    </a:lnTo>
                    <a:lnTo>
                      <a:pt x="1949" y="962"/>
                    </a:lnTo>
                    <a:lnTo>
                      <a:pt x="1934" y="997"/>
                    </a:lnTo>
                    <a:lnTo>
                      <a:pt x="1902" y="990"/>
                    </a:lnTo>
                    <a:lnTo>
                      <a:pt x="1886" y="960"/>
                    </a:lnTo>
                    <a:lnTo>
                      <a:pt x="1913" y="951"/>
                    </a:lnTo>
                    <a:lnTo>
                      <a:pt x="1893" y="936"/>
                    </a:lnTo>
                    <a:lnTo>
                      <a:pt x="1866" y="946"/>
                    </a:lnTo>
                    <a:lnTo>
                      <a:pt x="1850" y="926"/>
                    </a:lnTo>
                    <a:lnTo>
                      <a:pt x="1867" y="879"/>
                    </a:lnTo>
                    <a:lnTo>
                      <a:pt x="1908" y="877"/>
                    </a:lnTo>
                    <a:lnTo>
                      <a:pt x="1941" y="875"/>
                    </a:lnTo>
                    <a:lnTo>
                      <a:pt x="1962" y="856"/>
                    </a:lnTo>
                    <a:lnTo>
                      <a:pt x="1953" y="806"/>
                    </a:lnTo>
                    <a:lnTo>
                      <a:pt x="1998" y="770"/>
                    </a:lnTo>
                    <a:lnTo>
                      <a:pt x="2023" y="775"/>
                    </a:lnTo>
                    <a:lnTo>
                      <a:pt x="2055" y="765"/>
                    </a:lnTo>
                    <a:lnTo>
                      <a:pt x="2069" y="722"/>
                    </a:lnTo>
                    <a:lnTo>
                      <a:pt x="2125" y="730"/>
                    </a:lnTo>
                    <a:lnTo>
                      <a:pt x="2146" y="701"/>
                    </a:lnTo>
                    <a:lnTo>
                      <a:pt x="2182" y="719"/>
                    </a:lnTo>
                    <a:lnTo>
                      <a:pt x="2186" y="675"/>
                    </a:lnTo>
                    <a:lnTo>
                      <a:pt x="2161" y="654"/>
                    </a:lnTo>
                    <a:lnTo>
                      <a:pt x="2140" y="654"/>
                    </a:lnTo>
                    <a:lnTo>
                      <a:pt x="2125" y="611"/>
                    </a:lnTo>
                    <a:lnTo>
                      <a:pt x="2149" y="572"/>
                    </a:lnTo>
                    <a:lnTo>
                      <a:pt x="2194" y="540"/>
                    </a:lnTo>
                    <a:lnTo>
                      <a:pt x="2208" y="583"/>
                    </a:lnTo>
                    <a:lnTo>
                      <a:pt x="2198" y="622"/>
                    </a:lnTo>
                    <a:lnTo>
                      <a:pt x="2221" y="650"/>
                    </a:lnTo>
                    <a:lnTo>
                      <a:pt x="2245" y="621"/>
                    </a:lnTo>
                    <a:lnTo>
                      <a:pt x="2232" y="581"/>
                    </a:lnTo>
                    <a:lnTo>
                      <a:pt x="2241" y="521"/>
                    </a:lnTo>
                    <a:lnTo>
                      <a:pt x="2281" y="515"/>
                    </a:lnTo>
                    <a:lnTo>
                      <a:pt x="2286" y="538"/>
                    </a:lnTo>
                    <a:lnTo>
                      <a:pt x="2263" y="561"/>
                    </a:lnTo>
                    <a:lnTo>
                      <a:pt x="2269" y="611"/>
                    </a:lnTo>
                    <a:lnTo>
                      <a:pt x="2296" y="572"/>
                    </a:lnTo>
                    <a:lnTo>
                      <a:pt x="2330" y="530"/>
                    </a:lnTo>
                    <a:lnTo>
                      <a:pt x="2342" y="570"/>
                    </a:lnTo>
                    <a:lnTo>
                      <a:pt x="2329" y="613"/>
                    </a:lnTo>
                    <a:lnTo>
                      <a:pt x="2251" y="648"/>
                    </a:lnTo>
                    <a:lnTo>
                      <a:pt x="2253" y="677"/>
                    </a:lnTo>
                    <a:lnTo>
                      <a:pt x="2263" y="684"/>
                    </a:lnTo>
                    <a:lnTo>
                      <a:pt x="2272" y="731"/>
                    </a:lnTo>
                    <a:lnTo>
                      <a:pt x="2231" y="762"/>
                    </a:lnTo>
                    <a:lnTo>
                      <a:pt x="2237" y="779"/>
                    </a:lnTo>
                    <a:lnTo>
                      <a:pt x="2216" y="809"/>
                    </a:lnTo>
                    <a:lnTo>
                      <a:pt x="2169" y="818"/>
                    </a:lnTo>
                    <a:lnTo>
                      <a:pt x="2132" y="883"/>
                    </a:lnTo>
                    <a:lnTo>
                      <a:pt x="2166" y="937"/>
                    </a:lnTo>
                    <a:lnTo>
                      <a:pt x="2179" y="934"/>
                    </a:lnTo>
                    <a:lnTo>
                      <a:pt x="2226" y="958"/>
                    </a:lnTo>
                    <a:lnTo>
                      <a:pt x="2206" y="995"/>
                    </a:lnTo>
                    <a:lnTo>
                      <a:pt x="2274" y="961"/>
                    </a:lnTo>
                    <a:lnTo>
                      <a:pt x="2256" y="895"/>
                    </a:lnTo>
                    <a:lnTo>
                      <a:pt x="2329" y="791"/>
                    </a:lnTo>
                    <a:lnTo>
                      <a:pt x="2341" y="645"/>
                    </a:lnTo>
                    <a:lnTo>
                      <a:pt x="2473" y="425"/>
                    </a:lnTo>
                    <a:lnTo>
                      <a:pt x="2430" y="245"/>
                    </a:lnTo>
                    <a:lnTo>
                      <a:pt x="2264" y="201"/>
                    </a:lnTo>
                    <a:lnTo>
                      <a:pt x="2116" y="69"/>
                    </a:lnTo>
                    <a:lnTo>
                      <a:pt x="2003" y="0"/>
                    </a:lnTo>
                    <a:lnTo>
                      <a:pt x="1955" y="35"/>
                    </a:lnTo>
                    <a:lnTo>
                      <a:pt x="1895" y="25"/>
                    </a:lnTo>
                    <a:lnTo>
                      <a:pt x="1860" y="105"/>
                    </a:lnTo>
                    <a:lnTo>
                      <a:pt x="1820" y="88"/>
                    </a:lnTo>
                    <a:lnTo>
                      <a:pt x="1793" y="115"/>
                    </a:lnTo>
                    <a:lnTo>
                      <a:pt x="1733" y="66"/>
                    </a:lnTo>
                    <a:lnTo>
                      <a:pt x="1682" y="77"/>
                    </a:lnTo>
                    <a:lnTo>
                      <a:pt x="1657" y="193"/>
                    </a:lnTo>
                    <a:lnTo>
                      <a:pt x="1551" y="280"/>
                    </a:lnTo>
                    <a:lnTo>
                      <a:pt x="1510" y="440"/>
                    </a:lnTo>
                    <a:lnTo>
                      <a:pt x="1550" y="572"/>
                    </a:lnTo>
                    <a:lnTo>
                      <a:pt x="1459" y="677"/>
                    </a:lnTo>
                    <a:lnTo>
                      <a:pt x="1480" y="855"/>
                    </a:lnTo>
                    <a:lnTo>
                      <a:pt x="1382" y="1055"/>
                    </a:lnTo>
                    <a:lnTo>
                      <a:pt x="1293" y="1102"/>
                    </a:lnTo>
                    <a:lnTo>
                      <a:pt x="1247" y="1273"/>
                    </a:lnTo>
                    <a:lnTo>
                      <a:pt x="1157" y="1283"/>
                    </a:lnTo>
                    <a:lnTo>
                      <a:pt x="1063" y="1175"/>
                    </a:lnTo>
                    <a:lnTo>
                      <a:pt x="979" y="1181"/>
                    </a:lnTo>
                    <a:lnTo>
                      <a:pt x="955" y="1092"/>
                    </a:lnTo>
                    <a:lnTo>
                      <a:pt x="886" y="1122"/>
                    </a:lnTo>
                    <a:lnTo>
                      <a:pt x="833" y="1236"/>
                    </a:lnTo>
                    <a:lnTo>
                      <a:pt x="686" y="1247"/>
                    </a:lnTo>
                    <a:lnTo>
                      <a:pt x="416" y="1140"/>
                    </a:lnTo>
                    <a:lnTo>
                      <a:pt x="384" y="1018"/>
                    </a:lnTo>
                    <a:lnTo>
                      <a:pt x="276" y="863"/>
                    </a:lnTo>
                    <a:lnTo>
                      <a:pt x="246" y="767"/>
                    </a:lnTo>
                    <a:lnTo>
                      <a:pt x="148" y="674"/>
                    </a:lnTo>
                    <a:lnTo>
                      <a:pt x="42" y="702"/>
                    </a:lnTo>
                    <a:lnTo>
                      <a:pt x="36" y="776"/>
                    </a:lnTo>
                    <a:lnTo>
                      <a:pt x="77" y="855"/>
                    </a:lnTo>
                    <a:lnTo>
                      <a:pt x="37" y="898"/>
                    </a:lnTo>
                    <a:lnTo>
                      <a:pt x="7" y="885"/>
                    </a:lnTo>
                    <a:lnTo>
                      <a:pt x="0" y="908"/>
                    </a:lnTo>
                    <a:lnTo>
                      <a:pt x="28" y="964"/>
                    </a:lnTo>
                    <a:lnTo>
                      <a:pt x="85" y="1014"/>
                    </a:lnTo>
                    <a:lnTo>
                      <a:pt x="123" y="1070"/>
                    </a:lnTo>
                    <a:lnTo>
                      <a:pt x="163" y="1090"/>
                    </a:lnTo>
                    <a:lnTo>
                      <a:pt x="226" y="1185"/>
                    </a:lnTo>
                    <a:lnTo>
                      <a:pt x="300" y="1198"/>
                    </a:lnTo>
                    <a:lnTo>
                      <a:pt x="378" y="1326"/>
                    </a:lnTo>
                    <a:lnTo>
                      <a:pt x="471" y="1319"/>
                    </a:lnTo>
                    <a:lnTo>
                      <a:pt x="508" y="1348"/>
                    </a:lnTo>
                    <a:lnTo>
                      <a:pt x="632" y="1397"/>
                    </a:lnTo>
                    <a:lnTo>
                      <a:pt x="703" y="1582"/>
                    </a:lnTo>
                    <a:lnTo>
                      <a:pt x="730" y="1589"/>
                    </a:lnTo>
                    <a:lnTo>
                      <a:pt x="780" y="1559"/>
                    </a:lnTo>
                    <a:lnTo>
                      <a:pt x="797" y="1651"/>
                    </a:lnTo>
                    <a:lnTo>
                      <a:pt x="858" y="1711"/>
                    </a:lnTo>
                    <a:lnTo>
                      <a:pt x="855" y="1783"/>
                    </a:lnTo>
                    <a:lnTo>
                      <a:pt x="809" y="1831"/>
                    </a:lnTo>
                    <a:lnTo>
                      <a:pt x="820" y="2006"/>
                    </a:lnTo>
                    <a:lnTo>
                      <a:pt x="791" y="2109"/>
                    </a:lnTo>
                    <a:lnTo>
                      <a:pt x="842" y="2165"/>
                    </a:lnTo>
                    <a:lnTo>
                      <a:pt x="849" y="2264"/>
                    </a:lnTo>
                    <a:lnTo>
                      <a:pt x="783" y="2312"/>
                    </a:lnTo>
                    <a:lnTo>
                      <a:pt x="853" y="2660"/>
                    </a:lnTo>
                    <a:lnTo>
                      <a:pt x="944" y="2722"/>
                    </a:lnTo>
                    <a:lnTo>
                      <a:pt x="832" y="2935"/>
                    </a:lnTo>
                    <a:lnTo>
                      <a:pt x="853" y="3071"/>
                    </a:lnTo>
                    <a:lnTo>
                      <a:pt x="1005" y="3313"/>
                    </a:lnTo>
                    <a:lnTo>
                      <a:pt x="1016" y="3342"/>
                    </a:lnTo>
                    <a:lnTo>
                      <a:pt x="1070" y="3375"/>
                    </a:lnTo>
                    <a:lnTo>
                      <a:pt x="1105" y="3345"/>
                    </a:lnTo>
                    <a:lnTo>
                      <a:pt x="1145" y="3320"/>
                    </a:lnTo>
                    <a:lnTo>
                      <a:pt x="1173" y="3443"/>
                    </a:lnTo>
                    <a:lnTo>
                      <a:pt x="1227" y="3496"/>
                    </a:lnTo>
                    <a:lnTo>
                      <a:pt x="1277" y="3505"/>
                    </a:lnTo>
                    <a:lnTo>
                      <a:pt x="1285" y="3598"/>
                    </a:lnTo>
                    <a:lnTo>
                      <a:pt x="1375" y="3657"/>
                    </a:lnTo>
                    <a:lnTo>
                      <a:pt x="1393" y="3724"/>
                    </a:lnTo>
                    <a:lnTo>
                      <a:pt x="1356" y="3767"/>
                    </a:lnTo>
                    <a:lnTo>
                      <a:pt x="1357" y="3853"/>
                    </a:lnTo>
                    <a:lnTo>
                      <a:pt x="1404" y="3925"/>
                    </a:lnTo>
                    <a:lnTo>
                      <a:pt x="1395" y="3956"/>
                    </a:lnTo>
                    <a:lnTo>
                      <a:pt x="1358" y="3957"/>
                    </a:lnTo>
                    <a:lnTo>
                      <a:pt x="1325" y="3913"/>
                    </a:lnTo>
                    <a:lnTo>
                      <a:pt x="1308" y="3917"/>
                    </a:lnTo>
                    <a:lnTo>
                      <a:pt x="1311" y="3953"/>
                    </a:lnTo>
                    <a:lnTo>
                      <a:pt x="1358" y="4009"/>
                    </a:lnTo>
                    <a:lnTo>
                      <a:pt x="1356" y="4076"/>
                    </a:lnTo>
                    <a:lnTo>
                      <a:pt x="1363" y="4103"/>
                    </a:lnTo>
                    <a:lnTo>
                      <a:pt x="1346" y="4099"/>
                    </a:lnTo>
                    <a:lnTo>
                      <a:pt x="1313" y="4039"/>
                    </a:lnTo>
                    <a:lnTo>
                      <a:pt x="1293" y="4027"/>
                    </a:lnTo>
                    <a:lnTo>
                      <a:pt x="1229" y="4037"/>
                    </a:lnTo>
                    <a:lnTo>
                      <a:pt x="1186" y="4087"/>
                    </a:lnTo>
                    <a:lnTo>
                      <a:pt x="1135" y="4078"/>
                    </a:lnTo>
                    <a:lnTo>
                      <a:pt x="1113" y="4177"/>
                    </a:lnTo>
                    <a:lnTo>
                      <a:pt x="1022" y="4338"/>
                    </a:lnTo>
                    <a:lnTo>
                      <a:pt x="959" y="4408"/>
                    </a:lnTo>
                    <a:lnTo>
                      <a:pt x="969" y="4451"/>
                    </a:lnTo>
                    <a:lnTo>
                      <a:pt x="926" y="4475"/>
                    </a:lnTo>
                    <a:lnTo>
                      <a:pt x="914" y="4528"/>
                    </a:lnTo>
                    <a:lnTo>
                      <a:pt x="853" y="4568"/>
                    </a:lnTo>
                    <a:lnTo>
                      <a:pt x="821" y="4632"/>
                    </a:lnTo>
                    <a:lnTo>
                      <a:pt x="788" y="4615"/>
                    </a:lnTo>
                    <a:lnTo>
                      <a:pt x="774" y="4699"/>
                    </a:lnTo>
                    <a:lnTo>
                      <a:pt x="729" y="4765"/>
                    </a:lnTo>
                    <a:lnTo>
                      <a:pt x="695" y="4765"/>
                    </a:lnTo>
                    <a:lnTo>
                      <a:pt x="670" y="4809"/>
                    </a:lnTo>
                    <a:lnTo>
                      <a:pt x="643" y="4819"/>
                    </a:lnTo>
                    <a:lnTo>
                      <a:pt x="613" y="4882"/>
                    </a:lnTo>
                    <a:lnTo>
                      <a:pt x="580" y="4879"/>
                    </a:lnTo>
                    <a:lnTo>
                      <a:pt x="504" y="4956"/>
                    </a:lnTo>
                    <a:lnTo>
                      <a:pt x="505" y="5026"/>
                    </a:lnTo>
                    <a:lnTo>
                      <a:pt x="451" y="4983"/>
                    </a:lnTo>
                    <a:lnTo>
                      <a:pt x="451" y="5040"/>
                    </a:lnTo>
                    <a:lnTo>
                      <a:pt x="482" y="5122"/>
                    </a:lnTo>
                    <a:lnTo>
                      <a:pt x="439" y="5137"/>
                    </a:lnTo>
                    <a:lnTo>
                      <a:pt x="402" y="5180"/>
                    </a:lnTo>
                    <a:lnTo>
                      <a:pt x="347" y="5227"/>
                    </a:lnTo>
                    <a:lnTo>
                      <a:pt x="353" y="5193"/>
                    </a:lnTo>
                    <a:lnTo>
                      <a:pt x="290" y="5164"/>
                    </a:lnTo>
                    <a:lnTo>
                      <a:pt x="316" y="5220"/>
                    </a:lnTo>
                    <a:lnTo>
                      <a:pt x="263" y="5181"/>
                    </a:lnTo>
                    <a:lnTo>
                      <a:pt x="219" y="5211"/>
                    </a:lnTo>
                    <a:lnTo>
                      <a:pt x="197" y="5258"/>
                    </a:lnTo>
                    <a:lnTo>
                      <a:pt x="241" y="5307"/>
                    </a:lnTo>
                    <a:lnTo>
                      <a:pt x="194" y="5330"/>
                    </a:lnTo>
                    <a:lnTo>
                      <a:pt x="148" y="5404"/>
                    </a:lnTo>
                    <a:lnTo>
                      <a:pt x="95" y="5418"/>
                    </a:lnTo>
                    <a:lnTo>
                      <a:pt x="66" y="5544"/>
                    </a:lnTo>
                    <a:lnTo>
                      <a:pt x="90" y="5633"/>
                    </a:lnTo>
                    <a:lnTo>
                      <a:pt x="81" y="5737"/>
                    </a:lnTo>
                    <a:lnTo>
                      <a:pt x="111" y="5749"/>
                    </a:lnTo>
                    <a:lnTo>
                      <a:pt x="131" y="5729"/>
                    </a:lnTo>
                    <a:lnTo>
                      <a:pt x="152" y="5816"/>
                    </a:lnTo>
                    <a:lnTo>
                      <a:pt x="109" y="5912"/>
                    </a:lnTo>
                    <a:lnTo>
                      <a:pt x="110" y="5965"/>
                    </a:lnTo>
                    <a:lnTo>
                      <a:pt x="201" y="6045"/>
                    </a:lnTo>
                    <a:lnTo>
                      <a:pt x="195" y="6157"/>
                    </a:lnTo>
                    <a:lnTo>
                      <a:pt x="263" y="6263"/>
                    </a:lnTo>
                    <a:lnTo>
                      <a:pt x="253" y="6276"/>
                    </a:lnTo>
                    <a:lnTo>
                      <a:pt x="216" y="6227"/>
                    </a:lnTo>
                    <a:lnTo>
                      <a:pt x="173" y="6287"/>
                    </a:lnTo>
                    <a:lnTo>
                      <a:pt x="191" y="6380"/>
                    </a:lnTo>
                    <a:lnTo>
                      <a:pt x="185" y="6506"/>
                    </a:lnTo>
                    <a:lnTo>
                      <a:pt x="138" y="6559"/>
                    </a:lnTo>
                    <a:lnTo>
                      <a:pt x="169" y="6632"/>
                    </a:lnTo>
                    <a:lnTo>
                      <a:pt x="157" y="6699"/>
                    </a:lnTo>
                    <a:lnTo>
                      <a:pt x="187" y="6748"/>
                    </a:lnTo>
                    <a:lnTo>
                      <a:pt x="147" y="6785"/>
                    </a:lnTo>
                    <a:lnTo>
                      <a:pt x="178" y="6828"/>
                    </a:lnTo>
                    <a:lnTo>
                      <a:pt x="284" y="6820"/>
                    </a:lnTo>
                    <a:lnTo>
                      <a:pt x="379" y="6912"/>
                    </a:lnTo>
                    <a:lnTo>
                      <a:pt x="523" y="6964"/>
                    </a:lnTo>
                    <a:lnTo>
                      <a:pt x="513" y="7007"/>
                    </a:lnTo>
                    <a:lnTo>
                      <a:pt x="559" y="7027"/>
                    </a:lnTo>
                    <a:lnTo>
                      <a:pt x="630" y="6993"/>
                    </a:lnTo>
                    <a:lnTo>
                      <a:pt x="689" y="6959"/>
                    </a:lnTo>
                    <a:lnTo>
                      <a:pt x="680" y="6999"/>
                    </a:lnTo>
                    <a:lnTo>
                      <a:pt x="646" y="7043"/>
                    </a:lnTo>
                    <a:lnTo>
                      <a:pt x="617" y="7090"/>
                    </a:lnTo>
                    <a:lnTo>
                      <a:pt x="580" y="7106"/>
                    </a:lnTo>
                    <a:lnTo>
                      <a:pt x="550" y="7160"/>
                    </a:lnTo>
                    <a:lnTo>
                      <a:pt x="565" y="7193"/>
                    </a:lnTo>
                    <a:lnTo>
                      <a:pt x="598" y="7216"/>
                    </a:lnTo>
                    <a:lnTo>
                      <a:pt x="647" y="7219"/>
                    </a:lnTo>
                    <a:lnTo>
                      <a:pt x="687" y="7199"/>
                    </a:lnTo>
                    <a:lnTo>
                      <a:pt x="711" y="7224"/>
                    </a:lnTo>
                    <a:lnTo>
                      <a:pt x="715" y="7255"/>
                    </a:lnTo>
                    <a:lnTo>
                      <a:pt x="675" y="7258"/>
                    </a:lnTo>
                    <a:lnTo>
                      <a:pt x="645" y="7298"/>
                    </a:lnTo>
                    <a:lnTo>
                      <a:pt x="712" y="7298"/>
                    </a:lnTo>
                    <a:lnTo>
                      <a:pt x="732" y="7261"/>
                    </a:lnTo>
                    <a:lnTo>
                      <a:pt x="808" y="7158"/>
                    </a:lnTo>
                    <a:lnTo>
                      <a:pt x="841" y="7190"/>
                    </a:lnTo>
                    <a:lnTo>
                      <a:pt x="831" y="7220"/>
                    </a:lnTo>
                    <a:lnTo>
                      <a:pt x="798" y="7237"/>
                    </a:lnTo>
                    <a:lnTo>
                      <a:pt x="845" y="7257"/>
                    </a:lnTo>
                    <a:lnTo>
                      <a:pt x="861" y="7200"/>
                    </a:lnTo>
                    <a:lnTo>
                      <a:pt x="885" y="7180"/>
                    </a:lnTo>
                    <a:lnTo>
                      <a:pt x="945" y="7219"/>
                    </a:lnTo>
                    <a:lnTo>
                      <a:pt x="1034" y="7159"/>
                    </a:lnTo>
                    <a:lnTo>
                      <a:pt x="1124" y="7181"/>
                    </a:lnTo>
                    <a:lnTo>
                      <a:pt x="1150" y="7111"/>
                    </a:lnTo>
                    <a:lnTo>
                      <a:pt x="1237" y="7077"/>
                    </a:lnTo>
                    <a:lnTo>
                      <a:pt x="1314" y="7080"/>
                    </a:lnTo>
                    <a:lnTo>
                      <a:pt x="1359" y="7033"/>
                    </a:lnTo>
                    <a:lnTo>
                      <a:pt x="1420" y="7006"/>
                    </a:lnTo>
                    <a:lnTo>
                      <a:pt x="1449" y="6969"/>
                    </a:lnTo>
                    <a:lnTo>
                      <a:pt x="1482" y="6998"/>
                    </a:lnTo>
                    <a:lnTo>
                      <a:pt x="1519" y="6961"/>
                    </a:lnTo>
                    <a:lnTo>
                      <a:pt x="1559" y="6972"/>
                    </a:lnTo>
                    <a:lnTo>
                      <a:pt x="1541" y="6908"/>
                    </a:lnTo>
                    <a:lnTo>
                      <a:pt x="1561" y="6885"/>
                    </a:lnTo>
                    <a:lnTo>
                      <a:pt x="1576" y="6968"/>
                    </a:lnTo>
                    <a:lnTo>
                      <a:pt x="1662" y="6950"/>
                    </a:lnTo>
                    <a:lnTo>
                      <a:pt x="1685" y="6910"/>
                    </a:lnTo>
                    <a:lnTo>
                      <a:pt x="1755" y="6924"/>
                    </a:lnTo>
                    <a:lnTo>
                      <a:pt x="1818" y="6886"/>
                    </a:lnTo>
                    <a:lnTo>
                      <a:pt x="1914" y="6872"/>
                    </a:lnTo>
                    <a:lnTo>
                      <a:pt x="1954" y="6885"/>
                    </a:lnTo>
                    <a:lnTo>
                      <a:pt x="2035" y="6881"/>
                    </a:lnTo>
                    <a:lnTo>
                      <a:pt x="2071" y="6843"/>
                    </a:lnTo>
                    <a:lnTo>
                      <a:pt x="2159" y="6641"/>
                    </a:lnTo>
                    <a:lnTo>
                      <a:pt x="2529" y="6345"/>
                    </a:lnTo>
                    <a:lnTo>
                      <a:pt x="2568" y="6176"/>
                    </a:lnTo>
                    <a:lnTo>
                      <a:pt x="2839" y="5944"/>
                    </a:lnTo>
                    <a:lnTo>
                      <a:pt x="3083" y="5650"/>
                    </a:lnTo>
                    <a:lnTo>
                      <a:pt x="3188" y="5426"/>
                    </a:lnTo>
                    <a:lnTo>
                      <a:pt x="3193" y="5287"/>
                    </a:lnTo>
                    <a:lnTo>
                      <a:pt x="3119" y="5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8" name="Freeform 87"/>
              <p:cNvSpPr>
                <a:spLocks/>
              </p:cNvSpPr>
              <p:nvPr/>
            </p:nvSpPr>
            <p:spPr bwMode="auto">
              <a:xfrm>
                <a:off x="4929188" y="1871663"/>
                <a:ext cx="22225" cy="25400"/>
              </a:xfrm>
              <a:custGeom>
                <a:avLst/>
                <a:gdLst>
                  <a:gd name="T0" fmla="*/ 66 w 66"/>
                  <a:gd name="T1" fmla="*/ 46 h 79"/>
                  <a:gd name="T2" fmla="*/ 36 w 66"/>
                  <a:gd name="T3" fmla="*/ 0 h 79"/>
                  <a:gd name="T4" fmla="*/ 0 w 66"/>
                  <a:gd name="T5" fmla="*/ 53 h 79"/>
                  <a:gd name="T6" fmla="*/ 44 w 66"/>
                  <a:gd name="T7" fmla="*/ 79 h 79"/>
                  <a:gd name="T8" fmla="*/ 66 w 66"/>
                  <a:gd name="T9" fmla="*/ 46 h 79"/>
                </a:gdLst>
                <a:ahLst/>
                <a:cxnLst>
                  <a:cxn ang="0">
                    <a:pos x="T0" y="T1"/>
                  </a:cxn>
                  <a:cxn ang="0">
                    <a:pos x="T2" y="T3"/>
                  </a:cxn>
                  <a:cxn ang="0">
                    <a:pos x="T4" y="T5"/>
                  </a:cxn>
                  <a:cxn ang="0">
                    <a:pos x="T6" y="T7"/>
                  </a:cxn>
                  <a:cxn ang="0">
                    <a:pos x="T8" y="T9"/>
                  </a:cxn>
                </a:cxnLst>
                <a:rect l="0" t="0" r="r" b="b"/>
                <a:pathLst>
                  <a:path w="66" h="79">
                    <a:moveTo>
                      <a:pt x="66" y="46"/>
                    </a:moveTo>
                    <a:lnTo>
                      <a:pt x="36" y="0"/>
                    </a:lnTo>
                    <a:lnTo>
                      <a:pt x="0" y="53"/>
                    </a:lnTo>
                    <a:lnTo>
                      <a:pt x="44" y="79"/>
                    </a:lnTo>
                    <a:lnTo>
                      <a:pt x="6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9" name="Freeform 88"/>
              <p:cNvSpPr>
                <a:spLocks/>
              </p:cNvSpPr>
              <p:nvPr/>
            </p:nvSpPr>
            <p:spPr bwMode="auto">
              <a:xfrm>
                <a:off x="5108575" y="1603375"/>
                <a:ext cx="41275" cy="25400"/>
              </a:xfrm>
              <a:custGeom>
                <a:avLst/>
                <a:gdLst>
                  <a:gd name="T0" fmla="*/ 130 w 130"/>
                  <a:gd name="T1" fmla="*/ 16 h 83"/>
                  <a:gd name="T2" fmla="*/ 80 w 130"/>
                  <a:gd name="T3" fmla="*/ 9 h 83"/>
                  <a:gd name="T4" fmla="*/ 26 w 130"/>
                  <a:gd name="T5" fmla="*/ 0 h 83"/>
                  <a:gd name="T6" fmla="*/ 0 w 130"/>
                  <a:gd name="T7" fmla="*/ 17 h 83"/>
                  <a:gd name="T8" fmla="*/ 0 w 130"/>
                  <a:gd name="T9" fmla="*/ 53 h 83"/>
                  <a:gd name="T10" fmla="*/ 36 w 130"/>
                  <a:gd name="T11" fmla="*/ 73 h 83"/>
                  <a:gd name="T12" fmla="*/ 43 w 130"/>
                  <a:gd name="T13" fmla="*/ 43 h 83"/>
                  <a:gd name="T14" fmla="*/ 70 w 130"/>
                  <a:gd name="T15" fmla="*/ 83 h 83"/>
                  <a:gd name="T16" fmla="*/ 87 w 130"/>
                  <a:gd name="T17" fmla="*/ 76 h 83"/>
                  <a:gd name="T18" fmla="*/ 80 w 130"/>
                  <a:gd name="T19" fmla="*/ 43 h 83"/>
                  <a:gd name="T20" fmla="*/ 117 w 130"/>
                  <a:gd name="T21" fmla="*/ 29 h 83"/>
                  <a:gd name="T22" fmla="*/ 130 w 130"/>
                  <a:gd name="T23"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3">
                    <a:moveTo>
                      <a:pt x="130" y="16"/>
                    </a:moveTo>
                    <a:lnTo>
                      <a:pt x="80" y="9"/>
                    </a:lnTo>
                    <a:lnTo>
                      <a:pt x="26" y="0"/>
                    </a:lnTo>
                    <a:lnTo>
                      <a:pt x="0" y="17"/>
                    </a:lnTo>
                    <a:lnTo>
                      <a:pt x="0" y="53"/>
                    </a:lnTo>
                    <a:lnTo>
                      <a:pt x="36" y="73"/>
                    </a:lnTo>
                    <a:lnTo>
                      <a:pt x="43" y="43"/>
                    </a:lnTo>
                    <a:lnTo>
                      <a:pt x="70" y="83"/>
                    </a:lnTo>
                    <a:lnTo>
                      <a:pt x="87" y="76"/>
                    </a:lnTo>
                    <a:lnTo>
                      <a:pt x="80" y="43"/>
                    </a:lnTo>
                    <a:lnTo>
                      <a:pt x="117" y="29"/>
                    </a:lnTo>
                    <a:lnTo>
                      <a:pt x="13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0" name="Freeform 89"/>
              <p:cNvSpPr>
                <a:spLocks/>
              </p:cNvSpPr>
              <p:nvPr/>
            </p:nvSpPr>
            <p:spPr bwMode="auto">
              <a:xfrm>
                <a:off x="4884738" y="2603500"/>
                <a:ext cx="47625" cy="52388"/>
              </a:xfrm>
              <a:custGeom>
                <a:avLst/>
                <a:gdLst>
                  <a:gd name="T0" fmla="*/ 153 w 153"/>
                  <a:gd name="T1" fmla="*/ 30 h 167"/>
                  <a:gd name="T2" fmla="*/ 146 w 153"/>
                  <a:gd name="T3" fmla="*/ 0 h 167"/>
                  <a:gd name="T4" fmla="*/ 111 w 153"/>
                  <a:gd name="T5" fmla="*/ 30 h 167"/>
                  <a:gd name="T6" fmla="*/ 21 w 153"/>
                  <a:gd name="T7" fmla="*/ 71 h 167"/>
                  <a:gd name="T8" fmla="*/ 0 w 153"/>
                  <a:gd name="T9" fmla="*/ 91 h 167"/>
                  <a:gd name="T10" fmla="*/ 28 w 153"/>
                  <a:gd name="T11" fmla="*/ 130 h 167"/>
                  <a:gd name="T12" fmla="*/ 45 w 153"/>
                  <a:gd name="T13" fmla="*/ 151 h 167"/>
                  <a:gd name="T14" fmla="*/ 88 w 153"/>
                  <a:gd name="T15" fmla="*/ 167 h 167"/>
                  <a:gd name="T16" fmla="*/ 94 w 153"/>
                  <a:gd name="T17" fmla="*/ 130 h 167"/>
                  <a:gd name="T18" fmla="*/ 104 w 153"/>
                  <a:gd name="T19" fmla="*/ 87 h 167"/>
                  <a:gd name="T20" fmla="*/ 121 w 153"/>
                  <a:gd name="T21" fmla="*/ 70 h 167"/>
                  <a:gd name="T22" fmla="*/ 153 w 153"/>
                  <a:gd name="T23" fmla="*/ 3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67">
                    <a:moveTo>
                      <a:pt x="153" y="30"/>
                    </a:moveTo>
                    <a:lnTo>
                      <a:pt x="146" y="0"/>
                    </a:lnTo>
                    <a:lnTo>
                      <a:pt x="111" y="30"/>
                    </a:lnTo>
                    <a:lnTo>
                      <a:pt x="21" y="71"/>
                    </a:lnTo>
                    <a:lnTo>
                      <a:pt x="0" y="91"/>
                    </a:lnTo>
                    <a:lnTo>
                      <a:pt x="28" y="130"/>
                    </a:lnTo>
                    <a:lnTo>
                      <a:pt x="45" y="151"/>
                    </a:lnTo>
                    <a:lnTo>
                      <a:pt x="88" y="167"/>
                    </a:lnTo>
                    <a:lnTo>
                      <a:pt x="94" y="130"/>
                    </a:lnTo>
                    <a:lnTo>
                      <a:pt x="104" y="87"/>
                    </a:lnTo>
                    <a:lnTo>
                      <a:pt x="121" y="70"/>
                    </a:lnTo>
                    <a:lnTo>
                      <a:pt x="15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sp>
          <p:nvSpPr>
            <p:cNvPr id="12" name="Freeform 95"/>
            <p:cNvSpPr>
              <a:spLocks/>
            </p:cNvSpPr>
            <p:nvPr/>
          </p:nvSpPr>
          <p:spPr bwMode="auto">
            <a:xfrm>
              <a:off x="11549195" y="730133"/>
              <a:ext cx="9511" cy="18030"/>
            </a:xfrm>
            <a:custGeom>
              <a:avLst/>
              <a:gdLst>
                <a:gd name="T0" fmla="*/ 40 w 53"/>
                <a:gd name="T1" fmla="*/ 105 h 105"/>
                <a:gd name="T2" fmla="*/ 53 w 53"/>
                <a:gd name="T3" fmla="*/ 39 h 105"/>
                <a:gd name="T4" fmla="*/ 0 w 53"/>
                <a:gd name="T5" fmla="*/ 0 h 105"/>
                <a:gd name="T6" fmla="*/ 4 w 53"/>
                <a:gd name="T7" fmla="*/ 70 h 105"/>
                <a:gd name="T8" fmla="*/ 40 w 53"/>
                <a:gd name="T9" fmla="*/ 105 h 105"/>
              </a:gdLst>
              <a:ahLst/>
              <a:cxnLst>
                <a:cxn ang="0">
                  <a:pos x="T0" y="T1"/>
                </a:cxn>
                <a:cxn ang="0">
                  <a:pos x="T2" y="T3"/>
                </a:cxn>
                <a:cxn ang="0">
                  <a:pos x="T4" y="T5"/>
                </a:cxn>
                <a:cxn ang="0">
                  <a:pos x="T6" y="T7"/>
                </a:cxn>
                <a:cxn ang="0">
                  <a:pos x="T8" y="T9"/>
                </a:cxn>
              </a:cxnLst>
              <a:rect l="0" t="0" r="r" b="b"/>
              <a:pathLst>
                <a:path w="53" h="105">
                  <a:moveTo>
                    <a:pt x="40" y="105"/>
                  </a:moveTo>
                  <a:lnTo>
                    <a:pt x="53" y="39"/>
                  </a:lnTo>
                  <a:lnTo>
                    <a:pt x="0" y="0"/>
                  </a:lnTo>
                  <a:lnTo>
                    <a:pt x="4" y="70"/>
                  </a:lnTo>
                  <a:lnTo>
                    <a:pt x="40" y="105"/>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3" name="Freeform 102"/>
            <p:cNvSpPr>
              <a:spLocks/>
            </p:cNvSpPr>
            <p:nvPr/>
          </p:nvSpPr>
          <p:spPr bwMode="auto">
            <a:xfrm>
              <a:off x="11200716" y="934479"/>
              <a:ext cx="8647" cy="5152"/>
            </a:xfrm>
            <a:custGeom>
              <a:avLst/>
              <a:gdLst>
                <a:gd name="T0" fmla="*/ 0 w 49"/>
                <a:gd name="T1" fmla="*/ 0 h 31"/>
                <a:gd name="T2" fmla="*/ 13 w 49"/>
                <a:gd name="T3" fmla="*/ 31 h 31"/>
                <a:gd name="T4" fmla="*/ 49 w 49"/>
                <a:gd name="T5" fmla="*/ 12 h 31"/>
                <a:gd name="T6" fmla="*/ 0 w 49"/>
                <a:gd name="T7" fmla="*/ 0 h 31"/>
              </a:gdLst>
              <a:ahLst/>
              <a:cxnLst>
                <a:cxn ang="0">
                  <a:pos x="T0" y="T1"/>
                </a:cxn>
                <a:cxn ang="0">
                  <a:pos x="T2" y="T3"/>
                </a:cxn>
                <a:cxn ang="0">
                  <a:pos x="T4" y="T5"/>
                </a:cxn>
                <a:cxn ang="0">
                  <a:pos x="T6" y="T7"/>
                </a:cxn>
              </a:cxnLst>
              <a:rect l="0" t="0" r="r" b="b"/>
              <a:pathLst>
                <a:path w="49" h="31">
                  <a:moveTo>
                    <a:pt x="0" y="0"/>
                  </a:moveTo>
                  <a:lnTo>
                    <a:pt x="13" y="31"/>
                  </a:lnTo>
                  <a:lnTo>
                    <a:pt x="49" y="12"/>
                  </a:lnTo>
                  <a:lnTo>
                    <a:pt x="0" y="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4" name="Freeform 105"/>
            <p:cNvSpPr>
              <a:spLocks/>
            </p:cNvSpPr>
            <p:nvPr/>
          </p:nvSpPr>
          <p:spPr bwMode="auto">
            <a:xfrm>
              <a:off x="11166127" y="1278774"/>
              <a:ext cx="10376" cy="21465"/>
            </a:xfrm>
            <a:custGeom>
              <a:avLst/>
              <a:gdLst>
                <a:gd name="T0" fmla="*/ 45 w 60"/>
                <a:gd name="T1" fmla="*/ 113 h 122"/>
                <a:gd name="T2" fmla="*/ 60 w 60"/>
                <a:gd name="T3" fmla="*/ 57 h 122"/>
                <a:gd name="T4" fmla="*/ 55 w 60"/>
                <a:gd name="T5" fmla="*/ 0 h 122"/>
                <a:gd name="T6" fmla="*/ 21 w 60"/>
                <a:gd name="T7" fmla="*/ 13 h 122"/>
                <a:gd name="T8" fmla="*/ 0 w 60"/>
                <a:gd name="T9" fmla="*/ 49 h 122"/>
                <a:gd name="T10" fmla="*/ 15 w 60"/>
                <a:gd name="T11" fmla="*/ 122 h 122"/>
                <a:gd name="T12" fmla="*/ 45 w 60"/>
                <a:gd name="T13" fmla="*/ 113 h 122"/>
              </a:gdLst>
              <a:ahLst/>
              <a:cxnLst>
                <a:cxn ang="0">
                  <a:pos x="T0" y="T1"/>
                </a:cxn>
                <a:cxn ang="0">
                  <a:pos x="T2" y="T3"/>
                </a:cxn>
                <a:cxn ang="0">
                  <a:pos x="T4" y="T5"/>
                </a:cxn>
                <a:cxn ang="0">
                  <a:pos x="T6" y="T7"/>
                </a:cxn>
                <a:cxn ang="0">
                  <a:pos x="T8" y="T9"/>
                </a:cxn>
                <a:cxn ang="0">
                  <a:pos x="T10" y="T11"/>
                </a:cxn>
                <a:cxn ang="0">
                  <a:pos x="T12" y="T13"/>
                </a:cxn>
              </a:cxnLst>
              <a:rect l="0" t="0" r="r" b="b"/>
              <a:pathLst>
                <a:path w="60" h="122">
                  <a:moveTo>
                    <a:pt x="45" y="113"/>
                  </a:moveTo>
                  <a:lnTo>
                    <a:pt x="60" y="57"/>
                  </a:lnTo>
                  <a:lnTo>
                    <a:pt x="55" y="0"/>
                  </a:lnTo>
                  <a:lnTo>
                    <a:pt x="21" y="13"/>
                  </a:lnTo>
                  <a:lnTo>
                    <a:pt x="0" y="49"/>
                  </a:lnTo>
                  <a:lnTo>
                    <a:pt x="15" y="122"/>
                  </a:lnTo>
                  <a:lnTo>
                    <a:pt x="45" y="113"/>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 name="Freeform 106"/>
            <p:cNvSpPr>
              <a:spLocks/>
            </p:cNvSpPr>
            <p:nvPr/>
          </p:nvSpPr>
          <p:spPr bwMode="auto">
            <a:xfrm>
              <a:off x="11185151" y="935337"/>
              <a:ext cx="18159" cy="24900"/>
            </a:xfrm>
            <a:custGeom>
              <a:avLst/>
              <a:gdLst>
                <a:gd name="T0" fmla="*/ 68 w 107"/>
                <a:gd name="T1" fmla="*/ 0 h 146"/>
                <a:gd name="T2" fmla="*/ 46 w 107"/>
                <a:gd name="T3" fmla="*/ 36 h 146"/>
                <a:gd name="T4" fmla="*/ 22 w 107"/>
                <a:gd name="T5" fmla="*/ 13 h 146"/>
                <a:gd name="T6" fmla="*/ 0 w 107"/>
                <a:gd name="T7" fmla="*/ 60 h 146"/>
                <a:gd name="T8" fmla="*/ 67 w 107"/>
                <a:gd name="T9" fmla="*/ 92 h 146"/>
                <a:gd name="T10" fmla="*/ 85 w 107"/>
                <a:gd name="T11" fmla="*/ 146 h 146"/>
                <a:gd name="T12" fmla="*/ 107 w 107"/>
                <a:gd name="T13" fmla="*/ 86 h 146"/>
                <a:gd name="T14" fmla="*/ 82 w 107"/>
                <a:gd name="T15" fmla="*/ 58 h 146"/>
                <a:gd name="T16" fmla="*/ 93 w 107"/>
                <a:gd name="T17" fmla="*/ 27 h 146"/>
                <a:gd name="T18" fmla="*/ 68 w 107"/>
                <a:gd name="T1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46">
                  <a:moveTo>
                    <a:pt x="68" y="0"/>
                  </a:moveTo>
                  <a:lnTo>
                    <a:pt x="46" y="36"/>
                  </a:lnTo>
                  <a:lnTo>
                    <a:pt x="22" y="13"/>
                  </a:lnTo>
                  <a:lnTo>
                    <a:pt x="0" y="60"/>
                  </a:lnTo>
                  <a:lnTo>
                    <a:pt x="67" y="92"/>
                  </a:lnTo>
                  <a:lnTo>
                    <a:pt x="85" y="146"/>
                  </a:lnTo>
                  <a:lnTo>
                    <a:pt x="107" y="86"/>
                  </a:lnTo>
                  <a:lnTo>
                    <a:pt x="82" y="58"/>
                  </a:lnTo>
                  <a:lnTo>
                    <a:pt x="93" y="27"/>
                  </a:lnTo>
                  <a:lnTo>
                    <a:pt x="68" y="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 name="Freeform 712"/>
            <p:cNvSpPr>
              <a:spLocks/>
            </p:cNvSpPr>
            <p:nvPr/>
          </p:nvSpPr>
          <p:spPr bwMode="auto">
            <a:xfrm>
              <a:off x="10371454" y="289675"/>
              <a:ext cx="1820546" cy="2758659"/>
            </a:xfrm>
            <a:custGeom>
              <a:avLst/>
              <a:gdLst>
                <a:gd name="connsiteX0" fmla="*/ 72055 w 1992928"/>
                <a:gd name="connsiteY0" fmla="*/ 1808938 h 3041400"/>
                <a:gd name="connsiteX1" fmla="*/ 77728 w 1992928"/>
                <a:gd name="connsiteY1" fmla="*/ 1818972 h 3041400"/>
                <a:gd name="connsiteX2" fmla="*/ 75459 w 1992928"/>
                <a:gd name="connsiteY2" fmla="*/ 1832792 h 3041400"/>
                <a:gd name="connsiteX3" fmla="*/ 72244 w 1992928"/>
                <a:gd name="connsiteY3" fmla="*/ 1850399 h 3041400"/>
                <a:gd name="connsiteX4" fmla="*/ 62977 w 1992928"/>
                <a:gd name="connsiteY4" fmla="*/ 1865734 h 3041400"/>
                <a:gd name="connsiteX5" fmla="*/ 49360 w 1992928"/>
                <a:gd name="connsiteY5" fmla="*/ 1879554 h 3041400"/>
                <a:gd name="connsiteX6" fmla="*/ 58249 w 1992928"/>
                <a:gd name="connsiteY6" fmla="*/ 1885044 h 3041400"/>
                <a:gd name="connsiteX7" fmla="*/ 63923 w 1992928"/>
                <a:gd name="connsiteY7" fmla="*/ 1883719 h 3041400"/>
                <a:gd name="connsiteX8" fmla="*/ 70920 w 1992928"/>
                <a:gd name="connsiteY8" fmla="*/ 1888641 h 3041400"/>
                <a:gd name="connsiteX9" fmla="*/ 75270 w 1992928"/>
                <a:gd name="connsiteY9" fmla="*/ 1889209 h 3041400"/>
                <a:gd name="connsiteX10" fmla="*/ 82267 w 1992928"/>
                <a:gd name="connsiteY10" fmla="*/ 1882962 h 3041400"/>
                <a:gd name="connsiteX11" fmla="*/ 82078 w 1992928"/>
                <a:gd name="connsiteY11" fmla="*/ 1857214 h 3041400"/>
                <a:gd name="connsiteX12" fmla="*/ 93236 w 1992928"/>
                <a:gd name="connsiteY12" fmla="*/ 1853996 h 3041400"/>
                <a:gd name="connsiteX13" fmla="*/ 101368 w 1992928"/>
                <a:gd name="connsiteY13" fmla="*/ 1853996 h 3041400"/>
                <a:gd name="connsiteX14" fmla="*/ 122550 w 1992928"/>
                <a:gd name="connsiteY14" fmla="*/ 1868195 h 3041400"/>
                <a:gd name="connsiteX15" fmla="*/ 138436 w 1992928"/>
                <a:gd name="connsiteY15" fmla="*/ 1873117 h 3041400"/>
                <a:gd name="connsiteX16" fmla="*/ 162832 w 1992928"/>
                <a:gd name="connsiteY16" fmla="*/ 1872738 h 3041400"/>
                <a:gd name="connsiteX17" fmla="*/ 180799 w 1992928"/>
                <a:gd name="connsiteY17" fmla="*/ 1894510 h 3041400"/>
                <a:gd name="connsiteX18" fmla="*/ 172667 w 1992928"/>
                <a:gd name="connsiteY18" fmla="*/ 1917985 h 3041400"/>
                <a:gd name="connsiteX19" fmla="*/ 180421 w 1992928"/>
                <a:gd name="connsiteY19" fmla="*/ 1944679 h 3041400"/>
                <a:gd name="connsiteX20" fmla="*/ 140138 w 1992928"/>
                <a:gd name="connsiteY20" fmla="*/ 1949980 h 3041400"/>
                <a:gd name="connsiteX21" fmla="*/ 93047 w 1992928"/>
                <a:gd name="connsiteY21" fmla="*/ 1938810 h 3041400"/>
                <a:gd name="connsiteX22" fmla="*/ 0 w 1992928"/>
                <a:gd name="connsiteY22" fmla="*/ 1935024 h 3041400"/>
                <a:gd name="connsiteX23" fmla="*/ 7565 w 1992928"/>
                <a:gd name="connsiteY23" fmla="*/ 1925747 h 3041400"/>
                <a:gd name="connsiteX24" fmla="*/ 11158 w 1992928"/>
                <a:gd name="connsiteY24" fmla="*/ 1916282 h 3041400"/>
                <a:gd name="connsiteX25" fmla="*/ 22505 w 1992928"/>
                <a:gd name="connsiteY25" fmla="*/ 1916282 h 3041400"/>
                <a:gd name="connsiteX26" fmla="*/ 36500 w 1992928"/>
                <a:gd name="connsiteY26" fmla="*/ 1916092 h 3041400"/>
                <a:gd name="connsiteX27" fmla="*/ 34987 w 1992928"/>
                <a:gd name="connsiteY27" fmla="*/ 1904165 h 3041400"/>
                <a:gd name="connsiteX28" fmla="*/ 28935 w 1992928"/>
                <a:gd name="connsiteY28" fmla="*/ 1909277 h 3041400"/>
                <a:gd name="connsiteX29" fmla="*/ 22505 w 1992928"/>
                <a:gd name="connsiteY29" fmla="*/ 1905490 h 3041400"/>
                <a:gd name="connsiteX30" fmla="*/ 17966 w 1992928"/>
                <a:gd name="connsiteY30" fmla="*/ 1901704 h 3041400"/>
                <a:gd name="connsiteX31" fmla="*/ 8699 w 1992928"/>
                <a:gd name="connsiteY31" fmla="*/ 1909845 h 3041400"/>
                <a:gd name="connsiteX32" fmla="*/ 4917 w 1992928"/>
                <a:gd name="connsiteY32" fmla="*/ 1906437 h 3041400"/>
                <a:gd name="connsiteX33" fmla="*/ 10969 w 1992928"/>
                <a:gd name="connsiteY33" fmla="*/ 1899432 h 3041400"/>
                <a:gd name="connsiteX34" fmla="*/ 11536 w 1992928"/>
                <a:gd name="connsiteY34" fmla="*/ 1889966 h 3041400"/>
                <a:gd name="connsiteX35" fmla="*/ 11536 w 1992928"/>
                <a:gd name="connsiteY35" fmla="*/ 1885423 h 3041400"/>
                <a:gd name="connsiteX36" fmla="*/ 16642 w 1992928"/>
                <a:gd name="connsiteY36" fmla="*/ 1881636 h 3041400"/>
                <a:gd name="connsiteX37" fmla="*/ 23073 w 1992928"/>
                <a:gd name="connsiteY37" fmla="*/ 1884855 h 3041400"/>
                <a:gd name="connsiteX38" fmla="*/ 38013 w 1992928"/>
                <a:gd name="connsiteY38" fmla="*/ 1881447 h 3041400"/>
                <a:gd name="connsiteX39" fmla="*/ 51819 w 1992928"/>
                <a:gd name="connsiteY39" fmla="*/ 1871413 h 3041400"/>
                <a:gd name="connsiteX40" fmla="*/ 63733 w 1992928"/>
                <a:gd name="connsiteY40" fmla="*/ 1856078 h 3041400"/>
                <a:gd name="connsiteX41" fmla="*/ 71109 w 1992928"/>
                <a:gd name="connsiteY41" fmla="*/ 1837147 h 3041400"/>
                <a:gd name="connsiteX42" fmla="*/ 72811 w 1992928"/>
                <a:gd name="connsiteY42" fmla="*/ 1818972 h 3041400"/>
                <a:gd name="connsiteX43" fmla="*/ 684805 w 1992928"/>
                <a:gd name="connsiteY43" fmla="*/ 0 h 3041400"/>
                <a:gd name="connsiteX44" fmla="*/ 711503 w 1992928"/>
                <a:gd name="connsiteY44" fmla="*/ 11168 h 3041400"/>
                <a:gd name="connsiteX45" fmla="*/ 725516 w 1992928"/>
                <a:gd name="connsiteY45" fmla="*/ 29150 h 3041400"/>
                <a:gd name="connsiteX46" fmla="*/ 734983 w 1992928"/>
                <a:gd name="connsiteY46" fmla="*/ 29150 h 3041400"/>
                <a:gd name="connsiteX47" fmla="*/ 740096 w 1992928"/>
                <a:gd name="connsiteY47" fmla="*/ 37289 h 3041400"/>
                <a:gd name="connsiteX48" fmla="*/ 748996 w 1992928"/>
                <a:gd name="connsiteY48" fmla="*/ 37100 h 3041400"/>
                <a:gd name="connsiteX49" fmla="*/ 733469 w 1992928"/>
                <a:gd name="connsiteY49" fmla="*/ 62464 h 3041400"/>
                <a:gd name="connsiteX50" fmla="*/ 710747 w 1992928"/>
                <a:gd name="connsiteY50" fmla="*/ 58867 h 3041400"/>
                <a:gd name="connsiteX51" fmla="*/ 693516 w 1992928"/>
                <a:gd name="connsiteY51" fmla="*/ 43914 h 3041400"/>
                <a:gd name="connsiteX52" fmla="*/ 682911 w 1992928"/>
                <a:gd name="connsiteY52" fmla="*/ 57731 h 3041400"/>
                <a:gd name="connsiteX53" fmla="*/ 686699 w 1992928"/>
                <a:gd name="connsiteY53" fmla="*/ 70981 h 3041400"/>
                <a:gd name="connsiteX54" fmla="*/ 697492 w 1992928"/>
                <a:gd name="connsiteY54" fmla="*/ 62274 h 3041400"/>
                <a:gd name="connsiteX55" fmla="*/ 702036 w 1992928"/>
                <a:gd name="connsiteY55" fmla="*/ 68332 h 3041400"/>
                <a:gd name="connsiteX56" fmla="*/ 710179 w 1992928"/>
                <a:gd name="connsiteY56" fmla="*/ 70792 h 3041400"/>
                <a:gd name="connsiteX57" fmla="*/ 697682 w 1992928"/>
                <a:gd name="connsiteY57" fmla="*/ 82150 h 3041400"/>
                <a:gd name="connsiteX58" fmla="*/ 703362 w 1992928"/>
                <a:gd name="connsiteY58" fmla="*/ 88963 h 3041400"/>
                <a:gd name="connsiteX59" fmla="*/ 717752 w 1992928"/>
                <a:gd name="connsiteY59" fmla="*/ 79499 h 3041400"/>
                <a:gd name="connsiteX60" fmla="*/ 746344 w 1992928"/>
                <a:gd name="connsiteY60" fmla="*/ 81770 h 3041400"/>
                <a:gd name="connsiteX61" fmla="*/ 736309 w 1992928"/>
                <a:gd name="connsiteY61" fmla="*/ 100130 h 3041400"/>
                <a:gd name="connsiteX62" fmla="*/ 738959 w 1992928"/>
                <a:gd name="connsiteY62" fmla="*/ 105621 h 3041400"/>
                <a:gd name="connsiteX63" fmla="*/ 755811 w 1992928"/>
                <a:gd name="connsiteY63" fmla="*/ 89153 h 3041400"/>
                <a:gd name="connsiteX64" fmla="*/ 757137 w 1992928"/>
                <a:gd name="connsiteY64" fmla="*/ 105621 h 3041400"/>
                <a:gd name="connsiteX65" fmla="*/ 769824 w 1992928"/>
                <a:gd name="connsiteY65" fmla="*/ 119248 h 3041400"/>
                <a:gd name="connsiteX66" fmla="*/ 764332 w 1992928"/>
                <a:gd name="connsiteY66" fmla="*/ 134959 h 3041400"/>
                <a:gd name="connsiteX67" fmla="*/ 751646 w 1992928"/>
                <a:gd name="connsiteY67" fmla="*/ 139501 h 3041400"/>
                <a:gd name="connsiteX68" fmla="*/ 744262 w 1992928"/>
                <a:gd name="connsiteY68" fmla="*/ 147262 h 3041400"/>
                <a:gd name="connsiteX69" fmla="*/ 743882 w 1992928"/>
                <a:gd name="connsiteY69" fmla="*/ 173573 h 3041400"/>
                <a:gd name="connsiteX70" fmla="*/ 728924 w 1992928"/>
                <a:gd name="connsiteY70" fmla="*/ 187391 h 3041400"/>
                <a:gd name="connsiteX71" fmla="*/ 734037 w 1992928"/>
                <a:gd name="connsiteY71" fmla="*/ 197422 h 3041400"/>
                <a:gd name="connsiteX72" fmla="*/ 747860 w 1992928"/>
                <a:gd name="connsiteY72" fmla="*/ 189851 h 3041400"/>
                <a:gd name="connsiteX73" fmla="*/ 753918 w 1992928"/>
                <a:gd name="connsiteY73" fmla="*/ 150102 h 3041400"/>
                <a:gd name="connsiteX74" fmla="*/ 775694 w 1992928"/>
                <a:gd name="connsiteY74" fmla="*/ 141963 h 3041400"/>
                <a:gd name="connsiteX75" fmla="*/ 781185 w 1992928"/>
                <a:gd name="connsiteY75" fmla="*/ 114138 h 3041400"/>
                <a:gd name="connsiteX76" fmla="*/ 791978 w 1992928"/>
                <a:gd name="connsiteY76" fmla="*/ 112813 h 3041400"/>
                <a:gd name="connsiteX77" fmla="*/ 798794 w 1992928"/>
                <a:gd name="connsiteY77" fmla="*/ 107703 h 3041400"/>
                <a:gd name="connsiteX78" fmla="*/ 829847 w 1992928"/>
                <a:gd name="connsiteY78" fmla="*/ 115462 h 3041400"/>
                <a:gd name="connsiteX79" fmla="*/ 855789 w 1992928"/>
                <a:gd name="connsiteY79" fmla="*/ 120384 h 3041400"/>
                <a:gd name="connsiteX80" fmla="*/ 861659 w 1992928"/>
                <a:gd name="connsiteY80" fmla="*/ 132120 h 3041400"/>
                <a:gd name="connsiteX81" fmla="*/ 867718 w 1992928"/>
                <a:gd name="connsiteY81" fmla="*/ 126441 h 3041400"/>
                <a:gd name="connsiteX82" fmla="*/ 870368 w 1992928"/>
                <a:gd name="connsiteY82" fmla="*/ 115842 h 3041400"/>
                <a:gd name="connsiteX83" fmla="*/ 892522 w 1992928"/>
                <a:gd name="connsiteY83" fmla="*/ 122467 h 3041400"/>
                <a:gd name="connsiteX84" fmla="*/ 903883 w 1992928"/>
                <a:gd name="connsiteY84" fmla="*/ 131174 h 3041400"/>
                <a:gd name="connsiteX85" fmla="*/ 907671 w 1992928"/>
                <a:gd name="connsiteY85" fmla="*/ 126063 h 3041400"/>
                <a:gd name="connsiteX86" fmla="*/ 912026 w 1992928"/>
                <a:gd name="connsiteY86" fmla="*/ 138177 h 3041400"/>
                <a:gd name="connsiteX87" fmla="*/ 928499 w 1992928"/>
                <a:gd name="connsiteY87" fmla="*/ 137231 h 3041400"/>
                <a:gd name="connsiteX88" fmla="*/ 940618 w 1992928"/>
                <a:gd name="connsiteY88" fmla="*/ 144612 h 3041400"/>
                <a:gd name="connsiteX89" fmla="*/ 951979 w 1992928"/>
                <a:gd name="connsiteY89" fmla="*/ 156537 h 3041400"/>
                <a:gd name="connsiteX90" fmla="*/ 963908 w 1992928"/>
                <a:gd name="connsiteY90" fmla="*/ 161459 h 3041400"/>
                <a:gd name="connsiteX91" fmla="*/ 973754 w 1992928"/>
                <a:gd name="connsiteY91" fmla="*/ 173951 h 3041400"/>
                <a:gd name="connsiteX92" fmla="*/ 988902 w 1992928"/>
                <a:gd name="connsiteY92" fmla="*/ 179440 h 3041400"/>
                <a:gd name="connsiteX93" fmla="*/ 992690 w 1992928"/>
                <a:gd name="connsiteY93" fmla="*/ 188337 h 3041400"/>
                <a:gd name="connsiteX94" fmla="*/ 1009730 w 1992928"/>
                <a:gd name="connsiteY94" fmla="*/ 200451 h 3041400"/>
                <a:gd name="connsiteX95" fmla="*/ 1051387 w 1992928"/>
                <a:gd name="connsiteY95" fmla="*/ 244175 h 3041400"/>
                <a:gd name="connsiteX96" fmla="*/ 1055743 w 1992928"/>
                <a:gd name="connsiteY96" fmla="*/ 256857 h 3041400"/>
                <a:gd name="connsiteX97" fmla="*/ 1064074 w 1992928"/>
                <a:gd name="connsiteY97" fmla="*/ 259886 h 3041400"/>
                <a:gd name="connsiteX98" fmla="*/ 1072217 w 1992928"/>
                <a:gd name="connsiteY98" fmla="*/ 268593 h 3041400"/>
                <a:gd name="connsiteX99" fmla="*/ 1076003 w 1992928"/>
                <a:gd name="connsiteY99" fmla="*/ 265942 h 3041400"/>
                <a:gd name="connsiteX100" fmla="*/ 1067104 w 1992928"/>
                <a:gd name="connsiteY100" fmla="*/ 256669 h 3041400"/>
                <a:gd name="connsiteX101" fmla="*/ 1067104 w 1992928"/>
                <a:gd name="connsiteY101" fmla="*/ 247204 h 3041400"/>
                <a:gd name="connsiteX102" fmla="*/ 1084334 w 1992928"/>
                <a:gd name="connsiteY102" fmla="*/ 262158 h 3041400"/>
                <a:gd name="connsiteX103" fmla="*/ 1084334 w 1992928"/>
                <a:gd name="connsiteY103" fmla="*/ 269161 h 3041400"/>
                <a:gd name="connsiteX104" fmla="*/ 1092098 w 1992928"/>
                <a:gd name="connsiteY104" fmla="*/ 280328 h 3041400"/>
                <a:gd name="connsiteX105" fmla="*/ 1123151 w 1992928"/>
                <a:gd name="connsiteY105" fmla="*/ 292632 h 3041400"/>
                <a:gd name="connsiteX106" fmla="*/ 1133187 w 1992928"/>
                <a:gd name="connsiteY106" fmla="*/ 301339 h 3041400"/>
                <a:gd name="connsiteX107" fmla="*/ 1131104 w 1992928"/>
                <a:gd name="connsiteY107" fmla="*/ 286764 h 3041400"/>
                <a:gd name="connsiteX108" fmla="*/ 1158560 w 1992928"/>
                <a:gd name="connsiteY108" fmla="*/ 314210 h 3041400"/>
                <a:gd name="connsiteX109" fmla="*/ 1160454 w 1992928"/>
                <a:gd name="connsiteY109" fmla="*/ 321213 h 3041400"/>
                <a:gd name="connsiteX110" fmla="*/ 1167649 w 1992928"/>
                <a:gd name="connsiteY110" fmla="*/ 326703 h 3041400"/>
                <a:gd name="connsiteX111" fmla="*/ 1165755 w 1992928"/>
                <a:gd name="connsiteY111" fmla="*/ 337491 h 3041400"/>
                <a:gd name="connsiteX112" fmla="*/ 1172573 w 1992928"/>
                <a:gd name="connsiteY112" fmla="*/ 346198 h 3041400"/>
                <a:gd name="connsiteX113" fmla="*/ 1179578 w 1992928"/>
                <a:gd name="connsiteY113" fmla="*/ 338059 h 3041400"/>
                <a:gd name="connsiteX114" fmla="*/ 1192265 w 1992928"/>
                <a:gd name="connsiteY114" fmla="*/ 348660 h 3041400"/>
                <a:gd name="connsiteX115" fmla="*/ 1207412 w 1992928"/>
                <a:gd name="connsiteY115" fmla="*/ 354149 h 3041400"/>
                <a:gd name="connsiteX116" fmla="*/ 1201921 w 1992928"/>
                <a:gd name="connsiteY116" fmla="*/ 380460 h 3041400"/>
                <a:gd name="connsiteX117" fmla="*/ 1211010 w 1992928"/>
                <a:gd name="connsiteY117" fmla="*/ 391059 h 3041400"/>
                <a:gd name="connsiteX118" fmla="*/ 1208738 w 1992928"/>
                <a:gd name="connsiteY118" fmla="*/ 421345 h 3041400"/>
                <a:gd name="connsiteX119" fmla="*/ 1211957 w 1992928"/>
                <a:gd name="connsiteY119" fmla="*/ 430620 h 3041400"/>
                <a:gd name="connsiteX120" fmla="*/ 1222561 w 1992928"/>
                <a:gd name="connsiteY120" fmla="*/ 424373 h 3041400"/>
                <a:gd name="connsiteX121" fmla="*/ 1224833 w 1992928"/>
                <a:gd name="connsiteY121" fmla="*/ 443112 h 3041400"/>
                <a:gd name="connsiteX122" fmla="*/ 1199839 w 1992928"/>
                <a:gd name="connsiteY122" fmla="*/ 493082 h 3041400"/>
                <a:gd name="connsiteX123" fmla="*/ 1163104 w 1992928"/>
                <a:gd name="connsiteY123" fmla="*/ 548542 h 3041400"/>
                <a:gd name="connsiteX124" fmla="*/ 1120501 w 1992928"/>
                <a:gd name="connsiteY124" fmla="*/ 568985 h 3041400"/>
                <a:gd name="connsiteX125" fmla="*/ 1079033 w 1992928"/>
                <a:gd name="connsiteY125" fmla="*/ 584507 h 3041400"/>
                <a:gd name="connsiteX126" fmla="*/ 1026015 w 1992928"/>
                <a:gd name="connsiteY126" fmla="*/ 578638 h 3041400"/>
                <a:gd name="connsiteX127" fmla="*/ 983411 w 1992928"/>
                <a:gd name="connsiteY127" fmla="*/ 557060 h 3041400"/>
                <a:gd name="connsiteX128" fmla="*/ 946298 w 1992928"/>
                <a:gd name="connsiteY128" fmla="*/ 554221 h 3041400"/>
                <a:gd name="connsiteX129" fmla="*/ 921304 w 1992928"/>
                <a:gd name="connsiteY129" fmla="*/ 543242 h 3041400"/>
                <a:gd name="connsiteX130" fmla="*/ 913920 w 1992928"/>
                <a:gd name="connsiteY130" fmla="*/ 547028 h 3041400"/>
                <a:gd name="connsiteX131" fmla="*/ 893090 w 1992928"/>
                <a:gd name="connsiteY131" fmla="*/ 534535 h 3041400"/>
                <a:gd name="connsiteX132" fmla="*/ 887410 w 1992928"/>
                <a:gd name="connsiteY132" fmla="*/ 540214 h 3041400"/>
                <a:gd name="connsiteX133" fmla="*/ 881541 w 1992928"/>
                <a:gd name="connsiteY133" fmla="*/ 525261 h 3041400"/>
                <a:gd name="connsiteX134" fmla="*/ 866582 w 1992928"/>
                <a:gd name="connsiteY134" fmla="*/ 526207 h 3041400"/>
                <a:gd name="connsiteX135" fmla="*/ 849162 w 1992928"/>
                <a:gd name="connsiteY135" fmla="*/ 509929 h 3041400"/>
                <a:gd name="connsiteX136" fmla="*/ 838747 w 1992928"/>
                <a:gd name="connsiteY136" fmla="*/ 525639 h 3041400"/>
                <a:gd name="connsiteX137" fmla="*/ 824167 w 1992928"/>
                <a:gd name="connsiteY137" fmla="*/ 512578 h 3041400"/>
                <a:gd name="connsiteX138" fmla="*/ 829659 w 1992928"/>
                <a:gd name="connsiteY138" fmla="*/ 498761 h 3041400"/>
                <a:gd name="connsiteX139" fmla="*/ 818108 w 1992928"/>
                <a:gd name="connsiteY139" fmla="*/ 495732 h 3041400"/>
                <a:gd name="connsiteX140" fmla="*/ 815646 w 1992928"/>
                <a:gd name="connsiteY140" fmla="*/ 488161 h 3041400"/>
                <a:gd name="connsiteX141" fmla="*/ 806179 w 1992928"/>
                <a:gd name="connsiteY141" fmla="*/ 490243 h 3041400"/>
                <a:gd name="connsiteX142" fmla="*/ 797848 w 1992928"/>
                <a:gd name="connsiteY142" fmla="*/ 501601 h 3041400"/>
                <a:gd name="connsiteX143" fmla="*/ 780237 w 1992928"/>
                <a:gd name="connsiteY143" fmla="*/ 487971 h 3041400"/>
                <a:gd name="connsiteX144" fmla="*/ 777776 w 1992928"/>
                <a:gd name="connsiteY144" fmla="*/ 492326 h 3041400"/>
                <a:gd name="connsiteX145" fmla="*/ 758651 w 1992928"/>
                <a:gd name="connsiteY145" fmla="*/ 485701 h 3041400"/>
                <a:gd name="connsiteX146" fmla="*/ 755623 w 1992928"/>
                <a:gd name="connsiteY146" fmla="*/ 478130 h 3041400"/>
                <a:gd name="connsiteX147" fmla="*/ 743504 w 1992928"/>
                <a:gd name="connsiteY147" fmla="*/ 475669 h 3041400"/>
                <a:gd name="connsiteX148" fmla="*/ 736309 w 1992928"/>
                <a:gd name="connsiteY148" fmla="*/ 446898 h 3041400"/>
                <a:gd name="connsiteX149" fmla="*/ 721728 w 1992928"/>
                <a:gd name="connsiteY149" fmla="*/ 436297 h 3041400"/>
                <a:gd name="connsiteX150" fmla="*/ 693326 w 1992928"/>
                <a:gd name="connsiteY150" fmla="*/ 435162 h 3041400"/>
                <a:gd name="connsiteX151" fmla="*/ 690675 w 1992928"/>
                <a:gd name="connsiteY151" fmla="*/ 438379 h 3041400"/>
                <a:gd name="connsiteX152" fmla="*/ 697682 w 1992928"/>
                <a:gd name="connsiteY152" fmla="*/ 441597 h 3041400"/>
                <a:gd name="connsiteX153" fmla="*/ 708663 w 1992928"/>
                <a:gd name="connsiteY153" fmla="*/ 454659 h 3041400"/>
                <a:gd name="connsiteX154" fmla="*/ 717942 w 1992928"/>
                <a:gd name="connsiteY154" fmla="*/ 452197 h 3041400"/>
                <a:gd name="connsiteX155" fmla="*/ 714344 w 1992928"/>
                <a:gd name="connsiteY155" fmla="*/ 467151 h 3041400"/>
                <a:gd name="connsiteX156" fmla="*/ 722108 w 1992928"/>
                <a:gd name="connsiteY156" fmla="*/ 484565 h 3041400"/>
                <a:gd name="connsiteX157" fmla="*/ 729113 w 1992928"/>
                <a:gd name="connsiteY157" fmla="*/ 487215 h 3041400"/>
                <a:gd name="connsiteX158" fmla="*/ 739338 w 1992928"/>
                <a:gd name="connsiteY158" fmla="*/ 501411 h 3041400"/>
                <a:gd name="connsiteX159" fmla="*/ 753918 w 1992928"/>
                <a:gd name="connsiteY159" fmla="*/ 507657 h 3041400"/>
                <a:gd name="connsiteX160" fmla="*/ 745776 w 1992928"/>
                <a:gd name="connsiteY160" fmla="*/ 514472 h 3041400"/>
                <a:gd name="connsiteX161" fmla="*/ 746534 w 1992928"/>
                <a:gd name="connsiteY161" fmla="*/ 524125 h 3041400"/>
                <a:gd name="connsiteX162" fmla="*/ 759031 w 1992928"/>
                <a:gd name="connsiteY162" fmla="*/ 523368 h 3041400"/>
                <a:gd name="connsiteX163" fmla="*/ 783079 w 1992928"/>
                <a:gd name="connsiteY163" fmla="*/ 540025 h 3041400"/>
                <a:gd name="connsiteX164" fmla="*/ 780805 w 1992928"/>
                <a:gd name="connsiteY164" fmla="*/ 548353 h 3041400"/>
                <a:gd name="connsiteX165" fmla="*/ 764332 w 1992928"/>
                <a:gd name="connsiteY165" fmla="*/ 551382 h 3041400"/>
                <a:gd name="connsiteX166" fmla="*/ 771906 w 1992928"/>
                <a:gd name="connsiteY166" fmla="*/ 558953 h 3041400"/>
                <a:gd name="connsiteX167" fmla="*/ 785919 w 1992928"/>
                <a:gd name="connsiteY167" fmla="*/ 556871 h 3041400"/>
                <a:gd name="connsiteX168" fmla="*/ 806179 w 1992928"/>
                <a:gd name="connsiteY168" fmla="*/ 561792 h 3041400"/>
                <a:gd name="connsiteX169" fmla="*/ 813185 w 1992928"/>
                <a:gd name="connsiteY169" fmla="*/ 569931 h 3041400"/>
                <a:gd name="connsiteX170" fmla="*/ 810723 w 1992928"/>
                <a:gd name="connsiteY170" fmla="*/ 581099 h 3041400"/>
                <a:gd name="connsiteX171" fmla="*/ 821516 w 1992928"/>
                <a:gd name="connsiteY171" fmla="*/ 579206 h 3041400"/>
                <a:gd name="connsiteX172" fmla="*/ 839315 w 1992928"/>
                <a:gd name="connsiteY172" fmla="*/ 588481 h 3041400"/>
                <a:gd name="connsiteX173" fmla="*/ 844996 w 1992928"/>
                <a:gd name="connsiteY173" fmla="*/ 606085 h 3041400"/>
                <a:gd name="connsiteX174" fmla="*/ 850865 w 1992928"/>
                <a:gd name="connsiteY174" fmla="*/ 612330 h 3041400"/>
                <a:gd name="connsiteX175" fmla="*/ 837800 w 1992928"/>
                <a:gd name="connsiteY175" fmla="*/ 631827 h 3041400"/>
                <a:gd name="connsiteX176" fmla="*/ 844806 w 1992928"/>
                <a:gd name="connsiteY176" fmla="*/ 648863 h 3041400"/>
                <a:gd name="connsiteX177" fmla="*/ 839126 w 1992928"/>
                <a:gd name="connsiteY177" fmla="*/ 653973 h 3041400"/>
                <a:gd name="connsiteX178" fmla="*/ 837990 w 1992928"/>
                <a:gd name="connsiteY178" fmla="*/ 676498 h 3041400"/>
                <a:gd name="connsiteX179" fmla="*/ 823031 w 1992928"/>
                <a:gd name="connsiteY179" fmla="*/ 675362 h 3041400"/>
                <a:gd name="connsiteX180" fmla="*/ 817918 w 1992928"/>
                <a:gd name="connsiteY180" fmla="*/ 686151 h 3041400"/>
                <a:gd name="connsiteX181" fmla="*/ 828711 w 1992928"/>
                <a:gd name="connsiteY181" fmla="*/ 691640 h 3041400"/>
                <a:gd name="connsiteX182" fmla="*/ 828901 w 1992928"/>
                <a:gd name="connsiteY182" fmla="*/ 701105 h 3041400"/>
                <a:gd name="connsiteX183" fmla="*/ 835907 w 1992928"/>
                <a:gd name="connsiteY183" fmla="*/ 705458 h 3041400"/>
                <a:gd name="connsiteX184" fmla="*/ 845754 w 1992928"/>
                <a:gd name="connsiteY184" fmla="*/ 749183 h 3041400"/>
                <a:gd name="connsiteX185" fmla="*/ 856357 w 1992928"/>
                <a:gd name="connsiteY185" fmla="*/ 745397 h 3041400"/>
                <a:gd name="connsiteX186" fmla="*/ 858439 w 1992928"/>
                <a:gd name="connsiteY186" fmla="*/ 761108 h 3041400"/>
                <a:gd name="connsiteX187" fmla="*/ 851623 w 1992928"/>
                <a:gd name="connsiteY187" fmla="*/ 771897 h 3041400"/>
                <a:gd name="connsiteX188" fmla="*/ 863742 w 1992928"/>
                <a:gd name="connsiteY188" fmla="*/ 786093 h 3041400"/>
                <a:gd name="connsiteX189" fmla="*/ 856167 w 1992928"/>
                <a:gd name="connsiteY189" fmla="*/ 792528 h 3041400"/>
                <a:gd name="connsiteX190" fmla="*/ 835528 w 1992928"/>
                <a:gd name="connsiteY190" fmla="*/ 803507 h 3041400"/>
                <a:gd name="connsiteX191" fmla="*/ 820760 w 1992928"/>
                <a:gd name="connsiteY191" fmla="*/ 841174 h 3041400"/>
                <a:gd name="connsiteX192" fmla="*/ 822842 w 1992928"/>
                <a:gd name="connsiteY192" fmla="*/ 873352 h 3041400"/>
                <a:gd name="connsiteX193" fmla="*/ 823031 w 1992928"/>
                <a:gd name="connsiteY193" fmla="*/ 897013 h 3041400"/>
                <a:gd name="connsiteX194" fmla="*/ 818108 w 1992928"/>
                <a:gd name="connsiteY194" fmla="*/ 906666 h 3041400"/>
                <a:gd name="connsiteX195" fmla="*/ 829659 w 1992928"/>
                <a:gd name="connsiteY195" fmla="*/ 916509 h 3041400"/>
                <a:gd name="connsiteX196" fmla="*/ 829469 w 1992928"/>
                <a:gd name="connsiteY196" fmla="*/ 904773 h 3041400"/>
                <a:gd name="connsiteX197" fmla="*/ 833825 w 1992928"/>
                <a:gd name="connsiteY197" fmla="*/ 902123 h 3041400"/>
                <a:gd name="connsiteX198" fmla="*/ 844996 w 1992928"/>
                <a:gd name="connsiteY198" fmla="*/ 940358 h 3041400"/>
                <a:gd name="connsiteX199" fmla="*/ 853895 w 1992928"/>
                <a:gd name="connsiteY199" fmla="*/ 940738 h 3041400"/>
                <a:gd name="connsiteX200" fmla="*/ 857303 w 1992928"/>
                <a:gd name="connsiteY200" fmla="*/ 972158 h 3041400"/>
                <a:gd name="connsiteX201" fmla="*/ 862227 w 1992928"/>
                <a:gd name="connsiteY201" fmla="*/ 979162 h 3041400"/>
                <a:gd name="connsiteX202" fmla="*/ 856925 w 1992928"/>
                <a:gd name="connsiteY202" fmla="*/ 989004 h 3041400"/>
                <a:gd name="connsiteX203" fmla="*/ 858629 w 1992928"/>
                <a:gd name="connsiteY203" fmla="*/ 997333 h 3041400"/>
                <a:gd name="connsiteX204" fmla="*/ 852001 w 1992928"/>
                <a:gd name="connsiteY204" fmla="*/ 991276 h 3041400"/>
                <a:gd name="connsiteX205" fmla="*/ 845374 w 1992928"/>
                <a:gd name="connsiteY205" fmla="*/ 998090 h 3041400"/>
                <a:gd name="connsiteX206" fmla="*/ 840262 w 1992928"/>
                <a:gd name="connsiteY206" fmla="*/ 997333 h 3041400"/>
                <a:gd name="connsiteX207" fmla="*/ 834013 w 1992928"/>
                <a:gd name="connsiteY207" fmla="*/ 995440 h 3041400"/>
                <a:gd name="connsiteX208" fmla="*/ 829659 w 1992928"/>
                <a:gd name="connsiteY208" fmla="*/ 1001497 h 3041400"/>
                <a:gd name="connsiteX209" fmla="*/ 839504 w 1992928"/>
                <a:gd name="connsiteY209" fmla="*/ 1004147 h 3041400"/>
                <a:gd name="connsiteX210" fmla="*/ 841020 w 1992928"/>
                <a:gd name="connsiteY210" fmla="*/ 1018721 h 3041400"/>
                <a:gd name="connsiteX211" fmla="*/ 849162 w 1992928"/>
                <a:gd name="connsiteY211" fmla="*/ 1024022 h 3041400"/>
                <a:gd name="connsiteX212" fmla="*/ 856167 w 1992928"/>
                <a:gd name="connsiteY212" fmla="*/ 1019289 h 3041400"/>
                <a:gd name="connsiteX213" fmla="*/ 864120 w 1992928"/>
                <a:gd name="connsiteY213" fmla="*/ 1027996 h 3041400"/>
                <a:gd name="connsiteX214" fmla="*/ 874913 w 1992928"/>
                <a:gd name="connsiteY214" fmla="*/ 1024778 h 3041400"/>
                <a:gd name="connsiteX215" fmla="*/ 883813 w 1992928"/>
                <a:gd name="connsiteY215" fmla="*/ 1027428 h 3041400"/>
                <a:gd name="connsiteX216" fmla="*/ 881161 w 1992928"/>
                <a:gd name="connsiteY216" fmla="*/ 1036704 h 3041400"/>
                <a:gd name="connsiteX217" fmla="*/ 891766 w 1992928"/>
                <a:gd name="connsiteY217" fmla="*/ 1059607 h 3041400"/>
                <a:gd name="connsiteX218" fmla="*/ 892712 w 1992928"/>
                <a:gd name="connsiteY218" fmla="*/ 1068882 h 3041400"/>
                <a:gd name="connsiteX219" fmla="*/ 889872 w 1992928"/>
                <a:gd name="connsiteY219" fmla="*/ 1077778 h 3041400"/>
                <a:gd name="connsiteX220" fmla="*/ 883055 w 1992928"/>
                <a:gd name="connsiteY220" fmla="*/ 1078346 h 3041400"/>
                <a:gd name="connsiteX221" fmla="*/ 881729 w 1992928"/>
                <a:gd name="connsiteY221" fmla="*/ 1082699 h 3041400"/>
                <a:gd name="connsiteX222" fmla="*/ 876617 w 1992928"/>
                <a:gd name="connsiteY222" fmla="*/ 1081185 h 3041400"/>
                <a:gd name="connsiteX223" fmla="*/ 873020 w 1992928"/>
                <a:gd name="connsiteY223" fmla="*/ 1073614 h 3041400"/>
                <a:gd name="connsiteX224" fmla="*/ 868286 w 1992928"/>
                <a:gd name="connsiteY224" fmla="*/ 1068314 h 3041400"/>
                <a:gd name="connsiteX225" fmla="*/ 863742 w 1992928"/>
                <a:gd name="connsiteY225" fmla="*/ 1068882 h 3041400"/>
                <a:gd name="connsiteX226" fmla="*/ 864878 w 1992928"/>
                <a:gd name="connsiteY226" fmla="*/ 1077778 h 3041400"/>
                <a:gd name="connsiteX227" fmla="*/ 869612 w 1992928"/>
                <a:gd name="connsiteY227" fmla="*/ 1079671 h 3041400"/>
                <a:gd name="connsiteX228" fmla="*/ 868286 w 1992928"/>
                <a:gd name="connsiteY228" fmla="*/ 1088568 h 3041400"/>
                <a:gd name="connsiteX229" fmla="*/ 866960 w 1992928"/>
                <a:gd name="connsiteY229" fmla="*/ 1094056 h 3041400"/>
                <a:gd name="connsiteX230" fmla="*/ 869232 w 1992928"/>
                <a:gd name="connsiteY230" fmla="*/ 1099925 h 3041400"/>
                <a:gd name="connsiteX231" fmla="*/ 862984 w 1992928"/>
                <a:gd name="connsiteY231" fmla="*/ 1097275 h 3041400"/>
                <a:gd name="connsiteX232" fmla="*/ 858629 w 1992928"/>
                <a:gd name="connsiteY232" fmla="*/ 1093299 h 3041400"/>
                <a:gd name="connsiteX233" fmla="*/ 855031 w 1992928"/>
                <a:gd name="connsiteY233" fmla="*/ 1081185 h 3041400"/>
                <a:gd name="connsiteX234" fmla="*/ 851623 w 1992928"/>
                <a:gd name="connsiteY234" fmla="*/ 1073046 h 3041400"/>
                <a:gd name="connsiteX235" fmla="*/ 846132 w 1992928"/>
                <a:gd name="connsiteY235" fmla="*/ 1067367 h 3041400"/>
                <a:gd name="connsiteX236" fmla="*/ 846510 w 1992928"/>
                <a:gd name="connsiteY236" fmla="*/ 1054686 h 3041400"/>
                <a:gd name="connsiteX237" fmla="*/ 841020 w 1992928"/>
                <a:gd name="connsiteY237" fmla="*/ 1042004 h 3041400"/>
                <a:gd name="connsiteX238" fmla="*/ 834393 w 1992928"/>
                <a:gd name="connsiteY238" fmla="*/ 1028754 h 3041400"/>
                <a:gd name="connsiteX239" fmla="*/ 832877 w 1992928"/>
                <a:gd name="connsiteY239" fmla="*/ 1040490 h 3041400"/>
                <a:gd name="connsiteX240" fmla="*/ 832119 w 1992928"/>
                <a:gd name="connsiteY240" fmla="*/ 1047493 h 3041400"/>
                <a:gd name="connsiteX241" fmla="*/ 844996 w 1992928"/>
                <a:gd name="connsiteY241" fmla="*/ 1060932 h 3041400"/>
                <a:gd name="connsiteX242" fmla="*/ 846132 w 1992928"/>
                <a:gd name="connsiteY242" fmla="*/ 1067367 h 3041400"/>
                <a:gd name="connsiteX243" fmla="*/ 846510 w 1992928"/>
                <a:gd name="connsiteY243" fmla="*/ 1077400 h 3041400"/>
                <a:gd name="connsiteX244" fmla="*/ 840262 w 1992928"/>
                <a:gd name="connsiteY244" fmla="*/ 1073424 h 3041400"/>
                <a:gd name="connsiteX245" fmla="*/ 837422 w 1992928"/>
                <a:gd name="connsiteY245" fmla="*/ 1063203 h 3041400"/>
                <a:gd name="connsiteX246" fmla="*/ 830037 w 1992928"/>
                <a:gd name="connsiteY246" fmla="*/ 1056200 h 3041400"/>
                <a:gd name="connsiteX247" fmla="*/ 828523 w 1992928"/>
                <a:gd name="connsiteY247" fmla="*/ 1064339 h 3041400"/>
                <a:gd name="connsiteX248" fmla="*/ 840072 w 1992928"/>
                <a:gd name="connsiteY248" fmla="*/ 1076642 h 3041400"/>
                <a:gd name="connsiteX249" fmla="*/ 844996 w 1992928"/>
                <a:gd name="connsiteY249" fmla="*/ 1086107 h 3041400"/>
                <a:gd name="connsiteX250" fmla="*/ 835528 w 1992928"/>
                <a:gd name="connsiteY250" fmla="*/ 1084025 h 3041400"/>
                <a:gd name="connsiteX251" fmla="*/ 835907 w 1992928"/>
                <a:gd name="connsiteY251" fmla="*/ 1090838 h 3041400"/>
                <a:gd name="connsiteX252" fmla="*/ 843860 w 1992928"/>
                <a:gd name="connsiteY252" fmla="*/ 1099357 h 3041400"/>
                <a:gd name="connsiteX253" fmla="*/ 849919 w 1992928"/>
                <a:gd name="connsiteY253" fmla="*/ 1115823 h 3041400"/>
                <a:gd name="connsiteX254" fmla="*/ 846132 w 1992928"/>
                <a:gd name="connsiteY254" fmla="*/ 1115635 h 3041400"/>
                <a:gd name="connsiteX255" fmla="*/ 837990 w 1992928"/>
                <a:gd name="connsiteY255" fmla="*/ 1107306 h 3041400"/>
                <a:gd name="connsiteX256" fmla="*/ 833257 w 1992928"/>
                <a:gd name="connsiteY256" fmla="*/ 1106550 h 3041400"/>
                <a:gd name="connsiteX257" fmla="*/ 828901 w 1992928"/>
                <a:gd name="connsiteY257" fmla="*/ 1098221 h 3041400"/>
                <a:gd name="connsiteX258" fmla="*/ 823220 w 1992928"/>
                <a:gd name="connsiteY258" fmla="*/ 1095003 h 3041400"/>
                <a:gd name="connsiteX259" fmla="*/ 822463 w 1992928"/>
                <a:gd name="connsiteY259" fmla="*/ 1106360 h 3041400"/>
                <a:gd name="connsiteX260" fmla="*/ 832309 w 1992928"/>
                <a:gd name="connsiteY260" fmla="*/ 1108442 h 3041400"/>
                <a:gd name="connsiteX261" fmla="*/ 836475 w 1992928"/>
                <a:gd name="connsiteY261" fmla="*/ 1115445 h 3041400"/>
                <a:gd name="connsiteX262" fmla="*/ 838179 w 1992928"/>
                <a:gd name="connsiteY262" fmla="*/ 1125478 h 3041400"/>
                <a:gd name="connsiteX263" fmla="*/ 831551 w 1992928"/>
                <a:gd name="connsiteY263" fmla="*/ 1119610 h 3041400"/>
                <a:gd name="connsiteX264" fmla="*/ 828711 w 1992928"/>
                <a:gd name="connsiteY264" fmla="*/ 1123964 h 3041400"/>
                <a:gd name="connsiteX265" fmla="*/ 831931 w 1992928"/>
                <a:gd name="connsiteY265" fmla="*/ 1127749 h 3041400"/>
                <a:gd name="connsiteX266" fmla="*/ 823599 w 1992928"/>
                <a:gd name="connsiteY266" fmla="*/ 1128317 h 3041400"/>
                <a:gd name="connsiteX267" fmla="*/ 823410 w 1992928"/>
                <a:gd name="connsiteY267" fmla="*/ 1133237 h 3041400"/>
                <a:gd name="connsiteX268" fmla="*/ 844618 w 1992928"/>
                <a:gd name="connsiteY268" fmla="*/ 1150084 h 3041400"/>
                <a:gd name="connsiteX269" fmla="*/ 880025 w 1992928"/>
                <a:gd name="connsiteY269" fmla="*/ 1168634 h 3041400"/>
                <a:gd name="connsiteX270" fmla="*/ 889493 w 1992928"/>
                <a:gd name="connsiteY270" fmla="*/ 1173934 h 3041400"/>
                <a:gd name="connsiteX271" fmla="*/ 895174 w 1992928"/>
                <a:gd name="connsiteY271" fmla="*/ 1196837 h 3041400"/>
                <a:gd name="connsiteX272" fmla="*/ 894984 w 1992928"/>
                <a:gd name="connsiteY272" fmla="*/ 1204788 h 3041400"/>
                <a:gd name="connsiteX273" fmla="*/ 889493 w 1992928"/>
                <a:gd name="connsiteY273" fmla="*/ 1218415 h 3041400"/>
                <a:gd name="connsiteX274" fmla="*/ 892522 w 1992928"/>
                <a:gd name="connsiteY274" fmla="*/ 1229205 h 3041400"/>
                <a:gd name="connsiteX275" fmla="*/ 904831 w 1992928"/>
                <a:gd name="connsiteY275" fmla="*/ 1236019 h 3041400"/>
                <a:gd name="connsiteX276" fmla="*/ 923387 w 1992928"/>
                <a:gd name="connsiteY276" fmla="*/ 1225040 h 3041400"/>
                <a:gd name="connsiteX277" fmla="*/ 928879 w 1992928"/>
                <a:gd name="connsiteY277" fmla="*/ 1209519 h 3041400"/>
                <a:gd name="connsiteX278" fmla="*/ 939670 w 1992928"/>
                <a:gd name="connsiteY278" fmla="*/ 1204220 h 3041400"/>
                <a:gd name="connsiteX279" fmla="*/ 946109 w 1992928"/>
                <a:gd name="connsiteY279" fmla="*/ 1179613 h 3041400"/>
                <a:gd name="connsiteX280" fmla="*/ 940618 w 1992928"/>
                <a:gd name="connsiteY280" fmla="*/ 1170906 h 3041400"/>
                <a:gd name="connsiteX281" fmla="*/ 946298 w 1992928"/>
                <a:gd name="connsiteY281" fmla="*/ 1169770 h 3041400"/>
                <a:gd name="connsiteX282" fmla="*/ 947056 w 1992928"/>
                <a:gd name="connsiteY282" fmla="*/ 1162767 h 3041400"/>
                <a:gd name="connsiteX283" fmla="*/ 930393 w 1992928"/>
                <a:gd name="connsiteY283" fmla="*/ 1149705 h 3041400"/>
                <a:gd name="connsiteX284" fmla="*/ 926605 w 1992928"/>
                <a:gd name="connsiteY284" fmla="*/ 1127181 h 3041400"/>
                <a:gd name="connsiteX285" fmla="*/ 919222 w 1992928"/>
                <a:gd name="connsiteY285" fmla="*/ 1119420 h 3041400"/>
                <a:gd name="connsiteX286" fmla="*/ 897824 w 1992928"/>
                <a:gd name="connsiteY286" fmla="*/ 1099357 h 3041400"/>
                <a:gd name="connsiteX287" fmla="*/ 896120 w 1992928"/>
                <a:gd name="connsiteY287" fmla="*/ 1089136 h 3041400"/>
                <a:gd name="connsiteX288" fmla="*/ 898203 w 1992928"/>
                <a:gd name="connsiteY288" fmla="*/ 1079861 h 3041400"/>
                <a:gd name="connsiteX289" fmla="*/ 903505 w 1992928"/>
                <a:gd name="connsiteY289" fmla="*/ 1070018 h 3041400"/>
                <a:gd name="connsiteX290" fmla="*/ 902937 w 1992928"/>
                <a:gd name="connsiteY290" fmla="*/ 1063014 h 3041400"/>
                <a:gd name="connsiteX291" fmla="*/ 897446 w 1992928"/>
                <a:gd name="connsiteY291" fmla="*/ 1058472 h 3041400"/>
                <a:gd name="connsiteX292" fmla="*/ 898203 w 1992928"/>
                <a:gd name="connsiteY292" fmla="*/ 1051657 h 3041400"/>
                <a:gd name="connsiteX293" fmla="*/ 902179 w 1992928"/>
                <a:gd name="connsiteY293" fmla="*/ 1045411 h 3041400"/>
                <a:gd name="connsiteX294" fmla="*/ 900665 w 1992928"/>
                <a:gd name="connsiteY294" fmla="*/ 1031025 h 3041400"/>
                <a:gd name="connsiteX295" fmla="*/ 890818 w 1992928"/>
                <a:gd name="connsiteY295" fmla="*/ 1020615 h 3041400"/>
                <a:gd name="connsiteX296" fmla="*/ 883245 w 1992928"/>
                <a:gd name="connsiteY296" fmla="*/ 1021182 h 3041400"/>
                <a:gd name="connsiteX297" fmla="*/ 879837 w 1992928"/>
                <a:gd name="connsiteY297" fmla="*/ 1012286 h 3041400"/>
                <a:gd name="connsiteX298" fmla="*/ 870368 w 1992928"/>
                <a:gd name="connsiteY298" fmla="*/ 1009446 h 3041400"/>
                <a:gd name="connsiteX299" fmla="*/ 865256 w 1992928"/>
                <a:gd name="connsiteY299" fmla="*/ 1010582 h 3041400"/>
                <a:gd name="connsiteX300" fmla="*/ 855789 w 1992928"/>
                <a:gd name="connsiteY300" fmla="*/ 1007744 h 3041400"/>
                <a:gd name="connsiteX301" fmla="*/ 855411 w 1992928"/>
                <a:gd name="connsiteY301" fmla="*/ 1003390 h 3041400"/>
                <a:gd name="connsiteX302" fmla="*/ 858629 w 1992928"/>
                <a:gd name="connsiteY302" fmla="*/ 997333 h 3041400"/>
                <a:gd name="connsiteX303" fmla="*/ 865824 w 1992928"/>
                <a:gd name="connsiteY303" fmla="*/ 987301 h 3041400"/>
                <a:gd name="connsiteX304" fmla="*/ 862227 w 1992928"/>
                <a:gd name="connsiteY304" fmla="*/ 979162 h 3041400"/>
                <a:gd name="connsiteX305" fmla="*/ 867340 w 1992928"/>
                <a:gd name="connsiteY305" fmla="*/ 969697 h 3041400"/>
                <a:gd name="connsiteX306" fmla="*/ 865256 w 1992928"/>
                <a:gd name="connsiteY306" fmla="*/ 956448 h 3041400"/>
                <a:gd name="connsiteX307" fmla="*/ 863174 w 1992928"/>
                <a:gd name="connsiteY307" fmla="*/ 935627 h 3041400"/>
                <a:gd name="connsiteX308" fmla="*/ 871316 w 1992928"/>
                <a:gd name="connsiteY308" fmla="*/ 940170 h 3041400"/>
                <a:gd name="connsiteX309" fmla="*/ 894227 w 1992928"/>
                <a:gd name="connsiteY309" fmla="*/ 934869 h 3041400"/>
                <a:gd name="connsiteX310" fmla="*/ 889114 w 1992928"/>
                <a:gd name="connsiteY310" fmla="*/ 927866 h 3041400"/>
                <a:gd name="connsiteX311" fmla="*/ 868854 w 1992928"/>
                <a:gd name="connsiteY311" fmla="*/ 925026 h 3041400"/>
                <a:gd name="connsiteX312" fmla="*/ 867340 w 1992928"/>
                <a:gd name="connsiteY312" fmla="*/ 909316 h 3041400"/>
                <a:gd name="connsiteX313" fmla="*/ 861091 w 1992928"/>
                <a:gd name="connsiteY313" fmla="*/ 907992 h 3041400"/>
                <a:gd name="connsiteX314" fmla="*/ 855979 w 1992928"/>
                <a:gd name="connsiteY314" fmla="*/ 899473 h 3041400"/>
                <a:gd name="connsiteX315" fmla="*/ 833635 w 1992928"/>
                <a:gd name="connsiteY315" fmla="*/ 875624 h 3041400"/>
                <a:gd name="connsiteX316" fmla="*/ 827197 w 1992928"/>
                <a:gd name="connsiteY316" fmla="*/ 872027 h 3041400"/>
                <a:gd name="connsiteX317" fmla="*/ 824735 w 1992928"/>
                <a:gd name="connsiteY317" fmla="*/ 865403 h 3041400"/>
                <a:gd name="connsiteX318" fmla="*/ 822652 w 1992928"/>
                <a:gd name="connsiteY318" fmla="*/ 841552 h 3041400"/>
                <a:gd name="connsiteX319" fmla="*/ 837232 w 1992928"/>
                <a:gd name="connsiteY319" fmla="*/ 805589 h 3041400"/>
                <a:gd name="connsiteX320" fmla="*/ 860901 w 1992928"/>
                <a:gd name="connsiteY320" fmla="*/ 806346 h 3041400"/>
                <a:gd name="connsiteX321" fmla="*/ 863930 w 1992928"/>
                <a:gd name="connsiteY321" fmla="*/ 815053 h 3041400"/>
                <a:gd name="connsiteX322" fmla="*/ 871505 w 1992928"/>
                <a:gd name="connsiteY322" fmla="*/ 820731 h 3041400"/>
                <a:gd name="connsiteX323" fmla="*/ 883623 w 1992928"/>
                <a:gd name="connsiteY323" fmla="*/ 830764 h 3041400"/>
                <a:gd name="connsiteX324" fmla="*/ 893658 w 1992928"/>
                <a:gd name="connsiteY324" fmla="*/ 827546 h 3041400"/>
                <a:gd name="connsiteX325" fmla="*/ 899339 w 1992928"/>
                <a:gd name="connsiteY325" fmla="*/ 818081 h 3041400"/>
                <a:gd name="connsiteX326" fmla="*/ 908239 w 1992928"/>
                <a:gd name="connsiteY326" fmla="*/ 825464 h 3041400"/>
                <a:gd name="connsiteX327" fmla="*/ 915812 w 1992928"/>
                <a:gd name="connsiteY327" fmla="*/ 841552 h 3041400"/>
                <a:gd name="connsiteX328" fmla="*/ 928689 w 1992928"/>
                <a:gd name="connsiteY328" fmla="*/ 845906 h 3041400"/>
                <a:gd name="connsiteX329" fmla="*/ 932475 w 1992928"/>
                <a:gd name="connsiteY329" fmla="*/ 866159 h 3041400"/>
                <a:gd name="connsiteX330" fmla="*/ 947056 w 1992928"/>
                <a:gd name="connsiteY330" fmla="*/ 869756 h 3041400"/>
                <a:gd name="connsiteX331" fmla="*/ 954061 w 1992928"/>
                <a:gd name="connsiteY331" fmla="*/ 875814 h 3041400"/>
                <a:gd name="connsiteX332" fmla="*/ 973186 w 1992928"/>
                <a:gd name="connsiteY332" fmla="*/ 883195 h 3041400"/>
                <a:gd name="connsiteX333" fmla="*/ 990228 w 1992928"/>
                <a:gd name="connsiteY333" fmla="*/ 883005 h 3041400"/>
                <a:gd name="connsiteX334" fmla="*/ 998369 w 1992928"/>
                <a:gd name="connsiteY334" fmla="*/ 891146 h 3041400"/>
                <a:gd name="connsiteX335" fmla="*/ 1006512 w 1992928"/>
                <a:gd name="connsiteY335" fmla="*/ 888684 h 3041400"/>
                <a:gd name="connsiteX336" fmla="*/ 1012950 w 1992928"/>
                <a:gd name="connsiteY336" fmla="*/ 877895 h 3041400"/>
                <a:gd name="connsiteX337" fmla="*/ 1034157 w 1992928"/>
                <a:gd name="connsiteY337" fmla="*/ 875246 h 3041400"/>
                <a:gd name="connsiteX338" fmla="*/ 1042678 w 1992928"/>
                <a:gd name="connsiteY338" fmla="*/ 885087 h 3041400"/>
                <a:gd name="connsiteX339" fmla="*/ 1052523 w 1992928"/>
                <a:gd name="connsiteY339" fmla="*/ 878084 h 3041400"/>
                <a:gd name="connsiteX340" fmla="*/ 1040026 w 1992928"/>
                <a:gd name="connsiteY340" fmla="*/ 870135 h 3041400"/>
                <a:gd name="connsiteX341" fmla="*/ 1029613 w 1992928"/>
                <a:gd name="connsiteY341" fmla="*/ 842500 h 3041400"/>
                <a:gd name="connsiteX342" fmla="*/ 1035104 w 1992928"/>
                <a:gd name="connsiteY342" fmla="*/ 831710 h 3041400"/>
                <a:gd name="connsiteX343" fmla="*/ 1024879 w 1992928"/>
                <a:gd name="connsiteY343" fmla="*/ 819975 h 3041400"/>
                <a:gd name="connsiteX344" fmla="*/ 1023553 w 1992928"/>
                <a:gd name="connsiteY344" fmla="*/ 806914 h 3041400"/>
                <a:gd name="connsiteX345" fmla="*/ 1014276 w 1992928"/>
                <a:gd name="connsiteY345" fmla="*/ 806914 h 3041400"/>
                <a:gd name="connsiteX346" fmla="*/ 994582 w 1992928"/>
                <a:gd name="connsiteY346" fmla="*/ 816567 h 3041400"/>
                <a:gd name="connsiteX347" fmla="*/ 982464 w 1992928"/>
                <a:gd name="connsiteY347" fmla="*/ 812024 h 3041400"/>
                <a:gd name="connsiteX348" fmla="*/ 962582 w 1992928"/>
                <a:gd name="connsiteY348" fmla="*/ 776628 h 3041400"/>
                <a:gd name="connsiteX349" fmla="*/ 948949 w 1992928"/>
                <a:gd name="connsiteY349" fmla="*/ 770571 h 3041400"/>
                <a:gd name="connsiteX350" fmla="*/ 947056 w 1992928"/>
                <a:gd name="connsiteY350" fmla="*/ 750507 h 3041400"/>
                <a:gd name="connsiteX351" fmla="*/ 965802 w 1992928"/>
                <a:gd name="connsiteY351" fmla="*/ 736879 h 3041400"/>
                <a:gd name="connsiteX352" fmla="*/ 967695 w 1992928"/>
                <a:gd name="connsiteY352" fmla="*/ 716815 h 3041400"/>
                <a:gd name="connsiteX353" fmla="*/ 978487 w 1992928"/>
                <a:gd name="connsiteY353" fmla="*/ 711136 h 3041400"/>
                <a:gd name="connsiteX354" fmla="*/ 1014654 w 1992928"/>
                <a:gd name="connsiteY354" fmla="*/ 728362 h 3041400"/>
                <a:gd name="connsiteX355" fmla="*/ 1016168 w 1992928"/>
                <a:gd name="connsiteY355" fmla="*/ 738393 h 3041400"/>
                <a:gd name="connsiteX356" fmla="*/ 1024879 w 1992928"/>
                <a:gd name="connsiteY356" fmla="*/ 750697 h 3041400"/>
                <a:gd name="connsiteX357" fmla="*/ 1033778 w 1992928"/>
                <a:gd name="connsiteY357" fmla="*/ 747668 h 3041400"/>
                <a:gd name="connsiteX358" fmla="*/ 1050819 w 1992928"/>
                <a:gd name="connsiteY358" fmla="*/ 754293 h 3041400"/>
                <a:gd name="connsiteX359" fmla="*/ 1053471 w 1992928"/>
                <a:gd name="connsiteY359" fmla="*/ 760728 h 3041400"/>
                <a:gd name="connsiteX360" fmla="*/ 1033210 w 1992928"/>
                <a:gd name="connsiteY360" fmla="*/ 764704 h 3041400"/>
                <a:gd name="connsiteX361" fmla="*/ 1036618 w 1992928"/>
                <a:gd name="connsiteY361" fmla="*/ 771329 h 3041400"/>
                <a:gd name="connsiteX362" fmla="*/ 1035292 w 1992928"/>
                <a:gd name="connsiteY362" fmla="*/ 779657 h 3041400"/>
                <a:gd name="connsiteX363" fmla="*/ 1042299 w 1992928"/>
                <a:gd name="connsiteY363" fmla="*/ 779657 h 3041400"/>
                <a:gd name="connsiteX364" fmla="*/ 1049683 w 1992928"/>
                <a:gd name="connsiteY364" fmla="*/ 768301 h 3041400"/>
                <a:gd name="connsiteX365" fmla="*/ 1059719 w 1992928"/>
                <a:gd name="connsiteY365" fmla="*/ 765461 h 3041400"/>
                <a:gd name="connsiteX366" fmla="*/ 1060476 w 1992928"/>
                <a:gd name="connsiteY366" fmla="*/ 757511 h 3041400"/>
                <a:gd name="connsiteX367" fmla="*/ 1066157 w 1992928"/>
                <a:gd name="connsiteY367" fmla="*/ 763568 h 3041400"/>
                <a:gd name="connsiteX368" fmla="*/ 1082630 w 1992928"/>
                <a:gd name="connsiteY368" fmla="*/ 765272 h 3041400"/>
                <a:gd name="connsiteX369" fmla="*/ 1103459 w 1992928"/>
                <a:gd name="connsiteY369" fmla="*/ 779657 h 3041400"/>
                <a:gd name="connsiteX370" fmla="*/ 1113494 w 1992928"/>
                <a:gd name="connsiteY370" fmla="*/ 779657 h 3041400"/>
                <a:gd name="connsiteX371" fmla="*/ 1125045 w 1992928"/>
                <a:gd name="connsiteY371" fmla="*/ 787607 h 3041400"/>
                <a:gd name="connsiteX372" fmla="*/ 1133756 w 1992928"/>
                <a:gd name="connsiteY372" fmla="*/ 787039 h 3041400"/>
                <a:gd name="connsiteX373" fmla="*/ 1138300 w 1992928"/>
                <a:gd name="connsiteY373" fmla="*/ 778142 h 3041400"/>
                <a:gd name="connsiteX374" fmla="*/ 1151554 w 1992928"/>
                <a:gd name="connsiteY374" fmla="*/ 789878 h 3041400"/>
                <a:gd name="connsiteX375" fmla="*/ 1183176 w 1992928"/>
                <a:gd name="connsiteY375" fmla="*/ 794042 h 3041400"/>
                <a:gd name="connsiteX376" fmla="*/ 1200785 w 1992928"/>
                <a:gd name="connsiteY376" fmla="*/ 811646 h 3041400"/>
                <a:gd name="connsiteX377" fmla="*/ 1211768 w 1992928"/>
                <a:gd name="connsiteY377" fmla="*/ 823382 h 3041400"/>
                <a:gd name="connsiteX378" fmla="*/ 1226537 w 1992928"/>
                <a:gd name="connsiteY378" fmla="*/ 830006 h 3041400"/>
                <a:gd name="connsiteX379" fmla="*/ 1239034 w 1992928"/>
                <a:gd name="connsiteY379" fmla="*/ 846285 h 3041400"/>
                <a:gd name="connsiteX380" fmla="*/ 1237330 w 1992928"/>
                <a:gd name="connsiteY380" fmla="*/ 865591 h 3041400"/>
                <a:gd name="connsiteX381" fmla="*/ 1247555 w 1992928"/>
                <a:gd name="connsiteY381" fmla="*/ 860670 h 3041400"/>
                <a:gd name="connsiteX382" fmla="*/ 1249827 w 1992928"/>
                <a:gd name="connsiteY382" fmla="*/ 851773 h 3041400"/>
                <a:gd name="connsiteX383" fmla="*/ 1258726 w 1992928"/>
                <a:gd name="connsiteY383" fmla="*/ 851207 h 3041400"/>
                <a:gd name="connsiteX384" fmla="*/ 1258538 w 1992928"/>
                <a:gd name="connsiteY384" fmla="*/ 819785 h 3041400"/>
                <a:gd name="connsiteX385" fmla="*/ 1249069 w 1992928"/>
                <a:gd name="connsiteY385" fmla="*/ 815432 h 3041400"/>
                <a:gd name="connsiteX386" fmla="*/ 1238845 w 1992928"/>
                <a:gd name="connsiteY386" fmla="*/ 821110 h 3041400"/>
                <a:gd name="connsiteX387" fmla="*/ 1231270 w 1992928"/>
                <a:gd name="connsiteY387" fmla="*/ 818649 h 3041400"/>
                <a:gd name="connsiteX388" fmla="*/ 1215555 w 1992928"/>
                <a:gd name="connsiteY388" fmla="*/ 808806 h 3041400"/>
                <a:gd name="connsiteX389" fmla="*/ 1201543 w 1992928"/>
                <a:gd name="connsiteY389" fmla="*/ 803885 h 3041400"/>
                <a:gd name="connsiteX390" fmla="*/ 1185448 w 1992928"/>
                <a:gd name="connsiteY390" fmla="*/ 783821 h 3041400"/>
                <a:gd name="connsiteX391" fmla="*/ 1184122 w 1992928"/>
                <a:gd name="connsiteY391" fmla="*/ 768869 h 3041400"/>
                <a:gd name="connsiteX392" fmla="*/ 1179010 w 1992928"/>
                <a:gd name="connsiteY392" fmla="*/ 763757 h 3041400"/>
                <a:gd name="connsiteX393" fmla="*/ 1176359 w 1992928"/>
                <a:gd name="connsiteY393" fmla="*/ 752589 h 3041400"/>
                <a:gd name="connsiteX394" fmla="*/ 1168027 w 1992928"/>
                <a:gd name="connsiteY394" fmla="*/ 732526 h 3041400"/>
                <a:gd name="connsiteX395" fmla="*/ 1156666 w 1992928"/>
                <a:gd name="connsiteY395" fmla="*/ 729497 h 3041400"/>
                <a:gd name="connsiteX396" fmla="*/ 1151554 w 1992928"/>
                <a:gd name="connsiteY396" fmla="*/ 722115 h 3041400"/>
                <a:gd name="connsiteX397" fmla="*/ 1132619 w 1992928"/>
                <a:gd name="connsiteY397" fmla="*/ 654351 h 3041400"/>
                <a:gd name="connsiteX398" fmla="*/ 1174465 w 1992928"/>
                <a:gd name="connsiteY398" fmla="*/ 621985 h 3041400"/>
                <a:gd name="connsiteX399" fmla="*/ 1177685 w 1992928"/>
                <a:gd name="connsiteY399" fmla="*/ 611384 h 3041400"/>
                <a:gd name="connsiteX400" fmla="*/ 1193969 w 1992928"/>
                <a:gd name="connsiteY400" fmla="*/ 597188 h 3041400"/>
                <a:gd name="connsiteX401" fmla="*/ 1220289 w 1992928"/>
                <a:gd name="connsiteY401" fmla="*/ 591888 h 3041400"/>
                <a:gd name="connsiteX402" fmla="*/ 1264217 w 1992928"/>
                <a:gd name="connsiteY402" fmla="*/ 547596 h 3041400"/>
                <a:gd name="connsiteX403" fmla="*/ 1261756 w 1992928"/>
                <a:gd name="connsiteY403" fmla="*/ 541350 h 3041400"/>
                <a:gd name="connsiteX404" fmla="*/ 1272927 w 1992928"/>
                <a:gd name="connsiteY404" fmla="*/ 535671 h 3041400"/>
                <a:gd name="connsiteX405" fmla="*/ 1274821 w 1992928"/>
                <a:gd name="connsiteY405" fmla="*/ 523557 h 3041400"/>
                <a:gd name="connsiteX406" fmla="*/ 1287129 w 1992928"/>
                <a:gd name="connsiteY406" fmla="*/ 525450 h 3041400"/>
                <a:gd name="connsiteX407" fmla="*/ 1295081 w 1992928"/>
                <a:gd name="connsiteY407" fmla="*/ 540403 h 3041400"/>
                <a:gd name="connsiteX408" fmla="*/ 1314395 w 1992928"/>
                <a:gd name="connsiteY408" fmla="*/ 535293 h 3041400"/>
                <a:gd name="connsiteX409" fmla="*/ 1324810 w 1992928"/>
                <a:gd name="connsiteY409" fmla="*/ 545136 h 3041400"/>
                <a:gd name="connsiteX410" fmla="*/ 1332194 w 1992928"/>
                <a:gd name="connsiteY410" fmla="*/ 540025 h 3041400"/>
                <a:gd name="connsiteX411" fmla="*/ 1337496 w 1992928"/>
                <a:gd name="connsiteY411" fmla="*/ 550246 h 3041400"/>
                <a:gd name="connsiteX412" fmla="*/ 1355864 w 1992928"/>
                <a:gd name="connsiteY412" fmla="*/ 564253 h 3041400"/>
                <a:gd name="connsiteX413" fmla="*/ 1335035 w 1992928"/>
                <a:gd name="connsiteY413" fmla="*/ 573339 h 3041400"/>
                <a:gd name="connsiteX414" fmla="*/ 1337875 w 1992928"/>
                <a:gd name="connsiteY414" fmla="*/ 591510 h 3041400"/>
                <a:gd name="connsiteX415" fmla="*/ 1342799 w 1992928"/>
                <a:gd name="connsiteY415" fmla="*/ 582046 h 3041400"/>
                <a:gd name="connsiteX416" fmla="*/ 1360786 w 1992928"/>
                <a:gd name="connsiteY416" fmla="*/ 573149 h 3041400"/>
                <a:gd name="connsiteX417" fmla="*/ 1373662 w 1992928"/>
                <a:gd name="connsiteY417" fmla="*/ 582424 h 3041400"/>
                <a:gd name="connsiteX418" fmla="*/ 1369307 w 1992928"/>
                <a:gd name="connsiteY418" fmla="*/ 593214 h 3041400"/>
                <a:gd name="connsiteX419" fmla="*/ 1380290 w 1992928"/>
                <a:gd name="connsiteY419" fmla="*/ 617631 h 3041400"/>
                <a:gd name="connsiteX420" fmla="*/ 1399414 w 1992928"/>
                <a:gd name="connsiteY420" fmla="*/ 650187 h 3041400"/>
                <a:gd name="connsiteX421" fmla="*/ 1404526 w 1992928"/>
                <a:gd name="connsiteY421" fmla="*/ 644510 h 3041400"/>
                <a:gd name="connsiteX422" fmla="*/ 1385970 w 1992928"/>
                <a:gd name="connsiteY422" fmla="*/ 619903 h 3041400"/>
                <a:gd name="connsiteX423" fmla="*/ 1388621 w 1992928"/>
                <a:gd name="connsiteY423" fmla="*/ 576178 h 3041400"/>
                <a:gd name="connsiteX424" fmla="*/ 1379154 w 1992928"/>
                <a:gd name="connsiteY424" fmla="*/ 564064 h 3041400"/>
                <a:gd name="connsiteX425" fmla="*/ 1384644 w 1992928"/>
                <a:gd name="connsiteY425" fmla="*/ 551571 h 3041400"/>
                <a:gd name="connsiteX426" fmla="*/ 1392029 w 1992928"/>
                <a:gd name="connsiteY426" fmla="*/ 524504 h 3041400"/>
                <a:gd name="connsiteX427" fmla="*/ 1400740 w 1992928"/>
                <a:gd name="connsiteY427" fmla="*/ 516932 h 3041400"/>
                <a:gd name="connsiteX428" fmla="*/ 1404148 w 1992928"/>
                <a:gd name="connsiteY428" fmla="*/ 458444 h 3041400"/>
                <a:gd name="connsiteX429" fmla="*/ 1384834 w 1992928"/>
                <a:gd name="connsiteY429" fmla="*/ 427780 h 3041400"/>
                <a:gd name="connsiteX430" fmla="*/ 1378018 w 1992928"/>
                <a:gd name="connsiteY430" fmla="*/ 433648 h 3041400"/>
                <a:gd name="connsiteX431" fmla="*/ 1362680 w 1992928"/>
                <a:gd name="connsiteY431" fmla="*/ 430620 h 3041400"/>
                <a:gd name="connsiteX432" fmla="*/ 1364195 w 1992928"/>
                <a:gd name="connsiteY432" fmla="*/ 389733 h 3041400"/>
                <a:gd name="connsiteX433" fmla="*/ 1376124 w 1992928"/>
                <a:gd name="connsiteY433" fmla="*/ 368913 h 3041400"/>
                <a:gd name="connsiteX434" fmla="*/ 1376660 w 1992928"/>
                <a:gd name="connsiteY434" fmla="*/ 351040 h 3041400"/>
                <a:gd name="connsiteX435" fmla="*/ 1484181 w 1992928"/>
                <a:gd name="connsiteY435" fmla="*/ 469342 h 3041400"/>
                <a:gd name="connsiteX436" fmla="*/ 1486893 w 1992928"/>
                <a:gd name="connsiteY436" fmla="*/ 473965 h 3041400"/>
                <a:gd name="connsiteX437" fmla="*/ 1488232 w 1992928"/>
                <a:gd name="connsiteY437" fmla="*/ 473800 h 3041400"/>
                <a:gd name="connsiteX438" fmla="*/ 1492366 w 1992928"/>
                <a:gd name="connsiteY438" fmla="*/ 478347 h 3041400"/>
                <a:gd name="connsiteX439" fmla="*/ 1992928 w 1992928"/>
                <a:gd name="connsiteY439" fmla="*/ 1872709 h 3041400"/>
                <a:gd name="connsiteX440" fmla="*/ 1981610 w 1992928"/>
                <a:gd name="connsiteY440" fmla="*/ 2096836 h 3041400"/>
                <a:gd name="connsiteX441" fmla="*/ 1961309 w 1992928"/>
                <a:gd name="connsiteY441" fmla="*/ 2229860 h 3041400"/>
                <a:gd name="connsiteX442" fmla="*/ 1935086 w 1992928"/>
                <a:gd name="connsiteY442" fmla="*/ 2210637 h 3041400"/>
                <a:gd name="connsiteX443" fmla="*/ 1915772 w 1992928"/>
                <a:gd name="connsiteY443" fmla="*/ 2191709 h 3041400"/>
                <a:gd name="connsiteX444" fmla="*/ 1886234 w 1992928"/>
                <a:gd name="connsiteY444" fmla="*/ 2194548 h 3041400"/>
                <a:gd name="connsiteX445" fmla="*/ 1864269 w 1992928"/>
                <a:gd name="connsiteY445" fmla="*/ 2188869 h 3041400"/>
                <a:gd name="connsiteX446" fmla="*/ 1851015 w 1992928"/>
                <a:gd name="connsiteY446" fmla="*/ 2198902 h 3041400"/>
                <a:gd name="connsiteX447" fmla="*/ 1827345 w 1992928"/>
                <a:gd name="connsiteY447" fmla="*/ 2185084 h 3041400"/>
                <a:gd name="connsiteX448" fmla="*/ 1804623 w 1992928"/>
                <a:gd name="connsiteY448" fmla="*/ 2190195 h 3041400"/>
                <a:gd name="connsiteX449" fmla="*/ 1794588 w 1992928"/>
                <a:gd name="connsiteY449" fmla="*/ 2208555 h 3041400"/>
                <a:gd name="connsiteX450" fmla="*/ 1764292 w 1992928"/>
                <a:gd name="connsiteY450" fmla="*/ 2191331 h 3041400"/>
                <a:gd name="connsiteX451" fmla="*/ 1760695 w 1992928"/>
                <a:gd name="connsiteY451" fmla="*/ 2183948 h 3041400"/>
                <a:gd name="connsiteX452" fmla="*/ 1747440 w 1992928"/>
                <a:gd name="connsiteY452" fmla="*/ 2182244 h 3041400"/>
                <a:gd name="connsiteX453" fmla="*/ 1748198 w 1992928"/>
                <a:gd name="connsiteY453" fmla="*/ 2193980 h 3041400"/>
                <a:gd name="connsiteX454" fmla="*/ 1742328 w 1992928"/>
                <a:gd name="connsiteY454" fmla="*/ 2192465 h 3041400"/>
                <a:gd name="connsiteX455" fmla="*/ 1742516 w 1992928"/>
                <a:gd name="connsiteY455" fmla="*/ 2204959 h 3041400"/>
                <a:gd name="connsiteX456" fmla="*/ 1725665 w 1992928"/>
                <a:gd name="connsiteY456" fmla="*/ 2212720 h 3041400"/>
                <a:gd name="connsiteX457" fmla="*/ 1687037 w 1992928"/>
                <a:gd name="connsiteY457" fmla="*/ 2228051 h 3041400"/>
                <a:gd name="connsiteX458" fmla="*/ 1646326 w 1992928"/>
                <a:gd name="connsiteY458" fmla="*/ 2273857 h 3041400"/>
                <a:gd name="connsiteX459" fmla="*/ 1636101 w 1992928"/>
                <a:gd name="connsiteY459" fmla="*/ 2272911 h 3041400"/>
                <a:gd name="connsiteX460" fmla="*/ 1624552 w 1992928"/>
                <a:gd name="connsiteY460" fmla="*/ 2282186 h 3041400"/>
                <a:gd name="connsiteX461" fmla="*/ 1617735 w 1992928"/>
                <a:gd name="connsiteY461" fmla="*/ 2282376 h 3041400"/>
                <a:gd name="connsiteX462" fmla="*/ 1650114 w 1992928"/>
                <a:gd name="connsiteY462" fmla="*/ 2324775 h 3041400"/>
                <a:gd name="connsiteX463" fmla="*/ 1630989 w 1992928"/>
                <a:gd name="connsiteY463" fmla="*/ 2342567 h 3041400"/>
                <a:gd name="connsiteX464" fmla="*/ 1617356 w 1992928"/>
                <a:gd name="connsiteY464" fmla="*/ 2341053 h 3041400"/>
                <a:gd name="connsiteX465" fmla="*/ 1570018 w 1992928"/>
                <a:gd name="connsiteY465" fmla="*/ 2301114 h 3041400"/>
                <a:gd name="connsiteX466" fmla="*/ 1559225 w 1992928"/>
                <a:gd name="connsiteY466" fmla="*/ 2321367 h 3041400"/>
                <a:gd name="connsiteX467" fmla="*/ 1561877 w 1992928"/>
                <a:gd name="connsiteY467" fmla="*/ 2333860 h 3041400"/>
                <a:gd name="connsiteX468" fmla="*/ 1546918 w 1992928"/>
                <a:gd name="connsiteY468" fmla="*/ 2357521 h 3041400"/>
                <a:gd name="connsiteX469" fmla="*/ 1548812 w 1992928"/>
                <a:gd name="connsiteY469" fmla="*/ 2373421 h 3041400"/>
                <a:gd name="connsiteX470" fmla="*/ 1546539 w 1992928"/>
                <a:gd name="connsiteY470" fmla="*/ 2391970 h 3041400"/>
                <a:gd name="connsiteX471" fmla="*/ 1553356 w 1992928"/>
                <a:gd name="connsiteY471" fmla="*/ 2404273 h 3041400"/>
                <a:gd name="connsiteX472" fmla="*/ 1541616 w 1992928"/>
                <a:gd name="connsiteY472" fmla="*/ 2416956 h 3041400"/>
                <a:gd name="connsiteX473" fmla="*/ 1526846 w 1992928"/>
                <a:gd name="connsiteY473" fmla="*/ 2464086 h 3041400"/>
                <a:gd name="connsiteX474" fmla="*/ 1558089 w 1992928"/>
                <a:gd name="connsiteY474" fmla="*/ 2484719 h 3041400"/>
                <a:gd name="connsiteX475" fmla="*/ 1563391 w 1992928"/>
                <a:gd name="connsiteY475" fmla="*/ 2508001 h 3041400"/>
                <a:gd name="connsiteX476" fmla="*/ 1563581 w 1992928"/>
                <a:gd name="connsiteY476" fmla="*/ 2521629 h 3041400"/>
                <a:gd name="connsiteX477" fmla="*/ 1599178 w 1992928"/>
                <a:gd name="connsiteY477" fmla="*/ 2547182 h 3041400"/>
                <a:gd name="connsiteX478" fmla="*/ 1616220 w 1992928"/>
                <a:gd name="connsiteY478" fmla="*/ 2554753 h 3041400"/>
                <a:gd name="connsiteX479" fmla="*/ 1666208 w 1992928"/>
                <a:gd name="connsiteY479" fmla="*/ 2614378 h 3041400"/>
                <a:gd name="connsiteX480" fmla="*/ 1664694 w 1992928"/>
                <a:gd name="connsiteY480" fmla="*/ 2616839 h 3041400"/>
                <a:gd name="connsiteX481" fmla="*/ 1641972 w 1992928"/>
                <a:gd name="connsiteY481" fmla="*/ 2619677 h 3041400"/>
                <a:gd name="connsiteX482" fmla="*/ 1641214 w 1992928"/>
                <a:gd name="connsiteY482" fmla="*/ 2630656 h 3041400"/>
                <a:gd name="connsiteX483" fmla="*/ 1669996 w 1992928"/>
                <a:gd name="connsiteY483" fmla="*/ 2646178 h 3041400"/>
                <a:gd name="connsiteX484" fmla="*/ 1666019 w 1992928"/>
                <a:gd name="connsiteY484" fmla="*/ 2650721 h 3041400"/>
                <a:gd name="connsiteX485" fmla="*/ 1659013 w 1992928"/>
                <a:gd name="connsiteY485" fmla="*/ 2649774 h 3041400"/>
                <a:gd name="connsiteX486" fmla="*/ 1655226 w 1992928"/>
                <a:gd name="connsiteY486" fmla="*/ 2654695 h 3041400"/>
                <a:gd name="connsiteX487" fmla="*/ 1650682 w 1992928"/>
                <a:gd name="connsiteY487" fmla="*/ 2655263 h 3041400"/>
                <a:gd name="connsiteX488" fmla="*/ 1651628 w 1992928"/>
                <a:gd name="connsiteY488" fmla="*/ 2649585 h 3041400"/>
                <a:gd name="connsiteX489" fmla="*/ 1644434 w 1992928"/>
                <a:gd name="connsiteY489" fmla="*/ 2652613 h 3041400"/>
                <a:gd name="connsiteX490" fmla="*/ 1641593 w 1992928"/>
                <a:gd name="connsiteY490" fmla="*/ 2659996 h 3041400"/>
                <a:gd name="connsiteX491" fmla="*/ 1638563 w 1992928"/>
                <a:gd name="connsiteY491" fmla="*/ 2661130 h 3041400"/>
                <a:gd name="connsiteX492" fmla="*/ 1640457 w 1992928"/>
                <a:gd name="connsiteY492" fmla="*/ 2666809 h 3041400"/>
                <a:gd name="connsiteX493" fmla="*/ 1638374 w 1992928"/>
                <a:gd name="connsiteY493" fmla="*/ 2673813 h 3041400"/>
                <a:gd name="connsiteX494" fmla="*/ 1631368 w 1992928"/>
                <a:gd name="connsiteY494" fmla="*/ 2672298 h 3041400"/>
                <a:gd name="connsiteX495" fmla="*/ 1629475 w 1992928"/>
                <a:gd name="connsiteY495" fmla="*/ 2674759 h 3041400"/>
                <a:gd name="connsiteX496" fmla="*/ 1631179 w 1992928"/>
                <a:gd name="connsiteY496" fmla="*/ 2680438 h 3041400"/>
                <a:gd name="connsiteX497" fmla="*/ 1626634 w 1992928"/>
                <a:gd name="connsiteY497" fmla="*/ 2682898 h 3041400"/>
                <a:gd name="connsiteX498" fmla="*/ 1618492 w 1992928"/>
                <a:gd name="connsiteY498" fmla="*/ 2681384 h 3041400"/>
                <a:gd name="connsiteX499" fmla="*/ 1612811 w 1992928"/>
                <a:gd name="connsiteY499" fmla="*/ 2678734 h 3041400"/>
                <a:gd name="connsiteX500" fmla="*/ 1604102 w 1992928"/>
                <a:gd name="connsiteY500" fmla="*/ 2671541 h 3041400"/>
                <a:gd name="connsiteX501" fmla="*/ 1598990 w 1992928"/>
                <a:gd name="connsiteY501" fmla="*/ 2672109 h 3041400"/>
                <a:gd name="connsiteX502" fmla="*/ 1601640 w 1992928"/>
                <a:gd name="connsiteY502" fmla="*/ 2677788 h 3041400"/>
                <a:gd name="connsiteX503" fmla="*/ 1605806 w 1992928"/>
                <a:gd name="connsiteY503" fmla="*/ 2679680 h 3041400"/>
                <a:gd name="connsiteX504" fmla="*/ 1602587 w 1992928"/>
                <a:gd name="connsiteY504" fmla="*/ 2686115 h 3041400"/>
                <a:gd name="connsiteX505" fmla="*/ 1594444 w 1992928"/>
                <a:gd name="connsiteY505" fmla="*/ 2685927 h 3041400"/>
                <a:gd name="connsiteX506" fmla="*/ 1589901 w 1992928"/>
                <a:gd name="connsiteY506" fmla="*/ 2682520 h 3041400"/>
                <a:gd name="connsiteX507" fmla="*/ 1587439 w 1992928"/>
                <a:gd name="connsiteY507" fmla="*/ 2687631 h 3041400"/>
                <a:gd name="connsiteX508" fmla="*/ 1594824 w 1992928"/>
                <a:gd name="connsiteY508" fmla="*/ 2692174 h 3041400"/>
                <a:gd name="connsiteX509" fmla="*/ 1590847 w 1992928"/>
                <a:gd name="connsiteY509" fmla="*/ 2697662 h 3041400"/>
                <a:gd name="connsiteX510" fmla="*/ 1587629 w 1992928"/>
                <a:gd name="connsiteY510" fmla="*/ 2699555 h 3041400"/>
                <a:gd name="connsiteX511" fmla="*/ 1589521 w 1992928"/>
                <a:gd name="connsiteY511" fmla="*/ 2704665 h 3041400"/>
                <a:gd name="connsiteX512" fmla="*/ 1584031 w 1992928"/>
                <a:gd name="connsiteY512" fmla="*/ 2714508 h 3041400"/>
                <a:gd name="connsiteX513" fmla="*/ 1581758 w 1992928"/>
                <a:gd name="connsiteY513" fmla="*/ 2711102 h 3041400"/>
                <a:gd name="connsiteX514" fmla="*/ 1578729 w 1992928"/>
                <a:gd name="connsiteY514" fmla="*/ 2699177 h 3041400"/>
                <a:gd name="connsiteX515" fmla="*/ 1573806 w 1992928"/>
                <a:gd name="connsiteY515" fmla="*/ 2704855 h 3041400"/>
                <a:gd name="connsiteX516" fmla="*/ 1568882 w 1992928"/>
                <a:gd name="connsiteY516" fmla="*/ 2716023 h 3041400"/>
                <a:gd name="connsiteX517" fmla="*/ 1576268 w 1992928"/>
                <a:gd name="connsiteY517" fmla="*/ 2730030 h 3041400"/>
                <a:gd name="connsiteX518" fmla="*/ 1575510 w 1992928"/>
                <a:gd name="connsiteY518" fmla="*/ 2736843 h 3041400"/>
                <a:gd name="connsiteX519" fmla="*/ 1568314 w 1992928"/>
                <a:gd name="connsiteY519" fmla="*/ 2742334 h 3041400"/>
                <a:gd name="connsiteX520" fmla="*/ 1568504 w 1992928"/>
                <a:gd name="connsiteY520" fmla="*/ 2736087 h 3041400"/>
                <a:gd name="connsiteX521" fmla="*/ 1567178 w 1992928"/>
                <a:gd name="connsiteY521" fmla="*/ 2733437 h 3041400"/>
                <a:gd name="connsiteX522" fmla="*/ 1557711 w 1992928"/>
                <a:gd name="connsiteY522" fmla="*/ 2738358 h 3041400"/>
                <a:gd name="connsiteX523" fmla="*/ 1556764 w 1992928"/>
                <a:gd name="connsiteY523" fmla="*/ 2743848 h 3041400"/>
                <a:gd name="connsiteX524" fmla="*/ 1556575 w 1992928"/>
                <a:gd name="connsiteY524" fmla="*/ 2748012 h 3041400"/>
                <a:gd name="connsiteX525" fmla="*/ 1556575 w 1992928"/>
                <a:gd name="connsiteY525" fmla="*/ 2749715 h 3041400"/>
                <a:gd name="connsiteX526" fmla="*/ 1556575 w 1992928"/>
                <a:gd name="connsiteY526" fmla="*/ 2750851 h 3041400"/>
                <a:gd name="connsiteX527" fmla="*/ 1558468 w 1992928"/>
                <a:gd name="connsiteY527" fmla="*/ 2755961 h 3041400"/>
                <a:gd name="connsiteX528" fmla="*/ 1553924 w 1992928"/>
                <a:gd name="connsiteY528" fmla="*/ 2761450 h 3041400"/>
                <a:gd name="connsiteX529" fmla="*/ 1546350 w 1992928"/>
                <a:gd name="connsiteY529" fmla="*/ 2765615 h 3041400"/>
                <a:gd name="connsiteX530" fmla="*/ 1542941 w 1992928"/>
                <a:gd name="connsiteY530" fmla="*/ 2774512 h 3041400"/>
                <a:gd name="connsiteX531" fmla="*/ 1534989 w 1992928"/>
                <a:gd name="connsiteY531" fmla="*/ 2783597 h 3041400"/>
                <a:gd name="connsiteX532" fmla="*/ 1539533 w 1992928"/>
                <a:gd name="connsiteY532" fmla="*/ 2801767 h 3041400"/>
                <a:gd name="connsiteX533" fmla="*/ 1543699 w 1992928"/>
                <a:gd name="connsiteY533" fmla="*/ 2810286 h 3041400"/>
                <a:gd name="connsiteX534" fmla="*/ 1550704 w 1992928"/>
                <a:gd name="connsiteY534" fmla="*/ 2808960 h 3041400"/>
                <a:gd name="connsiteX535" fmla="*/ 1554113 w 1992928"/>
                <a:gd name="connsiteY535" fmla="*/ 2803471 h 3041400"/>
                <a:gd name="connsiteX536" fmla="*/ 1563959 w 1992928"/>
                <a:gd name="connsiteY536" fmla="*/ 2805743 h 3041400"/>
                <a:gd name="connsiteX537" fmla="*/ 1566799 w 1992928"/>
                <a:gd name="connsiteY537" fmla="*/ 2822778 h 3041400"/>
                <a:gd name="connsiteX538" fmla="*/ 1567746 w 1992928"/>
                <a:gd name="connsiteY538" fmla="*/ 2829024 h 3041400"/>
                <a:gd name="connsiteX539" fmla="*/ 1575510 w 1992928"/>
                <a:gd name="connsiteY539" fmla="*/ 2834893 h 3041400"/>
                <a:gd name="connsiteX540" fmla="*/ 1577972 w 1992928"/>
                <a:gd name="connsiteY540" fmla="*/ 2834893 h 3041400"/>
                <a:gd name="connsiteX541" fmla="*/ 1579676 w 1992928"/>
                <a:gd name="connsiteY541" fmla="*/ 2840571 h 3041400"/>
                <a:gd name="connsiteX542" fmla="*/ 1575700 w 1992928"/>
                <a:gd name="connsiteY542" fmla="*/ 2849278 h 3041400"/>
                <a:gd name="connsiteX543" fmla="*/ 1574562 w 1992928"/>
                <a:gd name="connsiteY543" fmla="*/ 2863853 h 3041400"/>
                <a:gd name="connsiteX544" fmla="*/ 1578350 w 1992928"/>
                <a:gd name="connsiteY544" fmla="*/ 2866313 h 3041400"/>
                <a:gd name="connsiteX545" fmla="*/ 1584977 w 1992928"/>
                <a:gd name="connsiteY545" fmla="*/ 2855146 h 3041400"/>
                <a:gd name="connsiteX546" fmla="*/ 1588953 w 1992928"/>
                <a:gd name="connsiteY546" fmla="*/ 2847764 h 3041400"/>
                <a:gd name="connsiteX547" fmla="*/ 1589711 w 1992928"/>
                <a:gd name="connsiteY547" fmla="*/ 2840950 h 3041400"/>
                <a:gd name="connsiteX548" fmla="*/ 1592173 w 1992928"/>
                <a:gd name="connsiteY548" fmla="*/ 2849089 h 3041400"/>
                <a:gd name="connsiteX549" fmla="*/ 1588575 w 1992928"/>
                <a:gd name="connsiteY549" fmla="*/ 2862717 h 3041400"/>
                <a:gd name="connsiteX550" fmla="*/ 1583841 w 1992928"/>
                <a:gd name="connsiteY550" fmla="*/ 2871992 h 3041400"/>
                <a:gd name="connsiteX551" fmla="*/ 1584977 w 1992928"/>
                <a:gd name="connsiteY551" fmla="*/ 2879753 h 3041400"/>
                <a:gd name="connsiteX552" fmla="*/ 1588953 w 1992928"/>
                <a:gd name="connsiteY552" fmla="*/ 2874264 h 3041400"/>
                <a:gd name="connsiteX553" fmla="*/ 1589333 w 1992928"/>
                <a:gd name="connsiteY553" fmla="*/ 2881835 h 3041400"/>
                <a:gd name="connsiteX554" fmla="*/ 1583463 w 1992928"/>
                <a:gd name="connsiteY554" fmla="*/ 2888460 h 3041400"/>
                <a:gd name="connsiteX555" fmla="*/ 1580054 w 1992928"/>
                <a:gd name="connsiteY555" fmla="*/ 2897167 h 3041400"/>
                <a:gd name="connsiteX556" fmla="*/ 1583083 w 1992928"/>
                <a:gd name="connsiteY556" fmla="*/ 2907388 h 3041400"/>
                <a:gd name="connsiteX557" fmla="*/ 1602587 w 1992928"/>
                <a:gd name="connsiteY557" fmla="*/ 2926694 h 3041400"/>
                <a:gd name="connsiteX558" fmla="*/ 1610729 w 1992928"/>
                <a:gd name="connsiteY558" fmla="*/ 2937105 h 3041400"/>
                <a:gd name="connsiteX559" fmla="*/ 1617167 w 1992928"/>
                <a:gd name="connsiteY559" fmla="*/ 2950923 h 3041400"/>
                <a:gd name="connsiteX560" fmla="*/ 1626445 w 1992928"/>
                <a:gd name="connsiteY560" fmla="*/ 2980641 h 3041400"/>
                <a:gd name="connsiteX561" fmla="*/ 1635723 w 1992928"/>
                <a:gd name="connsiteY561" fmla="*/ 2987833 h 3041400"/>
                <a:gd name="connsiteX562" fmla="*/ 1643297 w 1992928"/>
                <a:gd name="connsiteY562" fmla="*/ 2994836 h 3041400"/>
                <a:gd name="connsiteX563" fmla="*/ 1635345 w 1992928"/>
                <a:gd name="connsiteY563" fmla="*/ 3009980 h 3041400"/>
                <a:gd name="connsiteX564" fmla="*/ 1624552 w 1992928"/>
                <a:gd name="connsiteY564" fmla="*/ 3037047 h 3041400"/>
                <a:gd name="connsiteX565" fmla="*/ 1590279 w 1992928"/>
                <a:gd name="connsiteY565" fmla="*/ 3041400 h 3041400"/>
                <a:gd name="connsiteX566" fmla="*/ 1554492 w 1992928"/>
                <a:gd name="connsiteY566" fmla="*/ 3002408 h 3041400"/>
                <a:gd name="connsiteX567" fmla="*/ 1525900 w 1992928"/>
                <a:gd name="connsiteY567" fmla="*/ 2986887 h 3041400"/>
                <a:gd name="connsiteX568" fmla="*/ 1503936 w 1992928"/>
                <a:gd name="connsiteY568" fmla="*/ 2986129 h 3041400"/>
                <a:gd name="connsiteX569" fmla="*/ 1492953 w 1992928"/>
                <a:gd name="connsiteY569" fmla="*/ 2982723 h 3041400"/>
                <a:gd name="connsiteX570" fmla="*/ 1475154 w 1992928"/>
                <a:gd name="connsiteY570" fmla="*/ 2969662 h 3041400"/>
                <a:gd name="connsiteX571" fmla="*/ 1476668 w 1992928"/>
                <a:gd name="connsiteY571" fmla="*/ 2961334 h 3041400"/>
                <a:gd name="connsiteX572" fmla="*/ 1469095 w 1992928"/>
                <a:gd name="connsiteY572" fmla="*/ 2949599 h 3041400"/>
                <a:gd name="connsiteX573" fmla="*/ 1445426 w 1992928"/>
                <a:gd name="connsiteY573" fmla="*/ 2945623 h 3041400"/>
                <a:gd name="connsiteX574" fmla="*/ 1430278 w 1992928"/>
                <a:gd name="connsiteY574" fmla="*/ 2932373 h 3041400"/>
                <a:gd name="connsiteX575" fmla="*/ 1418539 w 1992928"/>
                <a:gd name="connsiteY575" fmla="*/ 2939188 h 3041400"/>
                <a:gd name="connsiteX576" fmla="*/ 1395059 w 1992928"/>
                <a:gd name="connsiteY576" fmla="*/ 2946191 h 3041400"/>
                <a:gd name="connsiteX577" fmla="*/ 1384834 w 1992928"/>
                <a:gd name="connsiteY577" fmla="*/ 2944488 h 3041400"/>
                <a:gd name="connsiteX578" fmla="*/ 1382372 w 1992928"/>
                <a:gd name="connsiteY578" fmla="*/ 2936159 h 3041400"/>
                <a:gd name="connsiteX579" fmla="*/ 1364383 w 1992928"/>
                <a:gd name="connsiteY579" fmla="*/ 2929723 h 3041400"/>
                <a:gd name="connsiteX580" fmla="*/ 1352644 w 1992928"/>
                <a:gd name="connsiteY580" fmla="*/ 2914770 h 3041400"/>
                <a:gd name="connsiteX581" fmla="*/ 1334846 w 1992928"/>
                <a:gd name="connsiteY581" fmla="*/ 2907388 h 3041400"/>
                <a:gd name="connsiteX582" fmla="*/ 1298679 w 1992928"/>
                <a:gd name="connsiteY582" fmla="*/ 2901899 h 3041400"/>
                <a:gd name="connsiteX583" fmla="*/ 1259862 w 1992928"/>
                <a:gd name="connsiteY583" fmla="*/ 2887135 h 3041400"/>
                <a:gd name="connsiteX584" fmla="*/ 1236194 w 1992928"/>
                <a:gd name="connsiteY584" fmla="*/ 2885621 h 3041400"/>
                <a:gd name="connsiteX585" fmla="*/ 1219341 w 1992928"/>
                <a:gd name="connsiteY585" fmla="*/ 2878238 h 3041400"/>
                <a:gd name="connsiteX586" fmla="*/ 1188288 w 1992928"/>
                <a:gd name="connsiteY586" fmla="*/ 2875020 h 3041400"/>
                <a:gd name="connsiteX587" fmla="*/ 1166323 w 1992928"/>
                <a:gd name="connsiteY587" fmla="*/ 2866881 h 3041400"/>
                <a:gd name="connsiteX588" fmla="*/ 1148525 w 1992928"/>
                <a:gd name="connsiteY588" fmla="*/ 2874642 h 3041400"/>
                <a:gd name="connsiteX589" fmla="*/ 1135080 w 1992928"/>
                <a:gd name="connsiteY589" fmla="*/ 2863853 h 3041400"/>
                <a:gd name="connsiteX590" fmla="*/ 1114631 w 1992928"/>
                <a:gd name="connsiteY590" fmla="*/ 2837164 h 3041400"/>
                <a:gd name="connsiteX591" fmla="*/ 1088690 w 1992928"/>
                <a:gd name="connsiteY591" fmla="*/ 2819561 h 3041400"/>
                <a:gd name="connsiteX592" fmla="*/ 1071648 w 1992928"/>
                <a:gd name="connsiteY592" fmla="*/ 2812746 h 3041400"/>
                <a:gd name="connsiteX593" fmla="*/ 1057068 w 1992928"/>
                <a:gd name="connsiteY593" fmla="*/ 2809908 h 3041400"/>
                <a:gd name="connsiteX594" fmla="*/ 1044950 w 1992928"/>
                <a:gd name="connsiteY594" fmla="*/ 2803093 h 3041400"/>
                <a:gd name="connsiteX595" fmla="*/ 1044760 w 1992928"/>
                <a:gd name="connsiteY595" fmla="*/ 2797414 h 3041400"/>
                <a:gd name="connsiteX596" fmla="*/ 1036618 w 1992928"/>
                <a:gd name="connsiteY596" fmla="*/ 2792494 h 3041400"/>
                <a:gd name="connsiteX597" fmla="*/ 1034157 w 1992928"/>
                <a:gd name="connsiteY597" fmla="*/ 2797414 h 3041400"/>
                <a:gd name="connsiteX598" fmla="*/ 1027341 w 1992928"/>
                <a:gd name="connsiteY598" fmla="*/ 2795711 h 3041400"/>
                <a:gd name="connsiteX599" fmla="*/ 1017873 w 1992928"/>
                <a:gd name="connsiteY599" fmla="*/ 2793818 h 3041400"/>
                <a:gd name="connsiteX600" fmla="*/ 1012002 w 1992928"/>
                <a:gd name="connsiteY600" fmla="*/ 2792872 h 3041400"/>
                <a:gd name="connsiteX601" fmla="*/ 1002347 w 1992928"/>
                <a:gd name="connsiteY601" fmla="*/ 2775836 h 3041400"/>
                <a:gd name="connsiteX602" fmla="*/ 992122 w 1992928"/>
                <a:gd name="connsiteY602" fmla="*/ 2754069 h 3041400"/>
                <a:gd name="connsiteX603" fmla="*/ 981328 w 1992928"/>
                <a:gd name="connsiteY603" fmla="*/ 2750851 h 3041400"/>
                <a:gd name="connsiteX604" fmla="*/ 971103 w 1992928"/>
                <a:gd name="connsiteY604" fmla="*/ 2750473 h 3041400"/>
                <a:gd name="connsiteX605" fmla="*/ 968074 w 1992928"/>
                <a:gd name="connsiteY605" fmla="*/ 2742712 h 3041400"/>
                <a:gd name="connsiteX606" fmla="*/ 986440 w 1992928"/>
                <a:gd name="connsiteY606" fmla="*/ 2738358 h 3041400"/>
                <a:gd name="connsiteX607" fmla="*/ 984926 w 1992928"/>
                <a:gd name="connsiteY607" fmla="*/ 2732112 h 3041400"/>
                <a:gd name="connsiteX608" fmla="*/ 979245 w 1992928"/>
                <a:gd name="connsiteY608" fmla="*/ 2731355 h 3041400"/>
                <a:gd name="connsiteX609" fmla="*/ 976215 w 1992928"/>
                <a:gd name="connsiteY609" fmla="*/ 2734573 h 3041400"/>
                <a:gd name="connsiteX610" fmla="*/ 977919 w 1992928"/>
                <a:gd name="connsiteY610" fmla="*/ 2724540 h 3041400"/>
                <a:gd name="connsiteX611" fmla="*/ 989280 w 1992928"/>
                <a:gd name="connsiteY611" fmla="*/ 2727002 h 3041400"/>
                <a:gd name="connsiteX612" fmla="*/ 995719 w 1992928"/>
                <a:gd name="connsiteY612" fmla="*/ 2731923 h 3041400"/>
                <a:gd name="connsiteX613" fmla="*/ 995151 w 1992928"/>
                <a:gd name="connsiteY613" fmla="*/ 2736843 h 3041400"/>
                <a:gd name="connsiteX614" fmla="*/ 1005755 w 1992928"/>
                <a:gd name="connsiteY614" fmla="*/ 2738169 h 3041400"/>
                <a:gd name="connsiteX615" fmla="*/ 1000073 w 1992928"/>
                <a:gd name="connsiteY615" fmla="*/ 2731923 h 3041400"/>
                <a:gd name="connsiteX616" fmla="*/ 1010866 w 1992928"/>
                <a:gd name="connsiteY616" fmla="*/ 2733059 h 3041400"/>
                <a:gd name="connsiteX617" fmla="*/ 1014654 w 1992928"/>
                <a:gd name="connsiteY617" fmla="*/ 2728704 h 3041400"/>
                <a:gd name="connsiteX618" fmla="*/ 1016358 w 1992928"/>
                <a:gd name="connsiteY618" fmla="*/ 2716591 h 3041400"/>
                <a:gd name="connsiteX619" fmla="*/ 1022039 w 1992928"/>
                <a:gd name="connsiteY619" fmla="*/ 2709020 h 3041400"/>
                <a:gd name="connsiteX620" fmla="*/ 1030938 w 1992928"/>
                <a:gd name="connsiteY620" fmla="*/ 2705233 h 3041400"/>
                <a:gd name="connsiteX621" fmla="*/ 1032642 w 1992928"/>
                <a:gd name="connsiteY621" fmla="*/ 2693308 h 3041400"/>
                <a:gd name="connsiteX622" fmla="*/ 1044950 w 1992928"/>
                <a:gd name="connsiteY622" fmla="*/ 2673623 h 3041400"/>
                <a:gd name="connsiteX623" fmla="*/ 1050063 w 1992928"/>
                <a:gd name="connsiteY623" fmla="*/ 2674191 h 3041400"/>
                <a:gd name="connsiteX624" fmla="*/ 1046275 w 1992928"/>
                <a:gd name="connsiteY624" fmla="*/ 2679870 h 3041400"/>
                <a:gd name="connsiteX625" fmla="*/ 1047790 w 1992928"/>
                <a:gd name="connsiteY625" fmla="*/ 2686873 h 3041400"/>
                <a:gd name="connsiteX626" fmla="*/ 1055932 w 1992928"/>
                <a:gd name="connsiteY626" fmla="*/ 2692362 h 3041400"/>
                <a:gd name="connsiteX627" fmla="*/ 1061424 w 1992928"/>
                <a:gd name="connsiteY627" fmla="*/ 2687251 h 3041400"/>
                <a:gd name="connsiteX628" fmla="*/ 1060856 w 1992928"/>
                <a:gd name="connsiteY628" fmla="*/ 2684223 h 3041400"/>
                <a:gd name="connsiteX629" fmla="*/ 1058204 w 1992928"/>
                <a:gd name="connsiteY629" fmla="*/ 2681005 h 3041400"/>
                <a:gd name="connsiteX630" fmla="*/ 1058962 w 1992928"/>
                <a:gd name="connsiteY630" fmla="*/ 2686683 h 3041400"/>
                <a:gd name="connsiteX631" fmla="*/ 1054417 w 1992928"/>
                <a:gd name="connsiteY631" fmla="*/ 2682330 h 3041400"/>
                <a:gd name="connsiteX632" fmla="*/ 1053281 w 1992928"/>
                <a:gd name="connsiteY632" fmla="*/ 2677408 h 3041400"/>
                <a:gd name="connsiteX633" fmla="*/ 1055175 w 1992928"/>
                <a:gd name="connsiteY633" fmla="*/ 2674948 h 3041400"/>
                <a:gd name="connsiteX634" fmla="*/ 1060856 w 1992928"/>
                <a:gd name="connsiteY634" fmla="*/ 2669269 h 3041400"/>
                <a:gd name="connsiteX635" fmla="*/ 1064642 w 1992928"/>
                <a:gd name="connsiteY635" fmla="*/ 2669081 h 3041400"/>
                <a:gd name="connsiteX636" fmla="*/ 1069755 w 1992928"/>
                <a:gd name="connsiteY636" fmla="*/ 2675894 h 3041400"/>
                <a:gd name="connsiteX637" fmla="*/ 1075435 w 1992928"/>
                <a:gd name="connsiteY637" fmla="*/ 2677220 h 3041400"/>
                <a:gd name="connsiteX638" fmla="*/ 1080169 w 1992928"/>
                <a:gd name="connsiteY638" fmla="*/ 2672866 h 3041400"/>
                <a:gd name="connsiteX639" fmla="*/ 1070133 w 1992928"/>
                <a:gd name="connsiteY639" fmla="*/ 2665863 h 3041400"/>
                <a:gd name="connsiteX640" fmla="*/ 1068808 w 1992928"/>
                <a:gd name="connsiteY640" fmla="*/ 2662644 h 3041400"/>
                <a:gd name="connsiteX641" fmla="*/ 1050441 w 1992928"/>
                <a:gd name="connsiteY641" fmla="*/ 2648449 h 3041400"/>
                <a:gd name="connsiteX642" fmla="*/ 1047979 w 1992928"/>
                <a:gd name="connsiteY642" fmla="*/ 2651667 h 3041400"/>
                <a:gd name="connsiteX643" fmla="*/ 1040406 w 1992928"/>
                <a:gd name="connsiteY643" fmla="*/ 2643528 h 3041400"/>
                <a:gd name="connsiteX644" fmla="*/ 1035104 w 1992928"/>
                <a:gd name="connsiteY644" fmla="*/ 2632927 h 3041400"/>
                <a:gd name="connsiteX645" fmla="*/ 1033210 w 1992928"/>
                <a:gd name="connsiteY645" fmla="*/ 2621571 h 3041400"/>
                <a:gd name="connsiteX646" fmla="*/ 1044003 w 1992928"/>
                <a:gd name="connsiteY646" fmla="*/ 2627816 h 3041400"/>
                <a:gd name="connsiteX647" fmla="*/ 1054039 w 1992928"/>
                <a:gd name="connsiteY647" fmla="*/ 2623842 h 3041400"/>
                <a:gd name="connsiteX648" fmla="*/ 1055932 w 1992928"/>
                <a:gd name="connsiteY648" fmla="*/ 2620057 h 3041400"/>
                <a:gd name="connsiteX649" fmla="*/ 1061612 w 1992928"/>
                <a:gd name="connsiteY649" fmla="*/ 2621381 h 3041400"/>
                <a:gd name="connsiteX650" fmla="*/ 1066157 w 1992928"/>
                <a:gd name="connsiteY650" fmla="*/ 2625735 h 3041400"/>
                <a:gd name="connsiteX651" fmla="*/ 1078465 w 1992928"/>
                <a:gd name="connsiteY651" fmla="*/ 2625546 h 3041400"/>
                <a:gd name="connsiteX652" fmla="*/ 1078465 w 1992928"/>
                <a:gd name="connsiteY652" fmla="*/ 2619489 h 3041400"/>
                <a:gd name="connsiteX653" fmla="*/ 1070891 w 1992928"/>
                <a:gd name="connsiteY653" fmla="*/ 2614378 h 3041400"/>
                <a:gd name="connsiteX654" fmla="*/ 1067104 w 1992928"/>
                <a:gd name="connsiteY654" fmla="*/ 2619489 h 3041400"/>
                <a:gd name="connsiteX655" fmla="*/ 1063316 w 1992928"/>
                <a:gd name="connsiteY655" fmla="*/ 2613810 h 3041400"/>
                <a:gd name="connsiteX656" fmla="*/ 1065210 w 1992928"/>
                <a:gd name="connsiteY656" fmla="*/ 2608700 h 3041400"/>
                <a:gd name="connsiteX657" fmla="*/ 1068429 w 1992928"/>
                <a:gd name="connsiteY657" fmla="*/ 2606239 h 3041400"/>
                <a:gd name="connsiteX658" fmla="*/ 1082441 w 1992928"/>
                <a:gd name="connsiteY658" fmla="*/ 2606807 h 3041400"/>
                <a:gd name="connsiteX659" fmla="*/ 1089826 w 1992928"/>
                <a:gd name="connsiteY659" fmla="*/ 2600371 h 3041400"/>
                <a:gd name="connsiteX660" fmla="*/ 1096075 w 1992928"/>
                <a:gd name="connsiteY660" fmla="*/ 2597721 h 3041400"/>
                <a:gd name="connsiteX661" fmla="*/ 1122395 w 1992928"/>
                <a:gd name="connsiteY661" fmla="*/ 2592042 h 3041400"/>
                <a:gd name="connsiteX662" fmla="*/ 1122395 w 1992928"/>
                <a:gd name="connsiteY662" fmla="*/ 2586931 h 3041400"/>
                <a:gd name="connsiteX663" fmla="*/ 1115388 w 1992928"/>
                <a:gd name="connsiteY663" fmla="*/ 2583146 h 3041400"/>
                <a:gd name="connsiteX664" fmla="*/ 1116714 w 1992928"/>
                <a:gd name="connsiteY664" fmla="*/ 2577468 h 3041400"/>
                <a:gd name="connsiteX665" fmla="*/ 1114252 w 1992928"/>
                <a:gd name="connsiteY665" fmla="*/ 2573303 h 3041400"/>
                <a:gd name="connsiteX666" fmla="*/ 1100241 w 1992928"/>
                <a:gd name="connsiteY666" fmla="*/ 2575764 h 3041400"/>
                <a:gd name="connsiteX667" fmla="*/ 1092098 w 1992928"/>
                <a:gd name="connsiteY667" fmla="*/ 2581442 h 3041400"/>
                <a:gd name="connsiteX668" fmla="*/ 1075813 w 1992928"/>
                <a:gd name="connsiteY668" fmla="*/ 2582957 h 3041400"/>
                <a:gd name="connsiteX669" fmla="*/ 1063128 w 1992928"/>
                <a:gd name="connsiteY669" fmla="*/ 2584849 h 3041400"/>
                <a:gd name="connsiteX670" fmla="*/ 1067293 w 1992928"/>
                <a:gd name="connsiteY670" fmla="*/ 2559675 h 3041400"/>
                <a:gd name="connsiteX671" fmla="*/ 1094749 w 1992928"/>
                <a:gd name="connsiteY671" fmla="*/ 2529390 h 3041400"/>
                <a:gd name="connsiteX672" fmla="*/ 1141519 w 1992928"/>
                <a:gd name="connsiteY672" fmla="*/ 2523333 h 3041400"/>
                <a:gd name="connsiteX673" fmla="*/ 1148903 w 1992928"/>
                <a:gd name="connsiteY673" fmla="*/ 2506107 h 3041400"/>
                <a:gd name="connsiteX674" fmla="*/ 1164052 w 1992928"/>
                <a:gd name="connsiteY674" fmla="*/ 2494752 h 3041400"/>
                <a:gd name="connsiteX675" fmla="*/ 1162916 w 1992928"/>
                <a:gd name="connsiteY675" fmla="*/ 2469009 h 3041400"/>
                <a:gd name="connsiteX676" fmla="*/ 1153448 w 1992928"/>
                <a:gd name="connsiteY676" fmla="*/ 2454055 h 3041400"/>
                <a:gd name="connsiteX677" fmla="*/ 1167081 w 1992928"/>
                <a:gd name="connsiteY677" fmla="*/ 2443266 h 3041400"/>
                <a:gd name="connsiteX678" fmla="*/ 1168406 w 1992928"/>
                <a:gd name="connsiteY678" fmla="*/ 2435127 h 3041400"/>
                <a:gd name="connsiteX679" fmla="*/ 1151933 w 1992928"/>
                <a:gd name="connsiteY679" fmla="*/ 2438345 h 3041400"/>
                <a:gd name="connsiteX680" fmla="*/ 1144359 w 1992928"/>
                <a:gd name="connsiteY680" fmla="*/ 2427744 h 3041400"/>
                <a:gd name="connsiteX681" fmla="*/ 1148903 w 1992928"/>
                <a:gd name="connsiteY681" fmla="*/ 2426420 h 3041400"/>
                <a:gd name="connsiteX682" fmla="*/ 1171435 w 1992928"/>
                <a:gd name="connsiteY682" fmla="*/ 2407491 h 3041400"/>
                <a:gd name="connsiteX683" fmla="*/ 1164809 w 1992928"/>
                <a:gd name="connsiteY683" fmla="*/ 2394242 h 3041400"/>
                <a:gd name="connsiteX684" fmla="*/ 1173709 w 1992928"/>
                <a:gd name="connsiteY684" fmla="*/ 2384020 h 3041400"/>
                <a:gd name="connsiteX685" fmla="*/ 1162916 w 1992928"/>
                <a:gd name="connsiteY685" fmla="*/ 2379288 h 3041400"/>
                <a:gd name="connsiteX686" fmla="*/ 1143412 w 1992928"/>
                <a:gd name="connsiteY686" fmla="*/ 2385724 h 3041400"/>
                <a:gd name="connsiteX687" fmla="*/ 1121825 w 1992928"/>
                <a:gd name="connsiteY687" fmla="*/ 2366417 h 3041400"/>
                <a:gd name="connsiteX688" fmla="*/ 1115956 w 1992928"/>
                <a:gd name="connsiteY688" fmla="*/ 2356385 h 3041400"/>
                <a:gd name="connsiteX689" fmla="*/ 1090772 w 1992928"/>
                <a:gd name="connsiteY689" fmla="*/ 2358657 h 3041400"/>
                <a:gd name="connsiteX690" fmla="*/ 1082441 w 1992928"/>
                <a:gd name="connsiteY690" fmla="*/ 2345406 h 3041400"/>
                <a:gd name="connsiteX691" fmla="*/ 1063316 w 1992928"/>
                <a:gd name="connsiteY691" fmla="*/ 2333671 h 3041400"/>
                <a:gd name="connsiteX692" fmla="*/ 1045897 w 1992928"/>
                <a:gd name="connsiteY692" fmla="*/ 2342567 h 3041400"/>
                <a:gd name="connsiteX693" fmla="*/ 1034157 w 1992928"/>
                <a:gd name="connsiteY693" fmla="*/ 2331968 h 3041400"/>
                <a:gd name="connsiteX694" fmla="*/ 1030370 w 1992928"/>
                <a:gd name="connsiteY694" fmla="*/ 2320232 h 3041400"/>
                <a:gd name="connsiteX695" fmla="*/ 1011246 w 1992928"/>
                <a:gd name="connsiteY695" fmla="*/ 2302061 h 3041400"/>
                <a:gd name="connsiteX696" fmla="*/ 998749 w 1992928"/>
                <a:gd name="connsiteY696" fmla="*/ 2313986 h 3041400"/>
                <a:gd name="connsiteX697" fmla="*/ 974322 w 1992928"/>
                <a:gd name="connsiteY697" fmla="*/ 2316257 h 3041400"/>
                <a:gd name="connsiteX698" fmla="*/ 940618 w 1992928"/>
                <a:gd name="connsiteY698" fmla="*/ 2296950 h 3041400"/>
                <a:gd name="connsiteX699" fmla="*/ 919222 w 1992928"/>
                <a:gd name="connsiteY699" fmla="*/ 2314932 h 3041400"/>
                <a:gd name="connsiteX700" fmla="*/ 904073 w 1992928"/>
                <a:gd name="connsiteY700" fmla="*/ 2305657 h 3041400"/>
                <a:gd name="connsiteX701" fmla="*/ 907860 w 1992928"/>
                <a:gd name="connsiteY701" fmla="*/ 2296760 h 3041400"/>
                <a:gd name="connsiteX702" fmla="*/ 905777 w 1992928"/>
                <a:gd name="connsiteY702" fmla="*/ 2282186 h 3041400"/>
                <a:gd name="connsiteX703" fmla="*/ 900665 w 1992928"/>
                <a:gd name="connsiteY703" fmla="*/ 2276129 h 3041400"/>
                <a:gd name="connsiteX704" fmla="*/ 885895 w 1992928"/>
                <a:gd name="connsiteY704" fmla="*/ 2243383 h 3041400"/>
                <a:gd name="connsiteX705" fmla="*/ 880593 w 1992928"/>
                <a:gd name="connsiteY705" fmla="*/ 2225211 h 3041400"/>
                <a:gd name="connsiteX706" fmla="*/ 833825 w 1992928"/>
                <a:gd name="connsiteY706" fmla="*/ 2218776 h 3041400"/>
                <a:gd name="connsiteX707" fmla="*/ 832877 w 1992928"/>
                <a:gd name="connsiteY707" fmla="*/ 2193033 h 3041400"/>
                <a:gd name="connsiteX708" fmla="*/ 824735 w 1992928"/>
                <a:gd name="connsiteY708" fmla="*/ 2180542 h 3041400"/>
                <a:gd name="connsiteX709" fmla="*/ 835907 w 1992928"/>
                <a:gd name="connsiteY709" fmla="*/ 2169184 h 3041400"/>
                <a:gd name="connsiteX710" fmla="*/ 808451 w 1992928"/>
                <a:gd name="connsiteY710" fmla="*/ 2134734 h 3041400"/>
                <a:gd name="connsiteX711" fmla="*/ 789516 w 1992928"/>
                <a:gd name="connsiteY711" fmla="*/ 2131896 h 3041400"/>
                <a:gd name="connsiteX712" fmla="*/ 751078 w 1992928"/>
                <a:gd name="connsiteY712" fmla="*/ 2139845 h 3041400"/>
                <a:gd name="connsiteX713" fmla="*/ 736498 w 1992928"/>
                <a:gd name="connsiteY713" fmla="*/ 2132464 h 3041400"/>
                <a:gd name="connsiteX714" fmla="*/ 728924 w 1992928"/>
                <a:gd name="connsiteY714" fmla="*/ 2137006 h 3041400"/>
                <a:gd name="connsiteX715" fmla="*/ 722676 w 1992928"/>
                <a:gd name="connsiteY715" fmla="*/ 2137006 h 3041400"/>
                <a:gd name="connsiteX716" fmla="*/ 722108 w 1992928"/>
                <a:gd name="connsiteY716" fmla="*/ 2142685 h 3041400"/>
                <a:gd name="connsiteX717" fmla="*/ 711503 w 1992928"/>
                <a:gd name="connsiteY717" fmla="*/ 2152148 h 3041400"/>
                <a:gd name="connsiteX718" fmla="*/ 693136 w 1992928"/>
                <a:gd name="connsiteY718" fmla="*/ 2145902 h 3041400"/>
                <a:gd name="connsiteX719" fmla="*/ 682343 w 1992928"/>
                <a:gd name="connsiteY719" fmla="*/ 2127163 h 3041400"/>
                <a:gd name="connsiteX720" fmla="*/ 684047 w 1992928"/>
                <a:gd name="connsiteY720" fmla="*/ 2117699 h 3041400"/>
                <a:gd name="connsiteX721" fmla="*/ 677042 w 1992928"/>
                <a:gd name="connsiteY721" fmla="*/ 2115428 h 3041400"/>
                <a:gd name="connsiteX722" fmla="*/ 685753 w 1992928"/>
                <a:gd name="connsiteY722" fmla="*/ 2097068 h 3041400"/>
                <a:gd name="connsiteX723" fmla="*/ 670982 w 1992928"/>
                <a:gd name="connsiteY723" fmla="*/ 2072649 h 3041400"/>
                <a:gd name="connsiteX724" fmla="*/ 679882 w 1992928"/>
                <a:gd name="connsiteY724" fmla="*/ 2056939 h 3041400"/>
                <a:gd name="connsiteX725" fmla="*/ 709421 w 1992928"/>
                <a:gd name="connsiteY725" fmla="*/ 2060914 h 3041400"/>
                <a:gd name="connsiteX726" fmla="*/ 741989 w 1992928"/>
                <a:gd name="connsiteY726" fmla="*/ 2034414 h 3041400"/>
                <a:gd name="connsiteX727" fmla="*/ 744262 w 1992928"/>
                <a:gd name="connsiteY727" fmla="*/ 2012268 h 3041400"/>
                <a:gd name="connsiteX728" fmla="*/ 729113 w 1992928"/>
                <a:gd name="connsiteY728" fmla="*/ 2003562 h 3041400"/>
                <a:gd name="connsiteX729" fmla="*/ 725137 w 1992928"/>
                <a:gd name="connsiteY729" fmla="*/ 1993151 h 3041400"/>
                <a:gd name="connsiteX730" fmla="*/ 709421 w 1992928"/>
                <a:gd name="connsiteY730" fmla="*/ 1990691 h 3041400"/>
                <a:gd name="connsiteX731" fmla="*/ 698060 w 1992928"/>
                <a:gd name="connsiteY731" fmla="*/ 1993908 h 3041400"/>
                <a:gd name="connsiteX732" fmla="*/ 699196 w 1992928"/>
                <a:gd name="connsiteY732" fmla="*/ 1986337 h 3041400"/>
                <a:gd name="connsiteX733" fmla="*/ 693326 w 1992928"/>
                <a:gd name="connsiteY733" fmla="*/ 1966272 h 3041400"/>
                <a:gd name="connsiteX734" fmla="*/ 665491 w 1992928"/>
                <a:gd name="connsiteY734" fmla="*/ 1941477 h 3041400"/>
                <a:gd name="connsiteX735" fmla="*/ 665302 w 1992928"/>
                <a:gd name="connsiteY735" fmla="*/ 1934474 h 3041400"/>
                <a:gd name="connsiteX736" fmla="*/ 638793 w 1992928"/>
                <a:gd name="connsiteY736" fmla="*/ 1876931 h 3041400"/>
                <a:gd name="connsiteX737" fmla="*/ 646936 w 1992928"/>
                <a:gd name="connsiteY737" fmla="*/ 1853649 h 3041400"/>
                <a:gd name="connsiteX738" fmla="*/ 639361 w 1992928"/>
                <a:gd name="connsiteY738" fmla="*/ 1841913 h 3041400"/>
                <a:gd name="connsiteX739" fmla="*/ 641444 w 1992928"/>
                <a:gd name="connsiteY739" fmla="*/ 1805950 h 3041400"/>
                <a:gd name="connsiteX740" fmla="*/ 621184 w 1992928"/>
                <a:gd name="connsiteY740" fmla="*/ 1790997 h 3041400"/>
                <a:gd name="connsiteX741" fmla="*/ 589563 w 1992928"/>
                <a:gd name="connsiteY741" fmla="*/ 1790618 h 3041400"/>
                <a:gd name="connsiteX742" fmla="*/ 580852 w 1992928"/>
                <a:gd name="connsiteY742" fmla="*/ 1799514 h 3041400"/>
                <a:gd name="connsiteX743" fmla="*/ 564379 w 1992928"/>
                <a:gd name="connsiteY743" fmla="*/ 1798379 h 3041400"/>
                <a:gd name="connsiteX744" fmla="*/ 554722 w 1992928"/>
                <a:gd name="connsiteY744" fmla="*/ 1774529 h 3041400"/>
                <a:gd name="connsiteX745" fmla="*/ 537679 w 1992928"/>
                <a:gd name="connsiteY745" fmla="*/ 1769796 h 3041400"/>
                <a:gd name="connsiteX746" fmla="*/ 534461 w 1992928"/>
                <a:gd name="connsiteY746" fmla="*/ 1774907 h 3041400"/>
                <a:gd name="connsiteX747" fmla="*/ 515715 w 1992928"/>
                <a:gd name="connsiteY747" fmla="*/ 1775097 h 3041400"/>
                <a:gd name="connsiteX748" fmla="*/ 506058 w 1992928"/>
                <a:gd name="connsiteY748" fmla="*/ 1766390 h 3041400"/>
                <a:gd name="connsiteX749" fmla="*/ 490911 w 1992928"/>
                <a:gd name="connsiteY749" fmla="*/ 1770176 h 3041400"/>
                <a:gd name="connsiteX750" fmla="*/ 481443 w 1992928"/>
                <a:gd name="connsiteY750" fmla="*/ 1764118 h 3041400"/>
                <a:gd name="connsiteX751" fmla="*/ 485419 w 1992928"/>
                <a:gd name="connsiteY751" fmla="*/ 1740647 h 3041400"/>
                <a:gd name="connsiteX752" fmla="*/ 473490 w 1992928"/>
                <a:gd name="connsiteY752" fmla="*/ 1720584 h 3041400"/>
                <a:gd name="connsiteX753" fmla="*/ 468189 w 1992928"/>
                <a:gd name="connsiteY753" fmla="*/ 1692191 h 3041400"/>
                <a:gd name="connsiteX754" fmla="*/ 475573 w 1992928"/>
                <a:gd name="connsiteY754" fmla="*/ 1684620 h 3041400"/>
                <a:gd name="connsiteX755" fmla="*/ 492425 w 1992928"/>
                <a:gd name="connsiteY755" fmla="*/ 1679319 h 3041400"/>
                <a:gd name="connsiteX756" fmla="*/ 493751 w 1992928"/>
                <a:gd name="connsiteY756" fmla="*/ 1644871 h 3041400"/>
                <a:gd name="connsiteX757" fmla="*/ 482768 w 1992928"/>
                <a:gd name="connsiteY757" fmla="*/ 1636730 h 3041400"/>
                <a:gd name="connsiteX758" fmla="*/ 484283 w 1992928"/>
                <a:gd name="connsiteY758" fmla="*/ 1598874 h 3041400"/>
                <a:gd name="connsiteX759" fmla="*/ 463075 w 1992928"/>
                <a:gd name="connsiteY759" fmla="*/ 1594899 h 3041400"/>
                <a:gd name="connsiteX760" fmla="*/ 456070 w 1992928"/>
                <a:gd name="connsiteY760" fmla="*/ 1586760 h 3041400"/>
                <a:gd name="connsiteX761" fmla="*/ 459478 w 1992928"/>
                <a:gd name="connsiteY761" fmla="*/ 1573132 h 3041400"/>
                <a:gd name="connsiteX762" fmla="*/ 448496 w 1992928"/>
                <a:gd name="connsiteY762" fmla="*/ 1559693 h 3041400"/>
                <a:gd name="connsiteX763" fmla="*/ 452094 w 1992928"/>
                <a:gd name="connsiteY763" fmla="*/ 1559883 h 3041400"/>
                <a:gd name="connsiteX764" fmla="*/ 459857 w 1992928"/>
                <a:gd name="connsiteY764" fmla="*/ 1568778 h 3041400"/>
                <a:gd name="connsiteX765" fmla="*/ 462319 w 1992928"/>
                <a:gd name="connsiteY765" fmla="*/ 1580135 h 3041400"/>
                <a:gd name="connsiteX766" fmla="*/ 472354 w 1992928"/>
                <a:gd name="connsiteY766" fmla="*/ 1581649 h 3041400"/>
                <a:gd name="connsiteX767" fmla="*/ 477466 w 1992928"/>
                <a:gd name="connsiteY767" fmla="*/ 1575593 h 3041400"/>
                <a:gd name="connsiteX768" fmla="*/ 477278 w 1992928"/>
                <a:gd name="connsiteY768" fmla="*/ 1565371 h 3041400"/>
                <a:gd name="connsiteX769" fmla="*/ 473301 w 1992928"/>
                <a:gd name="connsiteY769" fmla="*/ 1549661 h 3041400"/>
                <a:gd name="connsiteX770" fmla="*/ 466863 w 1992928"/>
                <a:gd name="connsiteY770" fmla="*/ 1545117 h 3041400"/>
                <a:gd name="connsiteX771" fmla="*/ 457396 w 1992928"/>
                <a:gd name="connsiteY771" fmla="*/ 1549472 h 3041400"/>
                <a:gd name="connsiteX772" fmla="*/ 447360 w 1992928"/>
                <a:gd name="connsiteY772" fmla="*/ 1549661 h 3041400"/>
                <a:gd name="connsiteX773" fmla="*/ 441111 w 1992928"/>
                <a:gd name="connsiteY773" fmla="*/ 1538114 h 3041400"/>
                <a:gd name="connsiteX774" fmla="*/ 443195 w 1992928"/>
                <a:gd name="connsiteY774" fmla="*/ 1530543 h 3041400"/>
                <a:gd name="connsiteX775" fmla="*/ 446035 w 1992928"/>
                <a:gd name="connsiteY775" fmla="*/ 1523918 h 3041400"/>
                <a:gd name="connsiteX776" fmla="*/ 456448 w 1992928"/>
                <a:gd name="connsiteY776" fmla="*/ 1517104 h 3041400"/>
                <a:gd name="connsiteX777" fmla="*/ 456070 w 1992928"/>
                <a:gd name="connsiteY777" fmla="*/ 1500258 h 3041400"/>
                <a:gd name="connsiteX778" fmla="*/ 453988 w 1992928"/>
                <a:gd name="connsiteY778" fmla="*/ 1482465 h 3041400"/>
                <a:gd name="connsiteX779" fmla="*/ 457016 w 1992928"/>
                <a:gd name="connsiteY779" fmla="*/ 1468269 h 3041400"/>
                <a:gd name="connsiteX780" fmla="*/ 456638 w 1992928"/>
                <a:gd name="connsiteY780" fmla="*/ 1465998 h 3041400"/>
                <a:gd name="connsiteX781" fmla="*/ 464401 w 1992928"/>
                <a:gd name="connsiteY781" fmla="*/ 1453506 h 3041400"/>
                <a:gd name="connsiteX782" fmla="*/ 465349 w 1992928"/>
                <a:gd name="connsiteY782" fmla="*/ 1440444 h 3041400"/>
                <a:gd name="connsiteX783" fmla="*/ 468946 w 1992928"/>
                <a:gd name="connsiteY783" fmla="*/ 1440066 h 3041400"/>
                <a:gd name="connsiteX784" fmla="*/ 470650 w 1992928"/>
                <a:gd name="connsiteY784" fmla="*/ 1442337 h 3041400"/>
                <a:gd name="connsiteX785" fmla="*/ 467809 w 1992928"/>
                <a:gd name="connsiteY785" fmla="*/ 1450666 h 3041400"/>
                <a:gd name="connsiteX786" fmla="*/ 475194 w 1992928"/>
                <a:gd name="connsiteY786" fmla="*/ 1440634 h 3041400"/>
                <a:gd name="connsiteX787" fmla="*/ 471975 w 1992928"/>
                <a:gd name="connsiteY787" fmla="*/ 1436848 h 3041400"/>
                <a:gd name="connsiteX788" fmla="*/ 475952 w 1992928"/>
                <a:gd name="connsiteY788" fmla="*/ 1435523 h 3041400"/>
                <a:gd name="connsiteX789" fmla="*/ 471597 w 1992928"/>
                <a:gd name="connsiteY789" fmla="*/ 1431927 h 3041400"/>
                <a:gd name="connsiteX790" fmla="*/ 466485 w 1992928"/>
                <a:gd name="connsiteY790" fmla="*/ 1428899 h 3041400"/>
                <a:gd name="connsiteX791" fmla="*/ 466863 w 1992928"/>
                <a:gd name="connsiteY791" fmla="*/ 1425112 h 3041400"/>
                <a:gd name="connsiteX792" fmla="*/ 459857 w 1992928"/>
                <a:gd name="connsiteY792" fmla="*/ 1416405 h 3041400"/>
                <a:gd name="connsiteX793" fmla="*/ 466673 w 1992928"/>
                <a:gd name="connsiteY793" fmla="*/ 1406752 h 3041400"/>
                <a:gd name="connsiteX794" fmla="*/ 472354 w 1992928"/>
                <a:gd name="connsiteY794" fmla="*/ 1399938 h 3041400"/>
                <a:gd name="connsiteX795" fmla="*/ 464591 w 1992928"/>
                <a:gd name="connsiteY795" fmla="*/ 1382145 h 3041400"/>
                <a:gd name="connsiteX796" fmla="*/ 471597 w 1992928"/>
                <a:gd name="connsiteY796" fmla="*/ 1377791 h 3041400"/>
                <a:gd name="connsiteX797" fmla="*/ 483526 w 1992928"/>
                <a:gd name="connsiteY797" fmla="*/ 1389528 h 3041400"/>
                <a:gd name="connsiteX798" fmla="*/ 490531 w 1992928"/>
                <a:gd name="connsiteY798" fmla="*/ 1378739 h 3041400"/>
                <a:gd name="connsiteX799" fmla="*/ 499431 w 1992928"/>
                <a:gd name="connsiteY799" fmla="*/ 1373628 h 3041400"/>
                <a:gd name="connsiteX800" fmla="*/ 510224 w 1992928"/>
                <a:gd name="connsiteY800" fmla="*/ 1378739 h 3041400"/>
                <a:gd name="connsiteX801" fmla="*/ 528780 w 1992928"/>
                <a:gd name="connsiteY801" fmla="*/ 1353374 h 3041400"/>
                <a:gd name="connsiteX802" fmla="*/ 536355 w 1992928"/>
                <a:gd name="connsiteY802" fmla="*/ 1357728 h 3041400"/>
                <a:gd name="connsiteX803" fmla="*/ 560970 w 1992928"/>
                <a:gd name="connsiteY803" fmla="*/ 1358106 h 3041400"/>
                <a:gd name="connsiteX804" fmla="*/ 587669 w 1992928"/>
                <a:gd name="connsiteY804" fmla="*/ 1360378 h 3041400"/>
                <a:gd name="connsiteX805" fmla="*/ 595242 w 1992928"/>
                <a:gd name="connsiteY805" fmla="*/ 1359242 h 3041400"/>
                <a:gd name="connsiteX806" fmla="*/ 595053 w 1992928"/>
                <a:gd name="connsiteY806" fmla="*/ 1357349 h 3041400"/>
                <a:gd name="connsiteX807" fmla="*/ 593160 w 1992928"/>
                <a:gd name="connsiteY807" fmla="*/ 1354132 h 3041400"/>
                <a:gd name="connsiteX808" fmla="*/ 598082 w 1992928"/>
                <a:gd name="connsiteY808" fmla="*/ 1350914 h 3041400"/>
                <a:gd name="connsiteX809" fmla="*/ 598840 w 1992928"/>
                <a:gd name="connsiteY809" fmla="*/ 1349021 h 3041400"/>
                <a:gd name="connsiteX810" fmla="*/ 575928 w 1992928"/>
                <a:gd name="connsiteY810" fmla="*/ 1344857 h 3041400"/>
                <a:gd name="connsiteX811" fmla="*/ 582935 w 1992928"/>
                <a:gd name="connsiteY811" fmla="*/ 1341070 h 3041400"/>
                <a:gd name="connsiteX812" fmla="*/ 577822 w 1992928"/>
                <a:gd name="connsiteY812" fmla="*/ 1334635 h 3041400"/>
                <a:gd name="connsiteX813" fmla="*/ 550746 w 1992928"/>
                <a:gd name="connsiteY813" fmla="*/ 1328767 h 3041400"/>
                <a:gd name="connsiteX814" fmla="*/ 534839 w 1992928"/>
                <a:gd name="connsiteY814" fmla="*/ 1334446 h 3041400"/>
                <a:gd name="connsiteX815" fmla="*/ 529728 w 1992928"/>
                <a:gd name="connsiteY815" fmla="*/ 1334446 h 3041400"/>
                <a:gd name="connsiteX816" fmla="*/ 508899 w 1992928"/>
                <a:gd name="connsiteY816" fmla="*/ 1311543 h 3041400"/>
                <a:gd name="connsiteX817" fmla="*/ 500756 w 1992928"/>
                <a:gd name="connsiteY817" fmla="*/ 1313435 h 3041400"/>
                <a:gd name="connsiteX818" fmla="*/ 492425 w 1992928"/>
                <a:gd name="connsiteY818" fmla="*/ 1305296 h 3041400"/>
                <a:gd name="connsiteX819" fmla="*/ 496023 w 1992928"/>
                <a:gd name="connsiteY819" fmla="*/ 1297725 h 3041400"/>
                <a:gd name="connsiteX820" fmla="*/ 489775 w 1992928"/>
                <a:gd name="connsiteY820" fmla="*/ 1296589 h 3041400"/>
                <a:gd name="connsiteX821" fmla="*/ 493561 w 1992928"/>
                <a:gd name="connsiteY821" fmla="*/ 1291478 h 3041400"/>
                <a:gd name="connsiteX822" fmla="*/ 506058 w 1992928"/>
                <a:gd name="connsiteY822" fmla="*/ 1301321 h 3041400"/>
                <a:gd name="connsiteX823" fmla="*/ 510035 w 1992928"/>
                <a:gd name="connsiteY823" fmla="*/ 1298861 h 3041400"/>
                <a:gd name="connsiteX824" fmla="*/ 502840 w 1992928"/>
                <a:gd name="connsiteY824" fmla="*/ 1279365 h 3041400"/>
                <a:gd name="connsiteX825" fmla="*/ 509088 w 1992928"/>
                <a:gd name="connsiteY825" fmla="*/ 1267440 h 3041400"/>
                <a:gd name="connsiteX826" fmla="*/ 506626 w 1992928"/>
                <a:gd name="connsiteY826" fmla="*/ 1265736 h 3041400"/>
                <a:gd name="connsiteX827" fmla="*/ 496402 w 1992928"/>
                <a:gd name="connsiteY827" fmla="*/ 1277851 h 3041400"/>
                <a:gd name="connsiteX828" fmla="*/ 483904 w 1992928"/>
                <a:gd name="connsiteY828" fmla="*/ 1280311 h 3041400"/>
                <a:gd name="connsiteX829" fmla="*/ 477656 w 1992928"/>
                <a:gd name="connsiteY829" fmla="*/ 1288450 h 3041400"/>
                <a:gd name="connsiteX830" fmla="*/ 464591 w 1992928"/>
                <a:gd name="connsiteY830" fmla="*/ 1292236 h 3041400"/>
                <a:gd name="connsiteX831" fmla="*/ 454176 w 1992928"/>
                <a:gd name="connsiteY831" fmla="*/ 1284286 h 3041400"/>
                <a:gd name="connsiteX832" fmla="*/ 446792 w 1992928"/>
                <a:gd name="connsiteY832" fmla="*/ 1284854 h 3041400"/>
                <a:gd name="connsiteX833" fmla="*/ 463455 w 1992928"/>
                <a:gd name="connsiteY833" fmla="*/ 1246619 h 3041400"/>
                <a:gd name="connsiteX834" fmla="*/ 533514 w 1992928"/>
                <a:gd name="connsiteY834" fmla="*/ 1190590 h 3041400"/>
                <a:gd name="connsiteX835" fmla="*/ 540899 w 1992928"/>
                <a:gd name="connsiteY835" fmla="*/ 1158602 h 3041400"/>
                <a:gd name="connsiteX836" fmla="*/ 592213 w 1992928"/>
                <a:gd name="connsiteY836" fmla="*/ 1114689 h 3041400"/>
                <a:gd name="connsiteX837" fmla="*/ 638415 w 1992928"/>
                <a:gd name="connsiteY837" fmla="*/ 1059039 h 3041400"/>
                <a:gd name="connsiteX838" fmla="*/ 658297 w 1992928"/>
                <a:gd name="connsiteY838" fmla="*/ 1016639 h 3041400"/>
                <a:gd name="connsiteX839" fmla="*/ 659243 w 1992928"/>
                <a:gd name="connsiteY839" fmla="*/ 990330 h 3041400"/>
                <a:gd name="connsiteX840" fmla="*/ 645231 w 1992928"/>
                <a:gd name="connsiteY840" fmla="*/ 977268 h 3041400"/>
                <a:gd name="connsiteX841" fmla="*/ 638793 w 1992928"/>
                <a:gd name="connsiteY841" fmla="*/ 957772 h 3041400"/>
                <a:gd name="connsiteX842" fmla="*/ 606982 w 1992928"/>
                <a:gd name="connsiteY842" fmla="*/ 945658 h 3041400"/>
                <a:gd name="connsiteX843" fmla="*/ 570627 w 1992928"/>
                <a:gd name="connsiteY843" fmla="*/ 910830 h 3041400"/>
                <a:gd name="connsiteX844" fmla="*/ 597704 w 1992928"/>
                <a:gd name="connsiteY844" fmla="*/ 883385 h 3041400"/>
                <a:gd name="connsiteX845" fmla="*/ 599786 w 1992928"/>
                <a:gd name="connsiteY845" fmla="*/ 836442 h 3041400"/>
                <a:gd name="connsiteX846" fmla="*/ 591645 w 1992928"/>
                <a:gd name="connsiteY846" fmla="*/ 836442 h 3041400"/>
                <a:gd name="connsiteX847" fmla="*/ 574414 w 1992928"/>
                <a:gd name="connsiteY847" fmla="*/ 822057 h 3041400"/>
                <a:gd name="connsiteX848" fmla="*/ 572899 w 1992928"/>
                <a:gd name="connsiteY848" fmla="*/ 790825 h 3041400"/>
                <a:gd name="connsiteX849" fmla="*/ 577822 w 1992928"/>
                <a:gd name="connsiteY849" fmla="*/ 784579 h 3041400"/>
                <a:gd name="connsiteX850" fmla="*/ 576496 w 1992928"/>
                <a:gd name="connsiteY850" fmla="*/ 771897 h 3041400"/>
                <a:gd name="connsiteX851" fmla="*/ 559455 w 1992928"/>
                <a:gd name="connsiteY851" fmla="*/ 772654 h 3041400"/>
                <a:gd name="connsiteX852" fmla="*/ 547905 w 1992928"/>
                <a:gd name="connsiteY852" fmla="*/ 755240 h 3041400"/>
                <a:gd name="connsiteX853" fmla="*/ 563621 w 1992928"/>
                <a:gd name="connsiteY853" fmla="*/ 726658 h 3041400"/>
                <a:gd name="connsiteX854" fmla="*/ 552450 w 1992928"/>
                <a:gd name="connsiteY854" fmla="*/ 696751 h 3041400"/>
                <a:gd name="connsiteX855" fmla="*/ 562295 w 1992928"/>
                <a:gd name="connsiteY855" fmla="*/ 675173 h 3041400"/>
                <a:gd name="connsiteX856" fmla="*/ 557183 w 1992928"/>
                <a:gd name="connsiteY856" fmla="*/ 657191 h 3041400"/>
                <a:gd name="connsiteX857" fmla="*/ 558319 w 1992928"/>
                <a:gd name="connsiteY857" fmla="*/ 646402 h 3041400"/>
                <a:gd name="connsiteX858" fmla="*/ 577822 w 1992928"/>
                <a:gd name="connsiteY858" fmla="*/ 642994 h 3041400"/>
                <a:gd name="connsiteX859" fmla="*/ 579526 w 1992928"/>
                <a:gd name="connsiteY859" fmla="*/ 634288 h 3041400"/>
                <a:gd name="connsiteX860" fmla="*/ 565704 w 1992928"/>
                <a:gd name="connsiteY860" fmla="*/ 614981 h 3041400"/>
                <a:gd name="connsiteX861" fmla="*/ 564189 w 1992928"/>
                <a:gd name="connsiteY861" fmla="*/ 593592 h 3041400"/>
                <a:gd name="connsiteX862" fmla="*/ 518367 w 1992928"/>
                <a:gd name="connsiteY862" fmla="*/ 499140 h 3041400"/>
                <a:gd name="connsiteX863" fmla="*/ 514389 w 1992928"/>
                <a:gd name="connsiteY863" fmla="*/ 465826 h 3041400"/>
                <a:gd name="connsiteX864" fmla="*/ 577066 w 1992928"/>
                <a:gd name="connsiteY864" fmla="*/ 353391 h 3041400"/>
                <a:gd name="connsiteX865" fmla="*/ 552450 w 1992928"/>
                <a:gd name="connsiteY865" fmla="*/ 341277 h 3041400"/>
                <a:gd name="connsiteX866" fmla="*/ 539573 w 1992928"/>
                <a:gd name="connsiteY866" fmla="*/ 317996 h 3041400"/>
                <a:gd name="connsiteX867" fmla="*/ 533136 w 1992928"/>
                <a:gd name="connsiteY867" fmla="*/ 303611 h 3041400"/>
                <a:gd name="connsiteX868" fmla="*/ 520828 w 1992928"/>
                <a:gd name="connsiteY868" fmla="*/ 286764 h 3041400"/>
                <a:gd name="connsiteX869" fmla="*/ 499431 w 1992928"/>
                <a:gd name="connsiteY869" fmla="*/ 271811 h 3041400"/>
                <a:gd name="connsiteX870" fmla="*/ 465349 w 1992928"/>
                <a:gd name="connsiteY870" fmla="*/ 227519 h 3041400"/>
                <a:gd name="connsiteX871" fmla="*/ 479738 w 1992928"/>
                <a:gd name="connsiteY871" fmla="*/ 190987 h 3041400"/>
                <a:gd name="connsiteX872" fmla="*/ 464969 w 1992928"/>
                <a:gd name="connsiteY872" fmla="*/ 181712 h 3041400"/>
                <a:gd name="connsiteX873" fmla="*/ 471597 w 1992928"/>
                <a:gd name="connsiteY873" fmla="*/ 178305 h 3041400"/>
                <a:gd name="connsiteX874" fmla="*/ 472165 w 1992928"/>
                <a:gd name="connsiteY874" fmla="*/ 178305 h 3041400"/>
                <a:gd name="connsiteX875" fmla="*/ 472354 w 1992928"/>
                <a:gd name="connsiteY875" fmla="*/ 177926 h 3041400"/>
                <a:gd name="connsiteX876" fmla="*/ 485230 w 1992928"/>
                <a:gd name="connsiteY876" fmla="*/ 171491 h 3041400"/>
                <a:gd name="connsiteX877" fmla="*/ 493372 w 1992928"/>
                <a:gd name="connsiteY877" fmla="*/ 166948 h 3041400"/>
                <a:gd name="connsiteX878" fmla="*/ 513253 w 1992928"/>
                <a:gd name="connsiteY878" fmla="*/ 148020 h 3041400"/>
                <a:gd name="connsiteX879" fmla="*/ 529160 w 1992928"/>
                <a:gd name="connsiteY879" fmla="*/ 135716 h 3041400"/>
                <a:gd name="connsiteX880" fmla="*/ 536355 w 1992928"/>
                <a:gd name="connsiteY880" fmla="*/ 113192 h 3041400"/>
                <a:gd name="connsiteX881" fmla="*/ 535597 w 1992928"/>
                <a:gd name="connsiteY881" fmla="*/ 106189 h 3041400"/>
                <a:gd name="connsiteX882" fmla="*/ 569680 w 1992928"/>
                <a:gd name="connsiteY882" fmla="*/ 92749 h 3041400"/>
                <a:gd name="connsiteX883" fmla="*/ 584639 w 1992928"/>
                <a:gd name="connsiteY883" fmla="*/ 68710 h 3041400"/>
                <a:gd name="connsiteX884" fmla="*/ 611905 w 1992928"/>
                <a:gd name="connsiteY884" fmla="*/ 81770 h 3041400"/>
                <a:gd name="connsiteX885" fmla="*/ 619480 w 1992928"/>
                <a:gd name="connsiteY885" fmla="*/ 73631 h 3041400"/>
                <a:gd name="connsiteX886" fmla="*/ 618343 w 1992928"/>
                <a:gd name="connsiteY886" fmla="*/ 37667 h 3041400"/>
                <a:gd name="connsiteX887" fmla="*/ 632923 w 1992928"/>
                <a:gd name="connsiteY887" fmla="*/ 36342 h 3041400"/>
                <a:gd name="connsiteX888" fmla="*/ 651858 w 1992928"/>
                <a:gd name="connsiteY888" fmla="*/ 40507 h 3041400"/>
                <a:gd name="connsiteX889" fmla="*/ 655645 w 1992928"/>
                <a:gd name="connsiteY889" fmla="*/ 51296 h 3041400"/>
                <a:gd name="connsiteX890" fmla="*/ 645799 w 1992928"/>
                <a:gd name="connsiteY890" fmla="*/ 61896 h 3041400"/>
                <a:gd name="connsiteX891" fmla="*/ 648260 w 1992928"/>
                <a:gd name="connsiteY891" fmla="*/ 65114 h 3041400"/>
                <a:gd name="connsiteX892" fmla="*/ 663409 w 1992928"/>
                <a:gd name="connsiteY892" fmla="*/ 50350 h 3041400"/>
                <a:gd name="connsiteX893" fmla="*/ 675906 w 1992928"/>
                <a:gd name="connsiteY893" fmla="*/ 49024 h 3041400"/>
                <a:gd name="connsiteX894" fmla="*/ 668900 w 1992928"/>
                <a:gd name="connsiteY894" fmla="*/ 42779 h 3041400"/>
                <a:gd name="connsiteX895" fmla="*/ 672686 w 1992928"/>
                <a:gd name="connsiteY895" fmla="*/ 25363 h 3041400"/>
                <a:gd name="connsiteX896" fmla="*/ 682155 w 1992928"/>
                <a:gd name="connsiteY896" fmla="*/ 28960 h 3041400"/>
                <a:gd name="connsiteX897" fmla="*/ 688213 w 1992928"/>
                <a:gd name="connsiteY897" fmla="*/ 17036 h 3041400"/>
                <a:gd name="connsiteX898" fmla="*/ 683859 w 1992928"/>
                <a:gd name="connsiteY898" fmla="*/ 7571 h 3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Lst>
              <a:rect l="l" t="t" r="r" b="b"/>
              <a:pathLst>
                <a:path w="1992928" h="3041400">
                  <a:moveTo>
                    <a:pt x="72055" y="1808938"/>
                  </a:moveTo>
                  <a:lnTo>
                    <a:pt x="77728" y="1818972"/>
                  </a:lnTo>
                  <a:lnTo>
                    <a:pt x="75459" y="1832792"/>
                  </a:lnTo>
                  <a:lnTo>
                    <a:pt x="72244" y="1850399"/>
                  </a:lnTo>
                  <a:lnTo>
                    <a:pt x="62977" y="1865734"/>
                  </a:lnTo>
                  <a:lnTo>
                    <a:pt x="49360" y="1879554"/>
                  </a:lnTo>
                  <a:lnTo>
                    <a:pt x="58249" y="1885044"/>
                  </a:lnTo>
                  <a:lnTo>
                    <a:pt x="63923" y="1883719"/>
                  </a:lnTo>
                  <a:lnTo>
                    <a:pt x="70920" y="1888641"/>
                  </a:lnTo>
                  <a:lnTo>
                    <a:pt x="75270" y="1889209"/>
                  </a:lnTo>
                  <a:lnTo>
                    <a:pt x="82267" y="1882962"/>
                  </a:lnTo>
                  <a:lnTo>
                    <a:pt x="82078" y="1857214"/>
                  </a:lnTo>
                  <a:lnTo>
                    <a:pt x="93236" y="1853996"/>
                  </a:lnTo>
                  <a:lnTo>
                    <a:pt x="101368" y="1853996"/>
                  </a:lnTo>
                  <a:lnTo>
                    <a:pt x="122550" y="1868195"/>
                  </a:lnTo>
                  <a:lnTo>
                    <a:pt x="138436" y="1873117"/>
                  </a:lnTo>
                  <a:lnTo>
                    <a:pt x="162832" y="1872738"/>
                  </a:lnTo>
                  <a:lnTo>
                    <a:pt x="180799" y="1894510"/>
                  </a:lnTo>
                  <a:lnTo>
                    <a:pt x="172667" y="1917985"/>
                  </a:lnTo>
                  <a:lnTo>
                    <a:pt x="180421" y="1944679"/>
                  </a:lnTo>
                  <a:lnTo>
                    <a:pt x="140138" y="1949980"/>
                  </a:lnTo>
                  <a:lnTo>
                    <a:pt x="93047" y="1938810"/>
                  </a:lnTo>
                  <a:lnTo>
                    <a:pt x="0" y="1935024"/>
                  </a:lnTo>
                  <a:lnTo>
                    <a:pt x="7565" y="1925747"/>
                  </a:lnTo>
                  <a:lnTo>
                    <a:pt x="11158" y="1916282"/>
                  </a:lnTo>
                  <a:lnTo>
                    <a:pt x="22505" y="1916282"/>
                  </a:lnTo>
                  <a:lnTo>
                    <a:pt x="36500" y="1916092"/>
                  </a:lnTo>
                  <a:lnTo>
                    <a:pt x="34987" y="1904165"/>
                  </a:lnTo>
                  <a:lnTo>
                    <a:pt x="28935" y="1909277"/>
                  </a:lnTo>
                  <a:lnTo>
                    <a:pt x="22505" y="1905490"/>
                  </a:lnTo>
                  <a:lnTo>
                    <a:pt x="17966" y="1901704"/>
                  </a:lnTo>
                  <a:lnTo>
                    <a:pt x="8699" y="1909845"/>
                  </a:lnTo>
                  <a:lnTo>
                    <a:pt x="4917" y="1906437"/>
                  </a:lnTo>
                  <a:lnTo>
                    <a:pt x="10969" y="1899432"/>
                  </a:lnTo>
                  <a:lnTo>
                    <a:pt x="11536" y="1889966"/>
                  </a:lnTo>
                  <a:lnTo>
                    <a:pt x="11536" y="1885423"/>
                  </a:lnTo>
                  <a:lnTo>
                    <a:pt x="16642" y="1881636"/>
                  </a:lnTo>
                  <a:lnTo>
                    <a:pt x="23073" y="1884855"/>
                  </a:lnTo>
                  <a:lnTo>
                    <a:pt x="38013" y="1881447"/>
                  </a:lnTo>
                  <a:lnTo>
                    <a:pt x="51819" y="1871413"/>
                  </a:lnTo>
                  <a:lnTo>
                    <a:pt x="63733" y="1856078"/>
                  </a:lnTo>
                  <a:lnTo>
                    <a:pt x="71109" y="1837147"/>
                  </a:lnTo>
                  <a:lnTo>
                    <a:pt x="72811" y="1818972"/>
                  </a:lnTo>
                  <a:close/>
                  <a:moveTo>
                    <a:pt x="684805" y="0"/>
                  </a:moveTo>
                  <a:lnTo>
                    <a:pt x="711503" y="11168"/>
                  </a:lnTo>
                  <a:lnTo>
                    <a:pt x="725516" y="29150"/>
                  </a:lnTo>
                  <a:lnTo>
                    <a:pt x="734983" y="29150"/>
                  </a:lnTo>
                  <a:lnTo>
                    <a:pt x="740096" y="37289"/>
                  </a:lnTo>
                  <a:lnTo>
                    <a:pt x="748996" y="37100"/>
                  </a:lnTo>
                  <a:lnTo>
                    <a:pt x="733469" y="62464"/>
                  </a:lnTo>
                  <a:lnTo>
                    <a:pt x="710747" y="58867"/>
                  </a:lnTo>
                  <a:lnTo>
                    <a:pt x="693516" y="43914"/>
                  </a:lnTo>
                  <a:lnTo>
                    <a:pt x="682911" y="57731"/>
                  </a:lnTo>
                  <a:lnTo>
                    <a:pt x="686699" y="70981"/>
                  </a:lnTo>
                  <a:lnTo>
                    <a:pt x="697492" y="62274"/>
                  </a:lnTo>
                  <a:lnTo>
                    <a:pt x="702036" y="68332"/>
                  </a:lnTo>
                  <a:lnTo>
                    <a:pt x="710179" y="70792"/>
                  </a:lnTo>
                  <a:lnTo>
                    <a:pt x="697682" y="82150"/>
                  </a:lnTo>
                  <a:lnTo>
                    <a:pt x="703362" y="88963"/>
                  </a:lnTo>
                  <a:lnTo>
                    <a:pt x="717752" y="79499"/>
                  </a:lnTo>
                  <a:lnTo>
                    <a:pt x="746344" y="81770"/>
                  </a:lnTo>
                  <a:lnTo>
                    <a:pt x="736309" y="100130"/>
                  </a:lnTo>
                  <a:lnTo>
                    <a:pt x="738959" y="105621"/>
                  </a:lnTo>
                  <a:lnTo>
                    <a:pt x="755811" y="89153"/>
                  </a:lnTo>
                  <a:lnTo>
                    <a:pt x="757137" y="105621"/>
                  </a:lnTo>
                  <a:lnTo>
                    <a:pt x="769824" y="119248"/>
                  </a:lnTo>
                  <a:lnTo>
                    <a:pt x="764332" y="134959"/>
                  </a:lnTo>
                  <a:lnTo>
                    <a:pt x="751646" y="139501"/>
                  </a:lnTo>
                  <a:lnTo>
                    <a:pt x="744262" y="147262"/>
                  </a:lnTo>
                  <a:lnTo>
                    <a:pt x="743882" y="173573"/>
                  </a:lnTo>
                  <a:lnTo>
                    <a:pt x="728924" y="187391"/>
                  </a:lnTo>
                  <a:lnTo>
                    <a:pt x="734037" y="197422"/>
                  </a:lnTo>
                  <a:lnTo>
                    <a:pt x="747860" y="189851"/>
                  </a:lnTo>
                  <a:lnTo>
                    <a:pt x="753918" y="150102"/>
                  </a:lnTo>
                  <a:lnTo>
                    <a:pt x="775694" y="141963"/>
                  </a:lnTo>
                  <a:lnTo>
                    <a:pt x="781185" y="114138"/>
                  </a:lnTo>
                  <a:lnTo>
                    <a:pt x="791978" y="112813"/>
                  </a:lnTo>
                  <a:lnTo>
                    <a:pt x="798794" y="107703"/>
                  </a:lnTo>
                  <a:lnTo>
                    <a:pt x="829847" y="115462"/>
                  </a:lnTo>
                  <a:lnTo>
                    <a:pt x="855789" y="120384"/>
                  </a:lnTo>
                  <a:lnTo>
                    <a:pt x="861659" y="132120"/>
                  </a:lnTo>
                  <a:lnTo>
                    <a:pt x="867718" y="126441"/>
                  </a:lnTo>
                  <a:lnTo>
                    <a:pt x="870368" y="115842"/>
                  </a:lnTo>
                  <a:lnTo>
                    <a:pt x="892522" y="122467"/>
                  </a:lnTo>
                  <a:lnTo>
                    <a:pt x="903883" y="131174"/>
                  </a:lnTo>
                  <a:lnTo>
                    <a:pt x="907671" y="126063"/>
                  </a:lnTo>
                  <a:lnTo>
                    <a:pt x="912026" y="138177"/>
                  </a:lnTo>
                  <a:lnTo>
                    <a:pt x="928499" y="137231"/>
                  </a:lnTo>
                  <a:lnTo>
                    <a:pt x="940618" y="144612"/>
                  </a:lnTo>
                  <a:lnTo>
                    <a:pt x="951979" y="156537"/>
                  </a:lnTo>
                  <a:lnTo>
                    <a:pt x="963908" y="161459"/>
                  </a:lnTo>
                  <a:lnTo>
                    <a:pt x="973754" y="173951"/>
                  </a:lnTo>
                  <a:lnTo>
                    <a:pt x="988902" y="179440"/>
                  </a:lnTo>
                  <a:lnTo>
                    <a:pt x="992690" y="188337"/>
                  </a:lnTo>
                  <a:lnTo>
                    <a:pt x="1009730" y="200451"/>
                  </a:lnTo>
                  <a:lnTo>
                    <a:pt x="1051387" y="244175"/>
                  </a:lnTo>
                  <a:lnTo>
                    <a:pt x="1055743" y="256857"/>
                  </a:lnTo>
                  <a:lnTo>
                    <a:pt x="1064074" y="259886"/>
                  </a:lnTo>
                  <a:lnTo>
                    <a:pt x="1072217" y="268593"/>
                  </a:lnTo>
                  <a:lnTo>
                    <a:pt x="1076003" y="265942"/>
                  </a:lnTo>
                  <a:lnTo>
                    <a:pt x="1067104" y="256669"/>
                  </a:lnTo>
                  <a:lnTo>
                    <a:pt x="1067104" y="247204"/>
                  </a:lnTo>
                  <a:lnTo>
                    <a:pt x="1084334" y="262158"/>
                  </a:lnTo>
                  <a:lnTo>
                    <a:pt x="1084334" y="269161"/>
                  </a:lnTo>
                  <a:lnTo>
                    <a:pt x="1092098" y="280328"/>
                  </a:lnTo>
                  <a:lnTo>
                    <a:pt x="1123151" y="292632"/>
                  </a:lnTo>
                  <a:lnTo>
                    <a:pt x="1133187" y="301339"/>
                  </a:lnTo>
                  <a:lnTo>
                    <a:pt x="1131104" y="286764"/>
                  </a:lnTo>
                  <a:lnTo>
                    <a:pt x="1158560" y="314210"/>
                  </a:lnTo>
                  <a:lnTo>
                    <a:pt x="1160454" y="321213"/>
                  </a:lnTo>
                  <a:lnTo>
                    <a:pt x="1167649" y="326703"/>
                  </a:lnTo>
                  <a:lnTo>
                    <a:pt x="1165755" y="337491"/>
                  </a:lnTo>
                  <a:lnTo>
                    <a:pt x="1172573" y="346198"/>
                  </a:lnTo>
                  <a:lnTo>
                    <a:pt x="1179578" y="338059"/>
                  </a:lnTo>
                  <a:lnTo>
                    <a:pt x="1192265" y="348660"/>
                  </a:lnTo>
                  <a:lnTo>
                    <a:pt x="1207412" y="354149"/>
                  </a:lnTo>
                  <a:lnTo>
                    <a:pt x="1201921" y="380460"/>
                  </a:lnTo>
                  <a:lnTo>
                    <a:pt x="1211010" y="391059"/>
                  </a:lnTo>
                  <a:lnTo>
                    <a:pt x="1208738" y="421345"/>
                  </a:lnTo>
                  <a:lnTo>
                    <a:pt x="1211957" y="430620"/>
                  </a:lnTo>
                  <a:lnTo>
                    <a:pt x="1222561" y="424373"/>
                  </a:lnTo>
                  <a:lnTo>
                    <a:pt x="1224833" y="443112"/>
                  </a:lnTo>
                  <a:lnTo>
                    <a:pt x="1199839" y="493082"/>
                  </a:lnTo>
                  <a:lnTo>
                    <a:pt x="1163104" y="548542"/>
                  </a:lnTo>
                  <a:lnTo>
                    <a:pt x="1120501" y="568985"/>
                  </a:lnTo>
                  <a:lnTo>
                    <a:pt x="1079033" y="584507"/>
                  </a:lnTo>
                  <a:lnTo>
                    <a:pt x="1026015" y="578638"/>
                  </a:lnTo>
                  <a:lnTo>
                    <a:pt x="983411" y="557060"/>
                  </a:lnTo>
                  <a:lnTo>
                    <a:pt x="946298" y="554221"/>
                  </a:lnTo>
                  <a:lnTo>
                    <a:pt x="921304" y="543242"/>
                  </a:lnTo>
                  <a:lnTo>
                    <a:pt x="913920" y="547028"/>
                  </a:lnTo>
                  <a:lnTo>
                    <a:pt x="893090" y="534535"/>
                  </a:lnTo>
                  <a:lnTo>
                    <a:pt x="887410" y="540214"/>
                  </a:lnTo>
                  <a:lnTo>
                    <a:pt x="881541" y="525261"/>
                  </a:lnTo>
                  <a:lnTo>
                    <a:pt x="866582" y="526207"/>
                  </a:lnTo>
                  <a:lnTo>
                    <a:pt x="849162" y="509929"/>
                  </a:lnTo>
                  <a:lnTo>
                    <a:pt x="838747" y="525639"/>
                  </a:lnTo>
                  <a:lnTo>
                    <a:pt x="824167" y="512578"/>
                  </a:lnTo>
                  <a:lnTo>
                    <a:pt x="829659" y="498761"/>
                  </a:lnTo>
                  <a:lnTo>
                    <a:pt x="818108" y="495732"/>
                  </a:lnTo>
                  <a:lnTo>
                    <a:pt x="815646" y="488161"/>
                  </a:lnTo>
                  <a:lnTo>
                    <a:pt x="806179" y="490243"/>
                  </a:lnTo>
                  <a:lnTo>
                    <a:pt x="797848" y="501601"/>
                  </a:lnTo>
                  <a:lnTo>
                    <a:pt x="780237" y="487971"/>
                  </a:lnTo>
                  <a:lnTo>
                    <a:pt x="777776" y="492326"/>
                  </a:lnTo>
                  <a:lnTo>
                    <a:pt x="758651" y="485701"/>
                  </a:lnTo>
                  <a:lnTo>
                    <a:pt x="755623" y="478130"/>
                  </a:lnTo>
                  <a:lnTo>
                    <a:pt x="743504" y="475669"/>
                  </a:lnTo>
                  <a:lnTo>
                    <a:pt x="736309" y="446898"/>
                  </a:lnTo>
                  <a:lnTo>
                    <a:pt x="721728" y="436297"/>
                  </a:lnTo>
                  <a:lnTo>
                    <a:pt x="693326" y="435162"/>
                  </a:lnTo>
                  <a:lnTo>
                    <a:pt x="690675" y="438379"/>
                  </a:lnTo>
                  <a:lnTo>
                    <a:pt x="697682" y="441597"/>
                  </a:lnTo>
                  <a:lnTo>
                    <a:pt x="708663" y="454659"/>
                  </a:lnTo>
                  <a:lnTo>
                    <a:pt x="717942" y="452197"/>
                  </a:lnTo>
                  <a:lnTo>
                    <a:pt x="714344" y="467151"/>
                  </a:lnTo>
                  <a:lnTo>
                    <a:pt x="722108" y="484565"/>
                  </a:lnTo>
                  <a:lnTo>
                    <a:pt x="729113" y="487215"/>
                  </a:lnTo>
                  <a:lnTo>
                    <a:pt x="739338" y="501411"/>
                  </a:lnTo>
                  <a:lnTo>
                    <a:pt x="753918" y="507657"/>
                  </a:lnTo>
                  <a:lnTo>
                    <a:pt x="745776" y="514472"/>
                  </a:lnTo>
                  <a:lnTo>
                    <a:pt x="746534" y="524125"/>
                  </a:lnTo>
                  <a:lnTo>
                    <a:pt x="759031" y="523368"/>
                  </a:lnTo>
                  <a:lnTo>
                    <a:pt x="783079" y="540025"/>
                  </a:lnTo>
                  <a:lnTo>
                    <a:pt x="780805" y="548353"/>
                  </a:lnTo>
                  <a:lnTo>
                    <a:pt x="764332" y="551382"/>
                  </a:lnTo>
                  <a:lnTo>
                    <a:pt x="771906" y="558953"/>
                  </a:lnTo>
                  <a:lnTo>
                    <a:pt x="785919" y="556871"/>
                  </a:lnTo>
                  <a:lnTo>
                    <a:pt x="806179" y="561792"/>
                  </a:lnTo>
                  <a:lnTo>
                    <a:pt x="813185" y="569931"/>
                  </a:lnTo>
                  <a:lnTo>
                    <a:pt x="810723" y="581099"/>
                  </a:lnTo>
                  <a:lnTo>
                    <a:pt x="821516" y="579206"/>
                  </a:lnTo>
                  <a:lnTo>
                    <a:pt x="839315" y="588481"/>
                  </a:lnTo>
                  <a:lnTo>
                    <a:pt x="844996" y="606085"/>
                  </a:lnTo>
                  <a:lnTo>
                    <a:pt x="850865" y="612330"/>
                  </a:lnTo>
                  <a:lnTo>
                    <a:pt x="837800" y="631827"/>
                  </a:lnTo>
                  <a:lnTo>
                    <a:pt x="844806" y="648863"/>
                  </a:lnTo>
                  <a:lnTo>
                    <a:pt x="839126" y="653973"/>
                  </a:lnTo>
                  <a:lnTo>
                    <a:pt x="837990" y="676498"/>
                  </a:lnTo>
                  <a:lnTo>
                    <a:pt x="823031" y="675362"/>
                  </a:lnTo>
                  <a:lnTo>
                    <a:pt x="817918" y="686151"/>
                  </a:lnTo>
                  <a:lnTo>
                    <a:pt x="828711" y="691640"/>
                  </a:lnTo>
                  <a:lnTo>
                    <a:pt x="828901" y="701105"/>
                  </a:lnTo>
                  <a:lnTo>
                    <a:pt x="835907" y="705458"/>
                  </a:lnTo>
                  <a:lnTo>
                    <a:pt x="845754" y="749183"/>
                  </a:lnTo>
                  <a:lnTo>
                    <a:pt x="856357" y="745397"/>
                  </a:lnTo>
                  <a:lnTo>
                    <a:pt x="858439" y="761108"/>
                  </a:lnTo>
                  <a:lnTo>
                    <a:pt x="851623" y="771897"/>
                  </a:lnTo>
                  <a:lnTo>
                    <a:pt x="863742" y="786093"/>
                  </a:lnTo>
                  <a:lnTo>
                    <a:pt x="856167" y="792528"/>
                  </a:lnTo>
                  <a:lnTo>
                    <a:pt x="835528" y="803507"/>
                  </a:lnTo>
                  <a:lnTo>
                    <a:pt x="820760" y="841174"/>
                  </a:lnTo>
                  <a:lnTo>
                    <a:pt x="822842" y="873352"/>
                  </a:lnTo>
                  <a:lnTo>
                    <a:pt x="823031" y="897013"/>
                  </a:lnTo>
                  <a:lnTo>
                    <a:pt x="818108" y="906666"/>
                  </a:lnTo>
                  <a:lnTo>
                    <a:pt x="829659" y="916509"/>
                  </a:lnTo>
                  <a:lnTo>
                    <a:pt x="829469" y="904773"/>
                  </a:lnTo>
                  <a:lnTo>
                    <a:pt x="833825" y="902123"/>
                  </a:lnTo>
                  <a:lnTo>
                    <a:pt x="844996" y="940358"/>
                  </a:lnTo>
                  <a:lnTo>
                    <a:pt x="853895" y="940738"/>
                  </a:lnTo>
                  <a:lnTo>
                    <a:pt x="857303" y="972158"/>
                  </a:lnTo>
                  <a:lnTo>
                    <a:pt x="862227" y="979162"/>
                  </a:lnTo>
                  <a:lnTo>
                    <a:pt x="856925" y="989004"/>
                  </a:lnTo>
                  <a:lnTo>
                    <a:pt x="858629" y="997333"/>
                  </a:lnTo>
                  <a:lnTo>
                    <a:pt x="852001" y="991276"/>
                  </a:lnTo>
                  <a:lnTo>
                    <a:pt x="845374" y="998090"/>
                  </a:lnTo>
                  <a:lnTo>
                    <a:pt x="840262" y="997333"/>
                  </a:lnTo>
                  <a:lnTo>
                    <a:pt x="834013" y="995440"/>
                  </a:lnTo>
                  <a:lnTo>
                    <a:pt x="829659" y="1001497"/>
                  </a:lnTo>
                  <a:lnTo>
                    <a:pt x="839504" y="1004147"/>
                  </a:lnTo>
                  <a:lnTo>
                    <a:pt x="841020" y="1018721"/>
                  </a:lnTo>
                  <a:lnTo>
                    <a:pt x="849162" y="1024022"/>
                  </a:lnTo>
                  <a:lnTo>
                    <a:pt x="856167" y="1019289"/>
                  </a:lnTo>
                  <a:lnTo>
                    <a:pt x="864120" y="1027996"/>
                  </a:lnTo>
                  <a:lnTo>
                    <a:pt x="874913" y="1024778"/>
                  </a:lnTo>
                  <a:lnTo>
                    <a:pt x="883813" y="1027428"/>
                  </a:lnTo>
                  <a:lnTo>
                    <a:pt x="881161" y="1036704"/>
                  </a:lnTo>
                  <a:lnTo>
                    <a:pt x="891766" y="1059607"/>
                  </a:lnTo>
                  <a:lnTo>
                    <a:pt x="892712" y="1068882"/>
                  </a:lnTo>
                  <a:lnTo>
                    <a:pt x="889872" y="1077778"/>
                  </a:lnTo>
                  <a:lnTo>
                    <a:pt x="883055" y="1078346"/>
                  </a:lnTo>
                  <a:lnTo>
                    <a:pt x="881729" y="1082699"/>
                  </a:lnTo>
                  <a:lnTo>
                    <a:pt x="876617" y="1081185"/>
                  </a:lnTo>
                  <a:lnTo>
                    <a:pt x="873020" y="1073614"/>
                  </a:lnTo>
                  <a:lnTo>
                    <a:pt x="868286" y="1068314"/>
                  </a:lnTo>
                  <a:lnTo>
                    <a:pt x="863742" y="1068882"/>
                  </a:lnTo>
                  <a:lnTo>
                    <a:pt x="864878" y="1077778"/>
                  </a:lnTo>
                  <a:lnTo>
                    <a:pt x="869612" y="1079671"/>
                  </a:lnTo>
                  <a:lnTo>
                    <a:pt x="868286" y="1088568"/>
                  </a:lnTo>
                  <a:lnTo>
                    <a:pt x="866960" y="1094056"/>
                  </a:lnTo>
                  <a:lnTo>
                    <a:pt x="869232" y="1099925"/>
                  </a:lnTo>
                  <a:lnTo>
                    <a:pt x="862984" y="1097275"/>
                  </a:lnTo>
                  <a:lnTo>
                    <a:pt x="858629" y="1093299"/>
                  </a:lnTo>
                  <a:lnTo>
                    <a:pt x="855031" y="1081185"/>
                  </a:lnTo>
                  <a:lnTo>
                    <a:pt x="851623" y="1073046"/>
                  </a:lnTo>
                  <a:lnTo>
                    <a:pt x="846132" y="1067367"/>
                  </a:lnTo>
                  <a:lnTo>
                    <a:pt x="846510" y="1054686"/>
                  </a:lnTo>
                  <a:lnTo>
                    <a:pt x="841020" y="1042004"/>
                  </a:lnTo>
                  <a:lnTo>
                    <a:pt x="834393" y="1028754"/>
                  </a:lnTo>
                  <a:lnTo>
                    <a:pt x="832877" y="1040490"/>
                  </a:lnTo>
                  <a:lnTo>
                    <a:pt x="832119" y="1047493"/>
                  </a:lnTo>
                  <a:lnTo>
                    <a:pt x="844996" y="1060932"/>
                  </a:lnTo>
                  <a:lnTo>
                    <a:pt x="846132" y="1067367"/>
                  </a:lnTo>
                  <a:lnTo>
                    <a:pt x="846510" y="1077400"/>
                  </a:lnTo>
                  <a:lnTo>
                    <a:pt x="840262" y="1073424"/>
                  </a:lnTo>
                  <a:lnTo>
                    <a:pt x="837422" y="1063203"/>
                  </a:lnTo>
                  <a:lnTo>
                    <a:pt x="830037" y="1056200"/>
                  </a:lnTo>
                  <a:lnTo>
                    <a:pt x="828523" y="1064339"/>
                  </a:lnTo>
                  <a:lnTo>
                    <a:pt x="840072" y="1076642"/>
                  </a:lnTo>
                  <a:lnTo>
                    <a:pt x="844996" y="1086107"/>
                  </a:lnTo>
                  <a:lnTo>
                    <a:pt x="835528" y="1084025"/>
                  </a:lnTo>
                  <a:lnTo>
                    <a:pt x="835907" y="1090838"/>
                  </a:lnTo>
                  <a:lnTo>
                    <a:pt x="843860" y="1099357"/>
                  </a:lnTo>
                  <a:lnTo>
                    <a:pt x="849919" y="1115823"/>
                  </a:lnTo>
                  <a:lnTo>
                    <a:pt x="846132" y="1115635"/>
                  </a:lnTo>
                  <a:lnTo>
                    <a:pt x="837990" y="1107306"/>
                  </a:lnTo>
                  <a:lnTo>
                    <a:pt x="833257" y="1106550"/>
                  </a:lnTo>
                  <a:lnTo>
                    <a:pt x="828901" y="1098221"/>
                  </a:lnTo>
                  <a:lnTo>
                    <a:pt x="823220" y="1095003"/>
                  </a:lnTo>
                  <a:lnTo>
                    <a:pt x="822463" y="1106360"/>
                  </a:lnTo>
                  <a:lnTo>
                    <a:pt x="832309" y="1108442"/>
                  </a:lnTo>
                  <a:lnTo>
                    <a:pt x="836475" y="1115445"/>
                  </a:lnTo>
                  <a:lnTo>
                    <a:pt x="838179" y="1125478"/>
                  </a:lnTo>
                  <a:lnTo>
                    <a:pt x="831551" y="1119610"/>
                  </a:lnTo>
                  <a:lnTo>
                    <a:pt x="828711" y="1123964"/>
                  </a:lnTo>
                  <a:lnTo>
                    <a:pt x="831931" y="1127749"/>
                  </a:lnTo>
                  <a:lnTo>
                    <a:pt x="823599" y="1128317"/>
                  </a:lnTo>
                  <a:lnTo>
                    <a:pt x="823410" y="1133237"/>
                  </a:lnTo>
                  <a:lnTo>
                    <a:pt x="844618" y="1150084"/>
                  </a:lnTo>
                  <a:lnTo>
                    <a:pt x="880025" y="1168634"/>
                  </a:lnTo>
                  <a:lnTo>
                    <a:pt x="889493" y="1173934"/>
                  </a:lnTo>
                  <a:lnTo>
                    <a:pt x="895174" y="1196837"/>
                  </a:lnTo>
                  <a:lnTo>
                    <a:pt x="894984" y="1204788"/>
                  </a:lnTo>
                  <a:lnTo>
                    <a:pt x="889493" y="1218415"/>
                  </a:lnTo>
                  <a:lnTo>
                    <a:pt x="892522" y="1229205"/>
                  </a:lnTo>
                  <a:lnTo>
                    <a:pt x="904831" y="1236019"/>
                  </a:lnTo>
                  <a:lnTo>
                    <a:pt x="923387" y="1225040"/>
                  </a:lnTo>
                  <a:lnTo>
                    <a:pt x="928879" y="1209519"/>
                  </a:lnTo>
                  <a:lnTo>
                    <a:pt x="939670" y="1204220"/>
                  </a:lnTo>
                  <a:lnTo>
                    <a:pt x="946109" y="1179613"/>
                  </a:lnTo>
                  <a:lnTo>
                    <a:pt x="940618" y="1170906"/>
                  </a:lnTo>
                  <a:lnTo>
                    <a:pt x="946298" y="1169770"/>
                  </a:lnTo>
                  <a:lnTo>
                    <a:pt x="947056" y="1162767"/>
                  </a:lnTo>
                  <a:lnTo>
                    <a:pt x="930393" y="1149705"/>
                  </a:lnTo>
                  <a:lnTo>
                    <a:pt x="926605" y="1127181"/>
                  </a:lnTo>
                  <a:lnTo>
                    <a:pt x="919222" y="1119420"/>
                  </a:lnTo>
                  <a:lnTo>
                    <a:pt x="897824" y="1099357"/>
                  </a:lnTo>
                  <a:lnTo>
                    <a:pt x="896120" y="1089136"/>
                  </a:lnTo>
                  <a:lnTo>
                    <a:pt x="898203" y="1079861"/>
                  </a:lnTo>
                  <a:lnTo>
                    <a:pt x="903505" y="1070018"/>
                  </a:lnTo>
                  <a:lnTo>
                    <a:pt x="902937" y="1063014"/>
                  </a:lnTo>
                  <a:lnTo>
                    <a:pt x="897446" y="1058472"/>
                  </a:lnTo>
                  <a:lnTo>
                    <a:pt x="898203" y="1051657"/>
                  </a:lnTo>
                  <a:lnTo>
                    <a:pt x="902179" y="1045411"/>
                  </a:lnTo>
                  <a:lnTo>
                    <a:pt x="900665" y="1031025"/>
                  </a:lnTo>
                  <a:lnTo>
                    <a:pt x="890818" y="1020615"/>
                  </a:lnTo>
                  <a:lnTo>
                    <a:pt x="883245" y="1021182"/>
                  </a:lnTo>
                  <a:lnTo>
                    <a:pt x="879837" y="1012286"/>
                  </a:lnTo>
                  <a:lnTo>
                    <a:pt x="870368" y="1009446"/>
                  </a:lnTo>
                  <a:lnTo>
                    <a:pt x="865256" y="1010582"/>
                  </a:lnTo>
                  <a:lnTo>
                    <a:pt x="855789" y="1007744"/>
                  </a:lnTo>
                  <a:lnTo>
                    <a:pt x="855411" y="1003390"/>
                  </a:lnTo>
                  <a:lnTo>
                    <a:pt x="858629" y="997333"/>
                  </a:lnTo>
                  <a:lnTo>
                    <a:pt x="865824" y="987301"/>
                  </a:lnTo>
                  <a:lnTo>
                    <a:pt x="862227" y="979162"/>
                  </a:lnTo>
                  <a:lnTo>
                    <a:pt x="867340" y="969697"/>
                  </a:lnTo>
                  <a:lnTo>
                    <a:pt x="865256" y="956448"/>
                  </a:lnTo>
                  <a:lnTo>
                    <a:pt x="863174" y="935627"/>
                  </a:lnTo>
                  <a:lnTo>
                    <a:pt x="871316" y="940170"/>
                  </a:lnTo>
                  <a:lnTo>
                    <a:pt x="894227" y="934869"/>
                  </a:lnTo>
                  <a:lnTo>
                    <a:pt x="889114" y="927866"/>
                  </a:lnTo>
                  <a:lnTo>
                    <a:pt x="868854" y="925026"/>
                  </a:lnTo>
                  <a:lnTo>
                    <a:pt x="867340" y="909316"/>
                  </a:lnTo>
                  <a:lnTo>
                    <a:pt x="861091" y="907992"/>
                  </a:lnTo>
                  <a:lnTo>
                    <a:pt x="855979" y="899473"/>
                  </a:lnTo>
                  <a:lnTo>
                    <a:pt x="833635" y="875624"/>
                  </a:lnTo>
                  <a:lnTo>
                    <a:pt x="827197" y="872027"/>
                  </a:lnTo>
                  <a:lnTo>
                    <a:pt x="824735" y="865403"/>
                  </a:lnTo>
                  <a:lnTo>
                    <a:pt x="822652" y="841552"/>
                  </a:lnTo>
                  <a:lnTo>
                    <a:pt x="837232" y="805589"/>
                  </a:lnTo>
                  <a:lnTo>
                    <a:pt x="860901" y="806346"/>
                  </a:lnTo>
                  <a:lnTo>
                    <a:pt x="863930" y="815053"/>
                  </a:lnTo>
                  <a:lnTo>
                    <a:pt x="871505" y="820731"/>
                  </a:lnTo>
                  <a:lnTo>
                    <a:pt x="883623" y="830764"/>
                  </a:lnTo>
                  <a:lnTo>
                    <a:pt x="893658" y="827546"/>
                  </a:lnTo>
                  <a:lnTo>
                    <a:pt x="899339" y="818081"/>
                  </a:lnTo>
                  <a:lnTo>
                    <a:pt x="908239" y="825464"/>
                  </a:lnTo>
                  <a:lnTo>
                    <a:pt x="915812" y="841552"/>
                  </a:lnTo>
                  <a:lnTo>
                    <a:pt x="928689" y="845906"/>
                  </a:lnTo>
                  <a:lnTo>
                    <a:pt x="932475" y="866159"/>
                  </a:lnTo>
                  <a:lnTo>
                    <a:pt x="947056" y="869756"/>
                  </a:lnTo>
                  <a:lnTo>
                    <a:pt x="954061" y="875814"/>
                  </a:lnTo>
                  <a:lnTo>
                    <a:pt x="973186" y="883195"/>
                  </a:lnTo>
                  <a:lnTo>
                    <a:pt x="990228" y="883005"/>
                  </a:lnTo>
                  <a:lnTo>
                    <a:pt x="998369" y="891146"/>
                  </a:lnTo>
                  <a:lnTo>
                    <a:pt x="1006512" y="888684"/>
                  </a:lnTo>
                  <a:lnTo>
                    <a:pt x="1012950" y="877895"/>
                  </a:lnTo>
                  <a:lnTo>
                    <a:pt x="1034157" y="875246"/>
                  </a:lnTo>
                  <a:lnTo>
                    <a:pt x="1042678" y="885087"/>
                  </a:lnTo>
                  <a:lnTo>
                    <a:pt x="1052523" y="878084"/>
                  </a:lnTo>
                  <a:lnTo>
                    <a:pt x="1040026" y="870135"/>
                  </a:lnTo>
                  <a:lnTo>
                    <a:pt x="1029613" y="842500"/>
                  </a:lnTo>
                  <a:lnTo>
                    <a:pt x="1035104" y="831710"/>
                  </a:lnTo>
                  <a:lnTo>
                    <a:pt x="1024879" y="819975"/>
                  </a:lnTo>
                  <a:lnTo>
                    <a:pt x="1023553" y="806914"/>
                  </a:lnTo>
                  <a:lnTo>
                    <a:pt x="1014276" y="806914"/>
                  </a:lnTo>
                  <a:lnTo>
                    <a:pt x="994582" y="816567"/>
                  </a:lnTo>
                  <a:lnTo>
                    <a:pt x="982464" y="812024"/>
                  </a:lnTo>
                  <a:lnTo>
                    <a:pt x="962582" y="776628"/>
                  </a:lnTo>
                  <a:lnTo>
                    <a:pt x="948949" y="770571"/>
                  </a:lnTo>
                  <a:lnTo>
                    <a:pt x="947056" y="750507"/>
                  </a:lnTo>
                  <a:lnTo>
                    <a:pt x="965802" y="736879"/>
                  </a:lnTo>
                  <a:lnTo>
                    <a:pt x="967695" y="716815"/>
                  </a:lnTo>
                  <a:lnTo>
                    <a:pt x="978487" y="711136"/>
                  </a:lnTo>
                  <a:lnTo>
                    <a:pt x="1014654" y="728362"/>
                  </a:lnTo>
                  <a:lnTo>
                    <a:pt x="1016168" y="738393"/>
                  </a:lnTo>
                  <a:lnTo>
                    <a:pt x="1024879" y="750697"/>
                  </a:lnTo>
                  <a:lnTo>
                    <a:pt x="1033778" y="747668"/>
                  </a:lnTo>
                  <a:lnTo>
                    <a:pt x="1050819" y="754293"/>
                  </a:lnTo>
                  <a:lnTo>
                    <a:pt x="1053471" y="760728"/>
                  </a:lnTo>
                  <a:lnTo>
                    <a:pt x="1033210" y="764704"/>
                  </a:lnTo>
                  <a:lnTo>
                    <a:pt x="1036618" y="771329"/>
                  </a:lnTo>
                  <a:lnTo>
                    <a:pt x="1035292" y="779657"/>
                  </a:lnTo>
                  <a:lnTo>
                    <a:pt x="1042299" y="779657"/>
                  </a:lnTo>
                  <a:lnTo>
                    <a:pt x="1049683" y="768301"/>
                  </a:lnTo>
                  <a:lnTo>
                    <a:pt x="1059719" y="765461"/>
                  </a:lnTo>
                  <a:lnTo>
                    <a:pt x="1060476" y="757511"/>
                  </a:lnTo>
                  <a:lnTo>
                    <a:pt x="1066157" y="763568"/>
                  </a:lnTo>
                  <a:lnTo>
                    <a:pt x="1082630" y="765272"/>
                  </a:lnTo>
                  <a:lnTo>
                    <a:pt x="1103459" y="779657"/>
                  </a:lnTo>
                  <a:lnTo>
                    <a:pt x="1113494" y="779657"/>
                  </a:lnTo>
                  <a:lnTo>
                    <a:pt x="1125045" y="787607"/>
                  </a:lnTo>
                  <a:lnTo>
                    <a:pt x="1133756" y="787039"/>
                  </a:lnTo>
                  <a:lnTo>
                    <a:pt x="1138300" y="778142"/>
                  </a:lnTo>
                  <a:lnTo>
                    <a:pt x="1151554" y="789878"/>
                  </a:lnTo>
                  <a:lnTo>
                    <a:pt x="1183176" y="794042"/>
                  </a:lnTo>
                  <a:lnTo>
                    <a:pt x="1200785" y="811646"/>
                  </a:lnTo>
                  <a:lnTo>
                    <a:pt x="1211768" y="823382"/>
                  </a:lnTo>
                  <a:lnTo>
                    <a:pt x="1226537" y="830006"/>
                  </a:lnTo>
                  <a:lnTo>
                    <a:pt x="1239034" y="846285"/>
                  </a:lnTo>
                  <a:lnTo>
                    <a:pt x="1237330" y="865591"/>
                  </a:lnTo>
                  <a:lnTo>
                    <a:pt x="1247555" y="860670"/>
                  </a:lnTo>
                  <a:lnTo>
                    <a:pt x="1249827" y="851773"/>
                  </a:lnTo>
                  <a:lnTo>
                    <a:pt x="1258726" y="851207"/>
                  </a:lnTo>
                  <a:lnTo>
                    <a:pt x="1258538" y="819785"/>
                  </a:lnTo>
                  <a:lnTo>
                    <a:pt x="1249069" y="815432"/>
                  </a:lnTo>
                  <a:lnTo>
                    <a:pt x="1238845" y="821110"/>
                  </a:lnTo>
                  <a:lnTo>
                    <a:pt x="1231270" y="818649"/>
                  </a:lnTo>
                  <a:lnTo>
                    <a:pt x="1215555" y="808806"/>
                  </a:lnTo>
                  <a:lnTo>
                    <a:pt x="1201543" y="803885"/>
                  </a:lnTo>
                  <a:lnTo>
                    <a:pt x="1185448" y="783821"/>
                  </a:lnTo>
                  <a:lnTo>
                    <a:pt x="1184122" y="768869"/>
                  </a:lnTo>
                  <a:lnTo>
                    <a:pt x="1179010" y="763757"/>
                  </a:lnTo>
                  <a:lnTo>
                    <a:pt x="1176359" y="752589"/>
                  </a:lnTo>
                  <a:lnTo>
                    <a:pt x="1168027" y="732526"/>
                  </a:lnTo>
                  <a:lnTo>
                    <a:pt x="1156666" y="729497"/>
                  </a:lnTo>
                  <a:lnTo>
                    <a:pt x="1151554" y="722115"/>
                  </a:lnTo>
                  <a:lnTo>
                    <a:pt x="1132619" y="654351"/>
                  </a:lnTo>
                  <a:lnTo>
                    <a:pt x="1174465" y="621985"/>
                  </a:lnTo>
                  <a:lnTo>
                    <a:pt x="1177685" y="611384"/>
                  </a:lnTo>
                  <a:lnTo>
                    <a:pt x="1193969" y="597188"/>
                  </a:lnTo>
                  <a:lnTo>
                    <a:pt x="1220289" y="591888"/>
                  </a:lnTo>
                  <a:lnTo>
                    <a:pt x="1264217" y="547596"/>
                  </a:lnTo>
                  <a:lnTo>
                    <a:pt x="1261756" y="541350"/>
                  </a:lnTo>
                  <a:lnTo>
                    <a:pt x="1272927" y="535671"/>
                  </a:lnTo>
                  <a:lnTo>
                    <a:pt x="1274821" y="523557"/>
                  </a:lnTo>
                  <a:lnTo>
                    <a:pt x="1287129" y="525450"/>
                  </a:lnTo>
                  <a:lnTo>
                    <a:pt x="1295081" y="540403"/>
                  </a:lnTo>
                  <a:lnTo>
                    <a:pt x="1314395" y="535293"/>
                  </a:lnTo>
                  <a:lnTo>
                    <a:pt x="1324810" y="545136"/>
                  </a:lnTo>
                  <a:lnTo>
                    <a:pt x="1332194" y="540025"/>
                  </a:lnTo>
                  <a:lnTo>
                    <a:pt x="1337496" y="550246"/>
                  </a:lnTo>
                  <a:lnTo>
                    <a:pt x="1355864" y="564253"/>
                  </a:lnTo>
                  <a:lnTo>
                    <a:pt x="1335035" y="573339"/>
                  </a:lnTo>
                  <a:lnTo>
                    <a:pt x="1337875" y="591510"/>
                  </a:lnTo>
                  <a:lnTo>
                    <a:pt x="1342799" y="582046"/>
                  </a:lnTo>
                  <a:lnTo>
                    <a:pt x="1360786" y="573149"/>
                  </a:lnTo>
                  <a:lnTo>
                    <a:pt x="1373662" y="582424"/>
                  </a:lnTo>
                  <a:lnTo>
                    <a:pt x="1369307" y="593214"/>
                  </a:lnTo>
                  <a:lnTo>
                    <a:pt x="1380290" y="617631"/>
                  </a:lnTo>
                  <a:lnTo>
                    <a:pt x="1399414" y="650187"/>
                  </a:lnTo>
                  <a:lnTo>
                    <a:pt x="1404526" y="644510"/>
                  </a:lnTo>
                  <a:lnTo>
                    <a:pt x="1385970" y="619903"/>
                  </a:lnTo>
                  <a:lnTo>
                    <a:pt x="1388621" y="576178"/>
                  </a:lnTo>
                  <a:lnTo>
                    <a:pt x="1379154" y="564064"/>
                  </a:lnTo>
                  <a:lnTo>
                    <a:pt x="1384644" y="551571"/>
                  </a:lnTo>
                  <a:lnTo>
                    <a:pt x="1392029" y="524504"/>
                  </a:lnTo>
                  <a:lnTo>
                    <a:pt x="1400740" y="516932"/>
                  </a:lnTo>
                  <a:lnTo>
                    <a:pt x="1404148" y="458444"/>
                  </a:lnTo>
                  <a:lnTo>
                    <a:pt x="1384834" y="427780"/>
                  </a:lnTo>
                  <a:lnTo>
                    <a:pt x="1378018" y="433648"/>
                  </a:lnTo>
                  <a:lnTo>
                    <a:pt x="1362680" y="430620"/>
                  </a:lnTo>
                  <a:lnTo>
                    <a:pt x="1364195" y="389733"/>
                  </a:lnTo>
                  <a:lnTo>
                    <a:pt x="1376124" y="368913"/>
                  </a:lnTo>
                  <a:lnTo>
                    <a:pt x="1376660" y="351040"/>
                  </a:lnTo>
                  <a:lnTo>
                    <a:pt x="1484181" y="469342"/>
                  </a:lnTo>
                  <a:lnTo>
                    <a:pt x="1486893" y="473965"/>
                  </a:lnTo>
                  <a:lnTo>
                    <a:pt x="1488232" y="473800"/>
                  </a:lnTo>
                  <a:lnTo>
                    <a:pt x="1492366" y="478347"/>
                  </a:lnTo>
                  <a:cubicBezTo>
                    <a:pt x="1805078" y="857267"/>
                    <a:pt x="1992928" y="1343051"/>
                    <a:pt x="1992928" y="1872709"/>
                  </a:cubicBezTo>
                  <a:cubicBezTo>
                    <a:pt x="1992928" y="1948375"/>
                    <a:pt x="1989095" y="2023145"/>
                    <a:pt x="1981610" y="2096836"/>
                  </a:cubicBezTo>
                  <a:lnTo>
                    <a:pt x="1961309" y="2229860"/>
                  </a:lnTo>
                  <a:lnTo>
                    <a:pt x="1935086" y="2210637"/>
                  </a:lnTo>
                  <a:lnTo>
                    <a:pt x="1915772" y="2191709"/>
                  </a:lnTo>
                  <a:lnTo>
                    <a:pt x="1886234" y="2194548"/>
                  </a:lnTo>
                  <a:lnTo>
                    <a:pt x="1864269" y="2188869"/>
                  </a:lnTo>
                  <a:lnTo>
                    <a:pt x="1851015" y="2198902"/>
                  </a:lnTo>
                  <a:lnTo>
                    <a:pt x="1827345" y="2185084"/>
                  </a:lnTo>
                  <a:lnTo>
                    <a:pt x="1804623" y="2190195"/>
                  </a:lnTo>
                  <a:lnTo>
                    <a:pt x="1794588" y="2208555"/>
                  </a:lnTo>
                  <a:lnTo>
                    <a:pt x="1764292" y="2191331"/>
                  </a:lnTo>
                  <a:lnTo>
                    <a:pt x="1760695" y="2183948"/>
                  </a:lnTo>
                  <a:lnTo>
                    <a:pt x="1747440" y="2182244"/>
                  </a:lnTo>
                  <a:lnTo>
                    <a:pt x="1748198" y="2193980"/>
                  </a:lnTo>
                  <a:lnTo>
                    <a:pt x="1742328" y="2192465"/>
                  </a:lnTo>
                  <a:lnTo>
                    <a:pt x="1742516" y="2204959"/>
                  </a:lnTo>
                  <a:lnTo>
                    <a:pt x="1725665" y="2212720"/>
                  </a:lnTo>
                  <a:lnTo>
                    <a:pt x="1687037" y="2228051"/>
                  </a:lnTo>
                  <a:lnTo>
                    <a:pt x="1646326" y="2273857"/>
                  </a:lnTo>
                  <a:lnTo>
                    <a:pt x="1636101" y="2272911"/>
                  </a:lnTo>
                  <a:lnTo>
                    <a:pt x="1624552" y="2282186"/>
                  </a:lnTo>
                  <a:lnTo>
                    <a:pt x="1617735" y="2282376"/>
                  </a:lnTo>
                  <a:lnTo>
                    <a:pt x="1650114" y="2324775"/>
                  </a:lnTo>
                  <a:lnTo>
                    <a:pt x="1630989" y="2342567"/>
                  </a:lnTo>
                  <a:lnTo>
                    <a:pt x="1617356" y="2341053"/>
                  </a:lnTo>
                  <a:lnTo>
                    <a:pt x="1570018" y="2301114"/>
                  </a:lnTo>
                  <a:lnTo>
                    <a:pt x="1559225" y="2321367"/>
                  </a:lnTo>
                  <a:lnTo>
                    <a:pt x="1561877" y="2333860"/>
                  </a:lnTo>
                  <a:lnTo>
                    <a:pt x="1546918" y="2357521"/>
                  </a:lnTo>
                  <a:lnTo>
                    <a:pt x="1548812" y="2373421"/>
                  </a:lnTo>
                  <a:lnTo>
                    <a:pt x="1546539" y="2391970"/>
                  </a:lnTo>
                  <a:lnTo>
                    <a:pt x="1553356" y="2404273"/>
                  </a:lnTo>
                  <a:lnTo>
                    <a:pt x="1541616" y="2416956"/>
                  </a:lnTo>
                  <a:lnTo>
                    <a:pt x="1526846" y="2464086"/>
                  </a:lnTo>
                  <a:lnTo>
                    <a:pt x="1558089" y="2484719"/>
                  </a:lnTo>
                  <a:lnTo>
                    <a:pt x="1563391" y="2508001"/>
                  </a:lnTo>
                  <a:lnTo>
                    <a:pt x="1563581" y="2521629"/>
                  </a:lnTo>
                  <a:lnTo>
                    <a:pt x="1599178" y="2547182"/>
                  </a:lnTo>
                  <a:lnTo>
                    <a:pt x="1616220" y="2554753"/>
                  </a:lnTo>
                  <a:lnTo>
                    <a:pt x="1666208" y="2614378"/>
                  </a:lnTo>
                  <a:lnTo>
                    <a:pt x="1664694" y="2616839"/>
                  </a:lnTo>
                  <a:lnTo>
                    <a:pt x="1641972" y="2619677"/>
                  </a:lnTo>
                  <a:lnTo>
                    <a:pt x="1641214" y="2630656"/>
                  </a:lnTo>
                  <a:lnTo>
                    <a:pt x="1669996" y="2646178"/>
                  </a:lnTo>
                  <a:lnTo>
                    <a:pt x="1666019" y="2650721"/>
                  </a:lnTo>
                  <a:lnTo>
                    <a:pt x="1659013" y="2649774"/>
                  </a:lnTo>
                  <a:lnTo>
                    <a:pt x="1655226" y="2654695"/>
                  </a:lnTo>
                  <a:lnTo>
                    <a:pt x="1650682" y="2655263"/>
                  </a:lnTo>
                  <a:lnTo>
                    <a:pt x="1651628" y="2649585"/>
                  </a:lnTo>
                  <a:lnTo>
                    <a:pt x="1644434" y="2652613"/>
                  </a:lnTo>
                  <a:lnTo>
                    <a:pt x="1641593" y="2659996"/>
                  </a:lnTo>
                  <a:lnTo>
                    <a:pt x="1638563" y="2661130"/>
                  </a:lnTo>
                  <a:lnTo>
                    <a:pt x="1640457" y="2666809"/>
                  </a:lnTo>
                  <a:lnTo>
                    <a:pt x="1638374" y="2673813"/>
                  </a:lnTo>
                  <a:lnTo>
                    <a:pt x="1631368" y="2672298"/>
                  </a:lnTo>
                  <a:lnTo>
                    <a:pt x="1629475" y="2674759"/>
                  </a:lnTo>
                  <a:lnTo>
                    <a:pt x="1631179" y="2680438"/>
                  </a:lnTo>
                  <a:lnTo>
                    <a:pt x="1626634" y="2682898"/>
                  </a:lnTo>
                  <a:lnTo>
                    <a:pt x="1618492" y="2681384"/>
                  </a:lnTo>
                  <a:lnTo>
                    <a:pt x="1612811" y="2678734"/>
                  </a:lnTo>
                  <a:lnTo>
                    <a:pt x="1604102" y="2671541"/>
                  </a:lnTo>
                  <a:lnTo>
                    <a:pt x="1598990" y="2672109"/>
                  </a:lnTo>
                  <a:lnTo>
                    <a:pt x="1601640" y="2677788"/>
                  </a:lnTo>
                  <a:lnTo>
                    <a:pt x="1605806" y="2679680"/>
                  </a:lnTo>
                  <a:lnTo>
                    <a:pt x="1602587" y="2686115"/>
                  </a:lnTo>
                  <a:lnTo>
                    <a:pt x="1594444" y="2685927"/>
                  </a:lnTo>
                  <a:lnTo>
                    <a:pt x="1589901" y="2682520"/>
                  </a:lnTo>
                  <a:lnTo>
                    <a:pt x="1587439" y="2687631"/>
                  </a:lnTo>
                  <a:lnTo>
                    <a:pt x="1594824" y="2692174"/>
                  </a:lnTo>
                  <a:lnTo>
                    <a:pt x="1590847" y="2697662"/>
                  </a:lnTo>
                  <a:lnTo>
                    <a:pt x="1587629" y="2699555"/>
                  </a:lnTo>
                  <a:lnTo>
                    <a:pt x="1589521" y="2704665"/>
                  </a:lnTo>
                  <a:lnTo>
                    <a:pt x="1584031" y="2714508"/>
                  </a:lnTo>
                  <a:lnTo>
                    <a:pt x="1581758" y="2711102"/>
                  </a:lnTo>
                  <a:lnTo>
                    <a:pt x="1578729" y="2699177"/>
                  </a:lnTo>
                  <a:lnTo>
                    <a:pt x="1573806" y="2704855"/>
                  </a:lnTo>
                  <a:lnTo>
                    <a:pt x="1568882" y="2716023"/>
                  </a:lnTo>
                  <a:lnTo>
                    <a:pt x="1576268" y="2730030"/>
                  </a:lnTo>
                  <a:lnTo>
                    <a:pt x="1575510" y="2736843"/>
                  </a:lnTo>
                  <a:lnTo>
                    <a:pt x="1568314" y="2742334"/>
                  </a:lnTo>
                  <a:lnTo>
                    <a:pt x="1568504" y="2736087"/>
                  </a:lnTo>
                  <a:lnTo>
                    <a:pt x="1567178" y="2733437"/>
                  </a:lnTo>
                  <a:lnTo>
                    <a:pt x="1557711" y="2738358"/>
                  </a:lnTo>
                  <a:lnTo>
                    <a:pt x="1556764" y="2743848"/>
                  </a:lnTo>
                  <a:lnTo>
                    <a:pt x="1556575" y="2748012"/>
                  </a:lnTo>
                  <a:lnTo>
                    <a:pt x="1556575" y="2749715"/>
                  </a:lnTo>
                  <a:lnTo>
                    <a:pt x="1556575" y="2750851"/>
                  </a:lnTo>
                  <a:lnTo>
                    <a:pt x="1558468" y="2755961"/>
                  </a:lnTo>
                  <a:lnTo>
                    <a:pt x="1553924" y="2761450"/>
                  </a:lnTo>
                  <a:lnTo>
                    <a:pt x="1546350" y="2765615"/>
                  </a:lnTo>
                  <a:lnTo>
                    <a:pt x="1542941" y="2774512"/>
                  </a:lnTo>
                  <a:lnTo>
                    <a:pt x="1534989" y="2783597"/>
                  </a:lnTo>
                  <a:lnTo>
                    <a:pt x="1539533" y="2801767"/>
                  </a:lnTo>
                  <a:lnTo>
                    <a:pt x="1543699" y="2810286"/>
                  </a:lnTo>
                  <a:lnTo>
                    <a:pt x="1550704" y="2808960"/>
                  </a:lnTo>
                  <a:lnTo>
                    <a:pt x="1554113" y="2803471"/>
                  </a:lnTo>
                  <a:lnTo>
                    <a:pt x="1563959" y="2805743"/>
                  </a:lnTo>
                  <a:lnTo>
                    <a:pt x="1566799" y="2822778"/>
                  </a:lnTo>
                  <a:lnTo>
                    <a:pt x="1567746" y="2829024"/>
                  </a:lnTo>
                  <a:lnTo>
                    <a:pt x="1575510" y="2834893"/>
                  </a:lnTo>
                  <a:lnTo>
                    <a:pt x="1577972" y="2834893"/>
                  </a:lnTo>
                  <a:lnTo>
                    <a:pt x="1579676" y="2840571"/>
                  </a:lnTo>
                  <a:lnTo>
                    <a:pt x="1575700" y="2849278"/>
                  </a:lnTo>
                  <a:lnTo>
                    <a:pt x="1574562" y="2863853"/>
                  </a:lnTo>
                  <a:lnTo>
                    <a:pt x="1578350" y="2866313"/>
                  </a:lnTo>
                  <a:lnTo>
                    <a:pt x="1584977" y="2855146"/>
                  </a:lnTo>
                  <a:lnTo>
                    <a:pt x="1588953" y="2847764"/>
                  </a:lnTo>
                  <a:lnTo>
                    <a:pt x="1589711" y="2840950"/>
                  </a:lnTo>
                  <a:lnTo>
                    <a:pt x="1592173" y="2849089"/>
                  </a:lnTo>
                  <a:lnTo>
                    <a:pt x="1588575" y="2862717"/>
                  </a:lnTo>
                  <a:lnTo>
                    <a:pt x="1583841" y="2871992"/>
                  </a:lnTo>
                  <a:lnTo>
                    <a:pt x="1584977" y="2879753"/>
                  </a:lnTo>
                  <a:lnTo>
                    <a:pt x="1588953" y="2874264"/>
                  </a:lnTo>
                  <a:lnTo>
                    <a:pt x="1589333" y="2881835"/>
                  </a:lnTo>
                  <a:lnTo>
                    <a:pt x="1583463" y="2888460"/>
                  </a:lnTo>
                  <a:lnTo>
                    <a:pt x="1580054" y="2897167"/>
                  </a:lnTo>
                  <a:lnTo>
                    <a:pt x="1583083" y="2907388"/>
                  </a:lnTo>
                  <a:lnTo>
                    <a:pt x="1602587" y="2926694"/>
                  </a:lnTo>
                  <a:lnTo>
                    <a:pt x="1610729" y="2937105"/>
                  </a:lnTo>
                  <a:lnTo>
                    <a:pt x="1617167" y="2950923"/>
                  </a:lnTo>
                  <a:lnTo>
                    <a:pt x="1626445" y="2980641"/>
                  </a:lnTo>
                  <a:lnTo>
                    <a:pt x="1635723" y="2987833"/>
                  </a:lnTo>
                  <a:lnTo>
                    <a:pt x="1643297" y="2994836"/>
                  </a:lnTo>
                  <a:lnTo>
                    <a:pt x="1635345" y="3009980"/>
                  </a:lnTo>
                  <a:lnTo>
                    <a:pt x="1624552" y="3037047"/>
                  </a:lnTo>
                  <a:lnTo>
                    <a:pt x="1590279" y="3041400"/>
                  </a:lnTo>
                  <a:lnTo>
                    <a:pt x="1554492" y="3002408"/>
                  </a:lnTo>
                  <a:lnTo>
                    <a:pt x="1525900" y="2986887"/>
                  </a:lnTo>
                  <a:lnTo>
                    <a:pt x="1503936" y="2986129"/>
                  </a:lnTo>
                  <a:lnTo>
                    <a:pt x="1492953" y="2982723"/>
                  </a:lnTo>
                  <a:lnTo>
                    <a:pt x="1475154" y="2969662"/>
                  </a:lnTo>
                  <a:lnTo>
                    <a:pt x="1476668" y="2961334"/>
                  </a:lnTo>
                  <a:lnTo>
                    <a:pt x="1469095" y="2949599"/>
                  </a:lnTo>
                  <a:lnTo>
                    <a:pt x="1445426" y="2945623"/>
                  </a:lnTo>
                  <a:lnTo>
                    <a:pt x="1430278" y="2932373"/>
                  </a:lnTo>
                  <a:lnTo>
                    <a:pt x="1418539" y="2939188"/>
                  </a:lnTo>
                  <a:lnTo>
                    <a:pt x="1395059" y="2946191"/>
                  </a:lnTo>
                  <a:lnTo>
                    <a:pt x="1384834" y="2944488"/>
                  </a:lnTo>
                  <a:lnTo>
                    <a:pt x="1382372" y="2936159"/>
                  </a:lnTo>
                  <a:lnTo>
                    <a:pt x="1364383" y="2929723"/>
                  </a:lnTo>
                  <a:lnTo>
                    <a:pt x="1352644" y="2914770"/>
                  </a:lnTo>
                  <a:lnTo>
                    <a:pt x="1334846" y="2907388"/>
                  </a:lnTo>
                  <a:lnTo>
                    <a:pt x="1298679" y="2901899"/>
                  </a:lnTo>
                  <a:lnTo>
                    <a:pt x="1259862" y="2887135"/>
                  </a:lnTo>
                  <a:lnTo>
                    <a:pt x="1236194" y="2885621"/>
                  </a:lnTo>
                  <a:lnTo>
                    <a:pt x="1219341" y="2878238"/>
                  </a:lnTo>
                  <a:lnTo>
                    <a:pt x="1188288" y="2875020"/>
                  </a:lnTo>
                  <a:lnTo>
                    <a:pt x="1166323" y="2866881"/>
                  </a:lnTo>
                  <a:lnTo>
                    <a:pt x="1148525" y="2874642"/>
                  </a:lnTo>
                  <a:lnTo>
                    <a:pt x="1135080" y="2863853"/>
                  </a:lnTo>
                  <a:lnTo>
                    <a:pt x="1114631" y="2837164"/>
                  </a:lnTo>
                  <a:lnTo>
                    <a:pt x="1088690" y="2819561"/>
                  </a:lnTo>
                  <a:lnTo>
                    <a:pt x="1071648" y="2812746"/>
                  </a:lnTo>
                  <a:lnTo>
                    <a:pt x="1057068" y="2809908"/>
                  </a:lnTo>
                  <a:lnTo>
                    <a:pt x="1044950" y="2803093"/>
                  </a:lnTo>
                  <a:lnTo>
                    <a:pt x="1044760" y="2797414"/>
                  </a:lnTo>
                  <a:lnTo>
                    <a:pt x="1036618" y="2792494"/>
                  </a:lnTo>
                  <a:lnTo>
                    <a:pt x="1034157" y="2797414"/>
                  </a:lnTo>
                  <a:lnTo>
                    <a:pt x="1027341" y="2795711"/>
                  </a:lnTo>
                  <a:lnTo>
                    <a:pt x="1017873" y="2793818"/>
                  </a:lnTo>
                  <a:lnTo>
                    <a:pt x="1012002" y="2792872"/>
                  </a:lnTo>
                  <a:lnTo>
                    <a:pt x="1002347" y="2775836"/>
                  </a:lnTo>
                  <a:lnTo>
                    <a:pt x="992122" y="2754069"/>
                  </a:lnTo>
                  <a:lnTo>
                    <a:pt x="981328" y="2750851"/>
                  </a:lnTo>
                  <a:lnTo>
                    <a:pt x="971103" y="2750473"/>
                  </a:lnTo>
                  <a:lnTo>
                    <a:pt x="968074" y="2742712"/>
                  </a:lnTo>
                  <a:lnTo>
                    <a:pt x="986440" y="2738358"/>
                  </a:lnTo>
                  <a:lnTo>
                    <a:pt x="984926" y="2732112"/>
                  </a:lnTo>
                  <a:lnTo>
                    <a:pt x="979245" y="2731355"/>
                  </a:lnTo>
                  <a:lnTo>
                    <a:pt x="976215" y="2734573"/>
                  </a:lnTo>
                  <a:lnTo>
                    <a:pt x="977919" y="2724540"/>
                  </a:lnTo>
                  <a:lnTo>
                    <a:pt x="989280" y="2727002"/>
                  </a:lnTo>
                  <a:lnTo>
                    <a:pt x="995719" y="2731923"/>
                  </a:lnTo>
                  <a:lnTo>
                    <a:pt x="995151" y="2736843"/>
                  </a:lnTo>
                  <a:lnTo>
                    <a:pt x="1005755" y="2738169"/>
                  </a:lnTo>
                  <a:lnTo>
                    <a:pt x="1000073" y="2731923"/>
                  </a:lnTo>
                  <a:lnTo>
                    <a:pt x="1010866" y="2733059"/>
                  </a:lnTo>
                  <a:lnTo>
                    <a:pt x="1014654" y="2728704"/>
                  </a:lnTo>
                  <a:lnTo>
                    <a:pt x="1016358" y="2716591"/>
                  </a:lnTo>
                  <a:lnTo>
                    <a:pt x="1022039" y="2709020"/>
                  </a:lnTo>
                  <a:lnTo>
                    <a:pt x="1030938" y="2705233"/>
                  </a:lnTo>
                  <a:lnTo>
                    <a:pt x="1032642" y="2693308"/>
                  </a:lnTo>
                  <a:lnTo>
                    <a:pt x="1044950" y="2673623"/>
                  </a:lnTo>
                  <a:lnTo>
                    <a:pt x="1050063" y="2674191"/>
                  </a:lnTo>
                  <a:lnTo>
                    <a:pt x="1046275" y="2679870"/>
                  </a:lnTo>
                  <a:lnTo>
                    <a:pt x="1047790" y="2686873"/>
                  </a:lnTo>
                  <a:lnTo>
                    <a:pt x="1055932" y="2692362"/>
                  </a:lnTo>
                  <a:lnTo>
                    <a:pt x="1061424" y="2687251"/>
                  </a:lnTo>
                  <a:lnTo>
                    <a:pt x="1060856" y="2684223"/>
                  </a:lnTo>
                  <a:lnTo>
                    <a:pt x="1058204" y="2681005"/>
                  </a:lnTo>
                  <a:lnTo>
                    <a:pt x="1058962" y="2686683"/>
                  </a:lnTo>
                  <a:lnTo>
                    <a:pt x="1054417" y="2682330"/>
                  </a:lnTo>
                  <a:lnTo>
                    <a:pt x="1053281" y="2677408"/>
                  </a:lnTo>
                  <a:lnTo>
                    <a:pt x="1055175" y="2674948"/>
                  </a:lnTo>
                  <a:lnTo>
                    <a:pt x="1060856" y="2669269"/>
                  </a:lnTo>
                  <a:lnTo>
                    <a:pt x="1064642" y="2669081"/>
                  </a:lnTo>
                  <a:lnTo>
                    <a:pt x="1069755" y="2675894"/>
                  </a:lnTo>
                  <a:lnTo>
                    <a:pt x="1075435" y="2677220"/>
                  </a:lnTo>
                  <a:lnTo>
                    <a:pt x="1080169" y="2672866"/>
                  </a:lnTo>
                  <a:lnTo>
                    <a:pt x="1070133" y="2665863"/>
                  </a:lnTo>
                  <a:lnTo>
                    <a:pt x="1068808" y="2662644"/>
                  </a:lnTo>
                  <a:lnTo>
                    <a:pt x="1050441" y="2648449"/>
                  </a:lnTo>
                  <a:lnTo>
                    <a:pt x="1047979" y="2651667"/>
                  </a:lnTo>
                  <a:lnTo>
                    <a:pt x="1040406" y="2643528"/>
                  </a:lnTo>
                  <a:lnTo>
                    <a:pt x="1035104" y="2632927"/>
                  </a:lnTo>
                  <a:lnTo>
                    <a:pt x="1033210" y="2621571"/>
                  </a:lnTo>
                  <a:lnTo>
                    <a:pt x="1044003" y="2627816"/>
                  </a:lnTo>
                  <a:lnTo>
                    <a:pt x="1054039" y="2623842"/>
                  </a:lnTo>
                  <a:lnTo>
                    <a:pt x="1055932" y="2620057"/>
                  </a:lnTo>
                  <a:lnTo>
                    <a:pt x="1061612" y="2621381"/>
                  </a:lnTo>
                  <a:lnTo>
                    <a:pt x="1066157" y="2625735"/>
                  </a:lnTo>
                  <a:lnTo>
                    <a:pt x="1078465" y="2625546"/>
                  </a:lnTo>
                  <a:lnTo>
                    <a:pt x="1078465" y="2619489"/>
                  </a:lnTo>
                  <a:lnTo>
                    <a:pt x="1070891" y="2614378"/>
                  </a:lnTo>
                  <a:lnTo>
                    <a:pt x="1067104" y="2619489"/>
                  </a:lnTo>
                  <a:lnTo>
                    <a:pt x="1063316" y="2613810"/>
                  </a:lnTo>
                  <a:lnTo>
                    <a:pt x="1065210" y="2608700"/>
                  </a:lnTo>
                  <a:lnTo>
                    <a:pt x="1068429" y="2606239"/>
                  </a:lnTo>
                  <a:lnTo>
                    <a:pt x="1082441" y="2606807"/>
                  </a:lnTo>
                  <a:lnTo>
                    <a:pt x="1089826" y="2600371"/>
                  </a:lnTo>
                  <a:lnTo>
                    <a:pt x="1096075" y="2597721"/>
                  </a:lnTo>
                  <a:lnTo>
                    <a:pt x="1122395" y="2592042"/>
                  </a:lnTo>
                  <a:lnTo>
                    <a:pt x="1122395" y="2586931"/>
                  </a:lnTo>
                  <a:lnTo>
                    <a:pt x="1115388" y="2583146"/>
                  </a:lnTo>
                  <a:lnTo>
                    <a:pt x="1116714" y="2577468"/>
                  </a:lnTo>
                  <a:lnTo>
                    <a:pt x="1114252" y="2573303"/>
                  </a:lnTo>
                  <a:lnTo>
                    <a:pt x="1100241" y="2575764"/>
                  </a:lnTo>
                  <a:lnTo>
                    <a:pt x="1092098" y="2581442"/>
                  </a:lnTo>
                  <a:lnTo>
                    <a:pt x="1075813" y="2582957"/>
                  </a:lnTo>
                  <a:lnTo>
                    <a:pt x="1063128" y="2584849"/>
                  </a:lnTo>
                  <a:lnTo>
                    <a:pt x="1067293" y="2559675"/>
                  </a:lnTo>
                  <a:lnTo>
                    <a:pt x="1094749" y="2529390"/>
                  </a:lnTo>
                  <a:lnTo>
                    <a:pt x="1141519" y="2523333"/>
                  </a:lnTo>
                  <a:lnTo>
                    <a:pt x="1148903" y="2506107"/>
                  </a:lnTo>
                  <a:lnTo>
                    <a:pt x="1164052" y="2494752"/>
                  </a:lnTo>
                  <a:lnTo>
                    <a:pt x="1162916" y="2469009"/>
                  </a:lnTo>
                  <a:lnTo>
                    <a:pt x="1153448" y="2454055"/>
                  </a:lnTo>
                  <a:lnTo>
                    <a:pt x="1167081" y="2443266"/>
                  </a:lnTo>
                  <a:lnTo>
                    <a:pt x="1168406" y="2435127"/>
                  </a:lnTo>
                  <a:lnTo>
                    <a:pt x="1151933" y="2438345"/>
                  </a:lnTo>
                  <a:lnTo>
                    <a:pt x="1144359" y="2427744"/>
                  </a:lnTo>
                  <a:lnTo>
                    <a:pt x="1148903" y="2426420"/>
                  </a:lnTo>
                  <a:lnTo>
                    <a:pt x="1171435" y="2407491"/>
                  </a:lnTo>
                  <a:lnTo>
                    <a:pt x="1164809" y="2394242"/>
                  </a:lnTo>
                  <a:lnTo>
                    <a:pt x="1173709" y="2384020"/>
                  </a:lnTo>
                  <a:lnTo>
                    <a:pt x="1162916" y="2379288"/>
                  </a:lnTo>
                  <a:lnTo>
                    <a:pt x="1143412" y="2385724"/>
                  </a:lnTo>
                  <a:lnTo>
                    <a:pt x="1121825" y="2366417"/>
                  </a:lnTo>
                  <a:lnTo>
                    <a:pt x="1115956" y="2356385"/>
                  </a:lnTo>
                  <a:lnTo>
                    <a:pt x="1090772" y="2358657"/>
                  </a:lnTo>
                  <a:lnTo>
                    <a:pt x="1082441" y="2345406"/>
                  </a:lnTo>
                  <a:lnTo>
                    <a:pt x="1063316" y="2333671"/>
                  </a:lnTo>
                  <a:lnTo>
                    <a:pt x="1045897" y="2342567"/>
                  </a:lnTo>
                  <a:lnTo>
                    <a:pt x="1034157" y="2331968"/>
                  </a:lnTo>
                  <a:lnTo>
                    <a:pt x="1030370" y="2320232"/>
                  </a:lnTo>
                  <a:lnTo>
                    <a:pt x="1011246" y="2302061"/>
                  </a:lnTo>
                  <a:lnTo>
                    <a:pt x="998749" y="2313986"/>
                  </a:lnTo>
                  <a:lnTo>
                    <a:pt x="974322" y="2316257"/>
                  </a:lnTo>
                  <a:lnTo>
                    <a:pt x="940618" y="2296950"/>
                  </a:lnTo>
                  <a:lnTo>
                    <a:pt x="919222" y="2314932"/>
                  </a:lnTo>
                  <a:lnTo>
                    <a:pt x="904073" y="2305657"/>
                  </a:lnTo>
                  <a:lnTo>
                    <a:pt x="907860" y="2296760"/>
                  </a:lnTo>
                  <a:lnTo>
                    <a:pt x="905777" y="2282186"/>
                  </a:lnTo>
                  <a:lnTo>
                    <a:pt x="900665" y="2276129"/>
                  </a:lnTo>
                  <a:lnTo>
                    <a:pt x="885895" y="2243383"/>
                  </a:lnTo>
                  <a:lnTo>
                    <a:pt x="880593" y="2225211"/>
                  </a:lnTo>
                  <a:lnTo>
                    <a:pt x="833825" y="2218776"/>
                  </a:lnTo>
                  <a:lnTo>
                    <a:pt x="832877" y="2193033"/>
                  </a:lnTo>
                  <a:lnTo>
                    <a:pt x="824735" y="2180542"/>
                  </a:lnTo>
                  <a:lnTo>
                    <a:pt x="835907" y="2169184"/>
                  </a:lnTo>
                  <a:lnTo>
                    <a:pt x="808451" y="2134734"/>
                  </a:lnTo>
                  <a:lnTo>
                    <a:pt x="789516" y="2131896"/>
                  </a:lnTo>
                  <a:lnTo>
                    <a:pt x="751078" y="2139845"/>
                  </a:lnTo>
                  <a:lnTo>
                    <a:pt x="736498" y="2132464"/>
                  </a:lnTo>
                  <a:lnTo>
                    <a:pt x="728924" y="2137006"/>
                  </a:lnTo>
                  <a:lnTo>
                    <a:pt x="722676" y="2137006"/>
                  </a:lnTo>
                  <a:lnTo>
                    <a:pt x="722108" y="2142685"/>
                  </a:lnTo>
                  <a:lnTo>
                    <a:pt x="711503" y="2152148"/>
                  </a:lnTo>
                  <a:lnTo>
                    <a:pt x="693136" y="2145902"/>
                  </a:lnTo>
                  <a:lnTo>
                    <a:pt x="682343" y="2127163"/>
                  </a:lnTo>
                  <a:lnTo>
                    <a:pt x="684047" y="2117699"/>
                  </a:lnTo>
                  <a:lnTo>
                    <a:pt x="677042" y="2115428"/>
                  </a:lnTo>
                  <a:lnTo>
                    <a:pt x="685753" y="2097068"/>
                  </a:lnTo>
                  <a:lnTo>
                    <a:pt x="670982" y="2072649"/>
                  </a:lnTo>
                  <a:lnTo>
                    <a:pt x="679882" y="2056939"/>
                  </a:lnTo>
                  <a:lnTo>
                    <a:pt x="709421" y="2060914"/>
                  </a:lnTo>
                  <a:lnTo>
                    <a:pt x="741989" y="2034414"/>
                  </a:lnTo>
                  <a:lnTo>
                    <a:pt x="744262" y="2012268"/>
                  </a:lnTo>
                  <a:lnTo>
                    <a:pt x="729113" y="2003562"/>
                  </a:lnTo>
                  <a:lnTo>
                    <a:pt x="725137" y="1993151"/>
                  </a:lnTo>
                  <a:lnTo>
                    <a:pt x="709421" y="1990691"/>
                  </a:lnTo>
                  <a:lnTo>
                    <a:pt x="698060" y="1993908"/>
                  </a:lnTo>
                  <a:lnTo>
                    <a:pt x="699196" y="1986337"/>
                  </a:lnTo>
                  <a:lnTo>
                    <a:pt x="693326" y="1966272"/>
                  </a:lnTo>
                  <a:lnTo>
                    <a:pt x="665491" y="1941477"/>
                  </a:lnTo>
                  <a:lnTo>
                    <a:pt x="665302" y="1934474"/>
                  </a:lnTo>
                  <a:lnTo>
                    <a:pt x="638793" y="1876931"/>
                  </a:lnTo>
                  <a:lnTo>
                    <a:pt x="646936" y="1853649"/>
                  </a:lnTo>
                  <a:lnTo>
                    <a:pt x="639361" y="1841913"/>
                  </a:lnTo>
                  <a:lnTo>
                    <a:pt x="641444" y="1805950"/>
                  </a:lnTo>
                  <a:lnTo>
                    <a:pt x="621184" y="1790997"/>
                  </a:lnTo>
                  <a:lnTo>
                    <a:pt x="589563" y="1790618"/>
                  </a:lnTo>
                  <a:lnTo>
                    <a:pt x="580852" y="1799514"/>
                  </a:lnTo>
                  <a:lnTo>
                    <a:pt x="564379" y="1798379"/>
                  </a:lnTo>
                  <a:lnTo>
                    <a:pt x="554722" y="1774529"/>
                  </a:lnTo>
                  <a:lnTo>
                    <a:pt x="537679" y="1769796"/>
                  </a:lnTo>
                  <a:lnTo>
                    <a:pt x="534461" y="1774907"/>
                  </a:lnTo>
                  <a:lnTo>
                    <a:pt x="515715" y="1775097"/>
                  </a:lnTo>
                  <a:lnTo>
                    <a:pt x="506058" y="1766390"/>
                  </a:lnTo>
                  <a:lnTo>
                    <a:pt x="490911" y="1770176"/>
                  </a:lnTo>
                  <a:lnTo>
                    <a:pt x="481443" y="1764118"/>
                  </a:lnTo>
                  <a:lnTo>
                    <a:pt x="485419" y="1740647"/>
                  </a:lnTo>
                  <a:lnTo>
                    <a:pt x="473490" y="1720584"/>
                  </a:lnTo>
                  <a:lnTo>
                    <a:pt x="468189" y="1692191"/>
                  </a:lnTo>
                  <a:lnTo>
                    <a:pt x="475573" y="1684620"/>
                  </a:lnTo>
                  <a:lnTo>
                    <a:pt x="492425" y="1679319"/>
                  </a:lnTo>
                  <a:lnTo>
                    <a:pt x="493751" y="1644871"/>
                  </a:lnTo>
                  <a:lnTo>
                    <a:pt x="482768" y="1636730"/>
                  </a:lnTo>
                  <a:lnTo>
                    <a:pt x="484283" y="1598874"/>
                  </a:lnTo>
                  <a:lnTo>
                    <a:pt x="463075" y="1594899"/>
                  </a:lnTo>
                  <a:lnTo>
                    <a:pt x="456070" y="1586760"/>
                  </a:lnTo>
                  <a:lnTo>
                    <a:pt x="459478" y="1573132"/>
                  </a:lnTo>
                  <a:lnTo>
                    <a:pt x="448496" y="1559693"/>
                  </a:lnTo>
                  <a:lnTo>
                    <a:pt x="452094" y="1559883"/>
                  </a:lnTo>
                  <a:lnTo>
                    <a:pt x="459857" y="1568778"/>
                  </a:lnTo>
                  <a:lnTo>
                    <a:pt x="462319" y="1580135"/>
                  </a:lnTo>
                  <a:lnTo>
                    <a:pt x="472354" y="1581649"/>
                  </a:lnTo>
                  <a:lnTo>
                    <a:pt x="477466" y="1575593"/>
                  </a:lnTo>
                  <a:lnTo>
                    <a:pt x="477278" y="1565371"/>
                  </a:lnTo>
                  <a:lnTo>
                    <a:pt x="473301" y="1549661"/>
                  </a:lnTo>
                  <a:lnTo>
                    <a:pt x="466863" y="1545117"/>
                  </a:lnTo>
                  <a:lnTo>
                    <a:pt x="457396" y="1549472"/>
                  </a:lnTo>
                  <a:lnTo>
                    <a:pt x="447360" y="1549661"/>
                  </a:lnTo>
                  <a:lnTo>
                    <a:pt x="441111" y="1538114"/>
                  </a:lnTo>
                  <a:lnTo>
                    <a:pt x="443195" y="1530543"/>
                  </a:lnTo>
                  <a:lnTo>
                    <a:pt x="446035" y="1523918"/>
                  </a:lnTo>
                  <a:lnTo>
                    <a:pt x="456448" y="1517104"/>
                  </a:lnTo>
                  <a:lnTo>
                    <a:pt x="456070" y="1500258"/>
                  </a:lnTo>
                  <a:lnTo>
                    <a:pt x="453988" y="1482465"/>
                  </a:lnTo>
                  <a:lnTo>
                    <a:pt x="457016" y="1468269"/>
                  </a:lnTo>
                  <a:lnTo>
                    <a:pt x="456638" y="1465998"/>
                  </a:lnTo>
                  <a:lnTo>
                    <a:pt x="464401" y="1453506"/>
                  </a:lnTo>
                  <a:lnTo>
                    <a:pt x="465349" y="1440444"/>
                  </a:lnTo>
                  <a:lnTo>
                    <a:pt x="468946" y="1440066"/>
                  </a:lnTo>
                  <a:lnTo>
                    <a:pt x="470650" y="1442337"/>
                  </a:lnTo>
                  <a:lnTo>
                    <a:pt x="467809" y="1450666"/>
                  </a:lnTo>
                  <a:lnTo>
                    <a:pt x="475194" y="1440634"/>
                  </a:lnTo>
                  <a:lnTo>
                    <a:pt x="471975" y="1436848"/>
                  </a:lnTo>
                  <a:lnTo>
                    <a:pt x="475952" y="1435523"/>
                  </a:lnTo>
                  <a:lnTo>
                    <a:pt x="471597" y="1431927"/>
                  </a:lnTo>
                  <a:lnTo>
                    <a:pt x="466485" y="1428899"/>
                  </a:lnTo>
                  <a:lnTo>
                    <a:pt x="466863" y="1425112"/>
                  </a:lnTo>
                  <a:lnTo>
                    <a:pt x="459857" y="1416405"/>
                  </a:lnTo>
                  <a:lnTo>
                    <a:pt x="466673" y="1406752"/>
                  </a:lnTo>
                  <a:lnTo>
                    <a:pt x="472354" y="1399938"/>
                  </a:lnTo>
                  <a:lnTo>
                    <a:pt x="464591" y="1382145"/>
                  </a:lnTo>
                  <a:lnTo>
                    <a:pt x="471597" y="1377791"/>
                  </a:lnTo>
                  <a:lnTo>
                    <a:pt x="483526" y="1389528"/>
                  </a:lnTo>
                  <a:lnTo>
                    <a:pt x="490531" y="1378739"/>
                  </a:lnTo>
                  <a:lnTo>
                    <a:pt x="499431" y="1373628"/>
                  </a:lnTo>
                  <a:lnTo>
                    <a:pt x="510224" y="1378739"/>
                  </a:lnTo>
                  <a:lnTo>
                    <a:pt x="528780" y="1353374"/>
                  </a:lnTo>
                  <a:lnTo>
                    <a:pt x="536355" y="1357728"/>
                  </a:lnTo>
                  <a:lnTo>
                    <a:pt x="560970" y="1358106"/>
                  </a:lnTo>
                  <a:lnTo>
                    <a:pt x="587669" y="1360378"/>
                  </a:lnTo>
                  <a:lnTo>
                    <a:pt x="595242" y="1359242"/>
                  </a:lnTo>
                  <a:lnTo>
                    <a:pt x="595053" y="1357349"/>
                  </a:lnTo>
                  <a:lnTo>
                    <a:pt x="593160" y="1354132"/>
                  </a:lnTo>
                  <a:lnTo>
                    <a:pt x="598082" y="1350914"/>
                  </a:lnTo>
                  <a:lnTo>
                    <a:pt x="598840" y="1349021"/>
                  </a:lnTo>
                  <a:lnTo>
                    <a:pt x="575928" y="1344857"/>
                  </a:lnTo>
                  <a:lnTo>
                    <a:pt x="582935" y="1341070"/>
                  </a:lnTo>
                  <a:lnTo>
                    <a:pt x="577822" y="1334635"/>
                  </a:lnTo>
                  <a:lnTo>
                    <a:pt x="550746" y="1328767"/>
                  </a:lnTo>
                  <a:lnTo>
                    <a:pt x="534839" y="1334446"/>
                  </a:lnTo>
                  <a:lnTo>
                    <a:pt x="529728" y="1334446"/>
                  </a:lnTo>
                  <a:lnTo>
                    <a:pt x="508899" y="1311543"/>
                  </a:lnTo>
                  <a:lnTo>
                    <a:pt x="500756" y="1313435"/>
                  </a:lnTo>
                  <a:lnTo>
                    <a:pt x="492425" y="1305296"/>
                  </a:lnTo>
                  <a:lnTo>
                    <a:pt x="496023" y="1297725"/>
                  </a:lnTo>
                  <a:lnTo>
                    <a:pt x="489775" y="1296589"/>
                  </a:lnTo>
                  <a:lnTo>
                    <a:pt x="493561" y="1291478"/>
                  </a:lnTo>
                  <a:lnTo>
                    <a:pt x="506058" y="1301321"/>
                  </a:lnTo>
                  <a:lnTo>
                    <a:pt x="510035" y="1298861"/>
                  </a:lnTo>
                  <a:lnTo>
                    <a:pt x="502840" y="1279365"/>
                  </a:lnTo>
                  <a:lnTo>
                    <a:pt x="509088" y="1267440"/>
                  </a:lnTo>
                  <a:lnTo>
                    <a:pt x="506626" y="1265736"/>
                  </a:lnTo>
                  <a:lnTo>
                    <a:pt x="496402" y="1277851"/>
                  </a:lnTo>
                  <a:lnTo>
                    <a:pt x="483904" y="1280311"/>
                  </a:lnTo>
                  <a:lnTo>
                    <a:pt x="477656" y="1288450"/>
                  </a:lnTo>
                  <a:lnTo>
                    <a:pt x="464591" y="1292236"/>
                  </a:lnTo>
                  <a:lnTo>
                    <a:pt x="454176" y="1284286"/>
                  </a:lnTo>
                  <a:lnTo>
                    <a:pt x="446792" y="1284854"/>
                  </a:lnTo>
                  <a:lnTo>
                    <a:pt x="463455" y="1246619"/>
                  </a:lnTo>
                  <a:lnTo>
                    <a:pt x="533514" y="1190590"/>
                  </a:lnTo>
                  <a:lnTo>
                    <a:pt x="540899" y="1158602"/>
                  </a:lnTo>
                  <a:lnTo>
                    <a:pt x="592213" y="1114689"/>
                  </a:lnTo>
                  <a:lnTo>
                    <a:pt x="638415" y="1059039"/>
                  </a:lnTo>
                  <a:lnTo>
                    <a:pt x="658297" y="1016639"/>
                  </a:lnTo>
                  <a:lnTo>
                    <a:pt x="659243" y="990330"/>
                  </a:lnTo>
                  <a:lnTo>
                    <a:pt x="645231" y="977268"/>
                  </a:lnTo>
                  <a:lnTo>
                    <a:pt x="638793" y="957772"/>
                  </a:lnTo>
                  <a:lnTo>
                    <a:pt x="606982" y="945658"/>
                  </a:lnTo>
                  <a:lnTo>
                    <a:pt x="570627" y="910830"/>
                  </a:lnTo>
                  <a:lnTo>
                    <a:pt x="597704" y="883385"/>
                  </a:lnTo>
                  <a:lnTo>
                    <a:pt x="599786" y="836442"/>
                  </a:lnTo>
                  <a:lnTo>
                    <a:pt x="591645" y="836442"/>
                  </a:lnTo>
                  <a:lnTo>
                    <a:pt x="574414" y="822057"/>
                  </a:lnTo>
                  <a:lnTo>
                    <a:pt x="572899" y="790825"/>
                  </a:lnTo>
                  <a:lnTo>
                    <a:pt x="577822" y="784579"/>
                  </a:lnTo>
                  <a:lnTo>
                    <a:pt x="576496" y="771897"/>
                  </a:lnTo>
                  <a:lnTo>
                    <a:pt x="559455" y="772654"/>
                  </a:lnTo>
                  <a:lnTo>
                    <a:pt x="547905" y="755240"/>
                  </a:lnTo>
                  <a:lnTo>
                    <a:pt x="563621" y="726658"/>
                  </a:lnTo>
                  <a:lnTo>
                    <a:pt x="552450" y="696751"/>
                  </a:lnTo>
                  <a:lnTo>
                    <a:pt x="562295" y="675173"/>
                  </a:lnTo>
                  <a:lnTo>
                    <a:pt x="557183" y="657191"/>
                  </a:lnTo>
                  <a:lnTo>
                    <a:pt x="558319" y="646402"/>
                  </a:lnTo>
                  <a:lnTo>
                    <a:pt x="577822" y="642994"/>
                  </a:lnTo>
                  <a:lnTo>
                    <a:pt x="579526" y="634288"/>
                  </a:lnTo>
                  <a:lnTo>
                    <a:pt x="565704" y="614981"/>
                  </a:lnTo>
                  <a:lnTo>
                    <a:pt x="564189" y="593592"/>
                  </a:lnTo>
                  <a:lnTo>
                    <a:pt x="518367" y="499140"/>
                  </a:lnTo>
                  <a:lnTo>
                    <a:pt x="514389" y="465826"/>
                  </a:lnTo>
                  <a:lnTo>
                    <a:pt x="577066" y="353391"/>
                  </a:lnTo>
                  <a:lnTo>
                    <a:pt x="552450" y="341277"/>
                  </a:lnTo>
                  <a:lnTo>
                    <a:pt x="539573" y="317996"/>
                  </a:lnTo>
                  <a:lnTo>
                    <a:pt x="533136" y="303611"/>
                  </a:lnTo>
                  <a:lnTo>
                    <a:pt x="520828" y="286764"/>
                  </a:lnTo>
                  <a:lnTo>
                    <a:pt x="499431" y="271811"/>
                  </a:lnTo>
                  <a:lnTo>
                    <a:pt x="465349" y="227519"/>
                  </a:lnTo>
                  <a:lnTo>
                    <a:pt x="479738" y="190987"/>
                  </a:lnTo>
                  <a:lnTo>
                    <a:pt x="464969" y="181712"/>
                  </a:lnTo>
                  <a:lnTo>
                    <a:pt x="471597" y="178305"/>
                  </a:lnTo>
                  <a:lnTo>
                    <a:pt x="472165" y="178305"/>
                  </a:lnTo>
                  <a:lnTo>
                    <a:pt x="472354" y="177926"/>
                  </a:lnTo>
                  <a:lnTo>
                    <a:pt x="485230" y="171491"/>
                  </a:lnTo>
                  <a:lnTo>
                    <a:pt x="493372" y="166948"/>
                  </a:lnTo>
                  <a:lnTo>
                    <a:pt x="513253" y="148020"/>
                  </a:lnTo>
                  <a:lnTo>
                    <a:pt x="529160" y="135716"/>
                  </a:lnTo>
                  <a:lnTo>
                    <a:pt x="536355" y="113192"/>
                  </a:lnTo>
                  <a:lnTo>
                    <a:pt x="535597" y="106189"/>
                  </a:lnTo>
                  <a:lnTo>
                    <a:pt x="569680" y="92749"/>
                  </a:lnTo>
                  <a:lnTo>
                    <a:pt x="584639" y="68710"/>
                  </a:lnTo>
                  <a:lnTo>
                    <a:pt x="611905" y="81770"/>
                  </a:lnTo>
                  <a:lnTo>
                    <a:pt x="619480" y="73631"/>
                  </a:lnTo>
                  <a:lnTo>
                    <a:pt x="618343" y="37667"/>
                  </a:lnTo>
                  <a:lnTo>
                    <a:pt x="632923" y="36342"/>
                  </a:lnTo>
                  <a:lnTo>
                    <a:pt x="651858" y="40507"/>
                  </a:lnTo>
                  <a:lnTo>
                    <a:pt x="655645" y="51296"/>
                  </a:lnTo>
                  <a:lnTo>
                    <a:pt x="645799" y="61896"/>
                  </a:lnTo>
                  <a:lnTo>
                    <a:pt x="648260" y="65114"/>
                  </a:lnTo>
                  <a:lnTo>
                    <a:pt x="663409" y="50350"/>
                  </a:lnTo>
                  <a:lnTo>
                    <a:pt x="675906" y="49024"/>
                  </a:lnTo>
                  <a:lnTo>
                    <a:pt x="668900" y="42779"/>
                  </a:lnTo>
                  <a:lnTo>
                    <a:pt x="672686" y="25363"/>
                  </a:lnTo>
                  <a:lnTo>
                    <a:pt x="682155" y="28960"/>
                  </a:lnTo>
                  <a:lnTo>
                    <a:pt x="688213" y="17036"/>
                  </a:lnTo>
                  <a:lnTo>
                    <a:pt x="683859" y="7571"/>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nvGrpSpPr>
            <p:cNvPr id="17" name="Group 465"/>
            <p:cNvGrpSpPr/>
            <p:nvPr/>
          </p:nvGrpSpPr>
          <p:grpSpPr>
            <a:xfrm>
              <a:off x="10477807" y="1553524"/>
              <a:ext cx="320808" cy="194041"/>
              <a:chOff x="4846638" y="2724150"/>
              <a:chExt cx="588963" cy="358775"/>
            </a:xfrm>
            <a:solidFill>
              <a:schemeClr val="accent6">
                <a:lumMod val="90000"/>
              </a:schemeClr>
            </a:solidFill>
          </p:grpSpPr>
          <p:sp>
            <p:nvSpPr>
              <p:cNvPr id="233" name="Freeform 108"/>
              <p:cNvSpPr>
                <a:spLocks/>
              </p:cNvSpPr>
              <p:nvPr/>
            </p:nvSpPr>
            <p:spPr bwMode="auto">
              <a:xfrm>
                <a:off x="4999038" y="2724150"/>
                <a:ext cx="436563" cy="358775"/>
              </a:xfrm>
              <a:custGeom>
                <a:avLst/>
                <a:gdLst>
                  <a:gd name="T0" fmla="*/ 1373 w 1375"/>
                  <a:gd name="T1" fmla="*/ 188 h 1131"/>
                  <a:gd name="T2" fmla="*/ 1338 w 1375"/>
                  <a:gd name="T3" fmla="*/ 122 h 1131"/>
                  <a:gd name="T4" fmla="*/ 1268 w 1375"/>
                  <a:gd name="T5" fmla="*/ 138 h 1131"/>
                  <a:gd name="T6" fmla="*/ 1065 w 1375"/>
                  <a:gd name="T7" fmla="*/ 124 h 1131"/>
                  <a:gd name="T8" fmla="*/ 872 w 1375"/>
                  <a:gd name="T9" fmla="*/ 42 h 1131"/>
                  <a:gd name="T10" fmla="*/ 711 w 1375"/>
                  <a:gd name="T11" fmla="*/ 27 h 1131"/>
                  <a:gd name="T12" fmla="*/ 644 w 1375"/>
                  <a:gd name="T13" fmla="*/ 25 h 1131"/>
                  <a:gd name="T14" fmla="*/ 594 w 1375"/>
                  <a:gd name="T15" fmla="*/ 35 h 1131"/>
                  <a:gd name="T16" fmla="*/ 492 w 1375"/>
                  <a:gd name="T17" fmla="*/ 76 h 1131"/>
                  <a:gd name="T18" fmla="*/ 428 w 1375"/>
                  <a:gd name="T19" fmla="*/ 62 h 1131"/>
                  <a:gd name="T20" fmla="*/ 292 w 1375"/>
                  <a:gd name="T21" fmla="*/ 107 h 1131"/>
                  <a:gd name="T22" fmla="*/ 185 w 1375"/>
                  <a:gd name="T23" fmla="*/ 145 h 1131"/>
                  <a:gd name="T24" fmla="*/ 126 w 1375"/>
                  <a:gd name="T25" fmla="*/ 215 h 1131"/>
                  <a:gd name="T26" fmla="*/ 0 w 1375"/>
                  <a:gd name="T27" fmla="*/ 332 h 1131"/>
                  <a:gd name="T28" fmla="*/ 21 w 1375"/>
                  <a:gd name="T29" fmla="*/ 392 h 1131"/>
                  <a:gd name="T30" fmla="*/ 39 w 1375"/>
                  <a:gd name="T31" fmla="*/ 488 h 1131"/>
                  <a:gd name="T32" fmla="*/ 116 w 1375"/>
                  <a:gd name="T33" fmla="*/ 524 h 1131"/>
                  <a:gd name="T34" fmla="*/ 9 w 1375"/>
                  <a:gd name="T35" fmla="*/ 577 h 1131"/>
                  <a:gd name="T36" fmla="*/ 67 w 1375"/>
                  <a:gd name="T37" fmla="*/ 651 h 1131"/>
                  <a:gd name="T38" fmla="*/ 82 w 1375"/>
                  <a:gd name="T39" fmla="*/ 747 h 1131"/>
                  <a:gd name="T40" fmla="*/ 141 w 1375"/>
                  <a:gd name="T41" fmla="*/ 732 h 1131"/>
                  <a:gd name="T42" fmla="*/ 245 w 1375"/>
                  <a:gd name="T43" fmla="*/ 794 h 1131"/>
                  <a:gd name="T44" fmla="*/ 321 w 1375"/>
                  <a:gd name="T45" fmla="*/ 718 h 1131"/>
                  <a:gd name="T46" fmla="*/ 328 w 1375"/>
                  <a:gd name="T47" fmla="*/ 817 h 1131"/>
                  <a:gd name="T48" fmla="*/ 273 w 1375"/>
                  <a:gd name="T49" fmla="*/ 991 h 1131"/>
                  <a:gd name="T50" fmla="*/ 545 w 1375"/>
                  <a:gd name="T51" fmla="*/ 905 h 1131"/>
                  <a:gd name="T52" fmla="*/ 674 w 1375"/>
                  <a:gd name="T53" fmla="*/ 966 h 1131"/>
                  <a:gd name="T54" fmla="*/ 1026 w 1375"/>
                  <a:gd name="T55" fmla="*/ 1086 h 1131"/>
                  <a:gd name="T56" fmla="*/ 1262 w 1375"/>
                  <a:gd name="T57" fmla="*/ 1120 h 1131"/>
                  <a:gd name="T58" fmla="*/ 1336 w 1375"/>
                  <a:gd name="T59" fmla="*/ 950 h 1131"/>
                  <a:gd name="T60" fmla="*/ 1244 w 1375"/>
                  <a:gd name="T61" fmla="*/ 878 h 1131"/>
                  <a:gd name="T62" fmla="*/ 1199 w 1375"/>
                  <a:gd name="T63" fmla="*/ 798 h 1131"/>
                  <a:gd name="T64" fmla="*/ 1121 w 1375"/>
                  <a:gd name="T65" fmla="*/ 589 h 1131"/>
                  <a:gd name="T66" fmla="*/ 1067 w 1375"/>
                  <a:gd name="T67" fmla="*/ 496 h 1131"/>
                  <a:gd name="T68" fmla="*/ 1068 w 1375"/>
                  <a:gd name="T69" fmla="*/ 486 h 1131"/>
                  <a:gd name="T70" fmla="*/ 1072 w 1375"/>
                  <a:gd name="T71" fmla="*/ 451 h 1131"/>
                  <a:gd name="T72" fmla="*/ 1080 w 1375"/>
                  <a:gd name="T73" fmla="*/ 426 h 1131"/>
                  <a:gd name="T74" fmla="*/ 1086 w 1375"/>
                  <a:gd name="T75" fmla="*/ 416 h 1131"/>
                  <a:gd name="T76" fmla="*/ 1133 w 1375"/>
                  <a:gd name="T77" fmla="*/ 361 h 1131"/>
                  <a:gd name="T78" fmla="*/ 1254 w 1375"/>
                  <a:gd name="T79" fmla="*/ 348 h 1131"/>
                  <a:gd name="T80" fmla="*/ 1314 w 1375"/>
                  <a:gd name="T81" fmla="*/ 355 h 1131"/>
                  <a:gd name="T82" fmla="*/ 1362 w 1375"/>
                  <a:gd name="T83" fmla="*/ 318 h 1131"/>
                  <a:gd name="T84" fmla="*/ 1342 w 1375"/>
                  <a:gd name="T85" fmla="*/ 250 h 1131"/>
                  <a:gd name="T86" fmla="*/ 1351 w 1375"/>
                  <a:gd name="T87" fmla="*/ 218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5" h="1131">
                    <a:moveTo>
                      <a:pt x="1360" y="182"/>
                    </a:moveTo>
                    <a:lnTo>
                      <a:pt x="1373" y="188"/>
                    </a:lnTo>
                    <a:lnTo>
                      <a:pt x="1375" y="168"/>
                    </a:lnTo>
                    <a:lnTo>
                      <a:pt x="1338" y="122"/>
                    </a:lnTo>
                    <a:lnTo>
                      <a:pt x="1287" y="134"/>
                    </a:lnTo>
                    <a:lnTo>
                      <a:pt x="1268" y="138"/>
                    </a:lnTo>
                    <a:lnTo>
                      <a:pt x="1215" y="116"/>
                    </a:lnTo>
                    <a:lnTo>
                      <a:pt x="1065" y="124"/>
                    </a:lnTo>
                    <a:lnTo>
                      <a:pt x="954" y="51"/>
                    </a:lnTo>
                    <a:lnTo>
                      <a:pt x="872" y="42"/>
                    </a:lnTo>
                    <a:lnTo>
                      <a:pt x="761" y="0"/>
                    </a:lnTo>
                    <a:lnTo>
                      <a:pt x="711" y="27"/>
                    </a:lnTo>
                    <a:lnTo>
                      <a:pt x="664" y="8"/>
                    </a:lnTo>
                    <a:lnTo>
                      <a:pt x="644" y="25"/>
                    </a:lnTo>
                    <a:lnTo>
                      <a:pt x="614" y="11"/>
                    </a:lnTo>
                    <a:lnTo>
                      <a:pt x="594" y="35"/>
                    </a:lnTo>
                    <a:lnTo>
                      <a:pt x="625" y="68"/>
                    </a:lnTo>
                    <a:lnTo>
                      <a:pt x="492" y="76"/>
                    </a:lnTo>
                    <a:lnTo>
                      <a:pt x="465" y="86"/>
                    </a:lnTo>
                    <a:lnTo>
                      <a:pt x="428" y="62"/>
                    </a:lnTo>
                    <a:lnTo>
                      <a:pt x="388" y="106"/>
                    </a:lnTo>
                    <a:lnTo>
                      <a:pt x="292" y="107"/>
                    </a:lnTo>
                    <a:lnTo>
                      <a:pt x="249" y="134"/>
                    </a:lnTo>
                    <a:lnTo>
                      <a:pt x="185" y="145"/>
                    </a:lnTo>
                    <a:lnTo>
                      <a:pt x="183" y="194"/>
                    </a:lnTo>
                    <a:lnTo>
                      <a:pt x="126" y="215"/>
                    </a:lnTo>
                    <a:lnTo>
                      <a:pt x="10" y="272"/>
                    </a:lnTo>
                    <a:lnTo>
                      <a:pt x="0" y="332"/>
                    </a:lnTo>
                    <a:lnTo>
                      <a:pt x="51" y="371"/>
                    </a:lnTo>
                    <a:lnTo>
                      <a:pt x="21" y="392"/>
                    </a:lnTo>
                    <a:lnTo>
                      <a:pt x="18" y="461"/>
                    </a:lnTo>
                    <a:lnTo>
                      <a:pt x="39" y="488"/>
                    </a:lnTo>
                    <a:lnTo>
                      <a:pt x="109" y="510"/>
                    </a:lnTo>
                    <a:lnTo>
                      <a:pt x="116" y="524"/>
                    </a:lnTo>
                    <a:lnTo>
                      <a:pt x="53" y="544"/>
                    </a:lnTo>
                    <a:lnTo>
                      <a:pt x="9" y="577"/>
                    </a:lnTo>
                    <a:lnTo>
                      <a:pt x="14" y="601"/>
                    </a:lnTo>
                    <a:lnTo>
                      <a:pt x="67" y="651"/>
                    </a:lnTo>
                    <a:lnTo>
                      <a:pt x="75" y="737"/>
                    </a:lnTo>
                    <a:lnTo>
                      <a:pt x="82" y="747"/>
                    </a:lnTo>
                    <a:lnTo>
                      <a:pt x="102" y="757"/>
                    </a:lnTo>
                    <a:lnTo>
                      <a:pt x="141" y="732"/>
                    </a:lnTo>
                    <a:lnTo>
                      <a:pt x="215" y="808"/>
                    </a:lnTo>
                    <a:lnTo>
                      <a:pt x="245" y="794"/>
                    </a:lnTo>
                    <a:lnTo>
                      <a:pt x="261" y="754"/>
                    </a:lnTo>
                    <a:lnTo>
                      <a:pt x="321" y="718"/>
                    </a:lnTo>
                    <a:lnTo>
                      <a:pt x="345" y="754"/>
                    </a:lnTo>
                    <a:lnTo>
                      <a:pt x="328" y="817"/>
                    </a:lnTo>
                    <a:lnTo>
                      <a:pt x="302" y="860"/>
                    </a:lnTo>
                    <a:lnTo>
                      <a:pt x="273" y="991"/>
                    </a:lnTo>
                    <a:lnTo>
                      <a:pt x="491" y="861"/>
                    </a:lnTo>
                    <a:lnTo>
                      <a:pt x="545" y="905"/>
                    </a:lnTo>
                    <a:lnTo>
                      <a:pt x="642" y="921"/>
                    </a:lnTo>
                    <a:lnTo>
                      <a:pt x="674" y="966"/>
                    </a:lnTo>
                    <a:lnTo>
                      <a:pt x="960" y="1131"/>
                    </a:lnTo>
                    <a:lnTo>
                      <a:pt x="1026" y="1086"/>
                    </a:lnTo>
                    <a:lnTo>
                      <a:pt x="1182" y="1129"/>
                    </a:lnTo>
                    <a:lnTo>
                      <a:pt x="1262" y="1120"/>
                    </a:lnTo>
                    <a:lnTo>
                      <a:pt x="1318" y="1022"/>
                    </a:lnTo>
                    <a:lnTo>
                      <a:pt x="1336" y="950"/>
                    </a:lnTo>
                    <a:lnTo>
                      <a:pt x="1278" y="879"/>
                    </a:lnTo>
                    <a:lnTo>
                      <a:pt x="1244" y="878"/>
                    </a:lnTo>
                    <a:lnTo>
                      <a:pt x="1228" y="825"/>
                    </a:lnTo>
                    <a:lnTo>
                      <a:pt x="1199" y="798"/>
                    </a:lnTo>
                    <a:lnTo>
                      <a:pt x="1155" y="723"/>
                    </a:lnTo>
                    <a:lnTo>
                      <a:pt x="1121" y="589"/>
                    </a:lnTo>
                    <a:lnTo>
                      <a:pt x="1129" y="524"/>
                    </a:lnTo>
                    <a:lnTo>
                      <a:pt x="1067" y="496"/>
                    </a:lnTo>
                    <a:lnTo>
                      <a:pt x="1067" y="496"/>
                    </a:lnTo>
                    <a:lnTo>
                      <a:pt x="1068" y="486"/>
                    </a:lnTo>
                    <a:lnTo>
                      <a:pt x="1070" y="465"/>
                    </a:lnTo>
                    <a:lnTo>
                      <a:pt x="1072" y="451"/>
                    </a:lnTo>
                    <a:lnTo>
                      <a:pt x="1075" y="438"/>
                    </a:lnTo>
                    <a:lnTo>
                      <a:pt x="1080" y="426"/>
                    </a:lnTo>
                    <a:lnTo>
                      <a:pt x="1086" y="416"/>
                    </a:lnTo>
                    <a:lnTo>
                      <a:pt x="1086" y="416"/>
                    </a:lnTo>
                    <a:lnTo>
                      <a:pt x="1106" y="392"/>
                    </a:lnTo>
                    <a:lnTo>
                      <a:pt x="1133" y="361"/>
                    </a:lnTo>
                    <a:lnTo>
                      <a:pt x="1168" y="322"/>
                    </a:lnTo>
                    <a:lnTo>
                      <a:pt x="1254" y="348"/>
                    </a:lnTo>
                    <a:lnTo>
                      <a:pt x="1259" y="381"/>
                    </a:lnTo>
                    <a:lnTo>
                      <a:pt x="1314" y="355"/>
                    </a:lnTo>
                    <a:lnTo>
                      <a:pt x="1321" y="384"/>
                    </a:lnTo>
                    <a:lnTo>
                      <a:pt x="1362" y="318"/>
                    </a:lnTo>
                    <a:lnTo>
                      <a:pt x="1367" y="249"/>
                    </a:lnTo>
                    <a:lnTo>
                      <a:pt x="1342" y="250"/>
                    </a:lnTo>
                    <a:lnTo>
                      <a:pt x="1331" y="241"/>
                    </a:lnTo>
                    <a:lnTo>
                      <a:pt x="1351" y="218"/>
                    </a:lnTo>
                    <a:lnTo>
                      <a:pt x="1360"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34" name="Freeform 109"/>
              <p:cNvSpPr>
                <a:spLocks/>
              </p:cNvSpPr>
              <p:nvPr/>
            </p:nvSpPr>
            <p:spPr bwMode="auto">
              <a:xfrm>
                <a:off x="4846638" y="2914650"/>
                <a:ext cx="133350" cy="125413"/>
              </a:xfrm>
              <a:custGeom>
                <a:avLst/>
                <a:gdLst>
                  <a:gd name="T0" fmla="*/ 383 w 419"/>
                  <a:gd name="T1" fmla="*/ 30 h 394"/>
                  <a:gd name="T2" fmla="*/ 419 w 419"/>
                  <a:gd name="T3" fmla="*/ 72 h 394"/>
                  <a:gd name="T4" fmla="*/ 417 w 419"/>
                  <a:gd name="T5" fmla="*/ 102 h 394"/>
                  <a:gd name="T6" fmla="*/ 384 w 419"/>
                  <a:gd name="T7" fmla="*/ 93 h 394"/>
                  <a:gd name="T8" fmla="*/ 354 w 419"/>
                  <a:gd name="T9" fmla="*/ 120 h 394"/>
                  <a:gd name="T10" fmla="*/ 327 w 419"/>
                  <a:gd name="T11" fmla="*/ 153 h 394"/>
                  <a:gd name="T12" fmla="*/ 281 w 419"/>
                  <a:gd name="T13" fmla="*/ 174 h 394"/>
                  <a:gd name="T14" fmla="*/ 271 w 419"/>
                  <a:gd name="T15" fmla="*/ 224 h 394"/>
                  <a:gd name="T16" fmla="*/ 171 w 419"/>
                  <a:gd name="T17" fmla="*/ 201 h 394"/>
                  <a:gd name="T18" fmla="*/ 148 w 419"/>
                  <a:gd name="T19" fmla="*/ 221 h 394"/>
                  <a:gd name="T20" fmla="*/ 139 w 419"/>
                  <a:gd name="T21" fmla="*/ 297 h 394"/>
                  <a:gd name="T22" fmla="*/ 66 w 419"/>
                  <a:gd name="T23" fmla="*/ 394 h 394"/>
                  <a:gd name="T24" fmla="*/ 26 w 419"/>
                  <a:gd name="T25" fmla="*/ 338 h 394"/>
                  <a:gd name="T26" fmla="*/ 48 w 419"/>
                  <a:gd name="T27" fmla="*/ 298 h 394"/>
                  <a:gd name="T28" fmla="*/ 109 w 419"/>
                  <a:gd name="T29" fmla="*/ 275 h 394"/>
                  <a:gd name="T30" fmla="*/ 112 w 419"/>
                  <a:gd name="T31" fmla="*/ 255 h 394"/>
                  <a:gd name="T32" fmla="*/ 37 w 419"/>
                  <a:gd name="T33" fmla="*/ 189 h 394"/>
                  <a:gd name="T34" fmla="*/ 0 w 419"/>
                  <a:gd name="T35" fmla="*/ 136 h 394"/>
                  <a:gd name="T36" fmla="*/ 57 w 419"/>
                  <a:gd name="T37" fmla="*/ 132 h 394"/>
                  <a:gd name="T38" fmla="*/ 9 w 419"/>
                  <a:gd name="T39" fmla="*/ 57 h 394"/>
                  <a:gd name="T40" fmla="*/ 26 w 419"/>
                  <a:gd name="T41" fmla="*/ 40 h 394"/>
                  <a:gd name="T42" fmla="*/ 93 w 419"/>
                  <a:gd name="T43" fmla="*/ 85 h 394"/>
                  <a:gd name="T44" fmla="*/ 100 w 419"/>
                  <a:gd name="T45" fmla="*/ 52 h 394"/>
                  <a:gd name="T46" fmla="*/ 146 w 419"/>
                  <a:gd name="T47" fmla="*/ 75 h 394"/>
                  <a:gd name="T48" fmla="*/ 113 w 419"/>
                  <a:gd name="T49" fmla="*/ 52 h 394"/>
                  <a:gd name="T50" fmla="*/ 185 w 419"/>
                  <a:gd name="T51" fmla="*/ 2 h 394"/>
                  <a:gd name="T52" fmla="*/ 236 w 419"/>
                  <a:gd name="T53" fmla="*/ 14 h 394"/>
                  <a:gd name="T54" fmla="*/ 349 w 419"/>
                  <a:gd name="T55" fmla="*/ 0 h 394"/>
                  <a:gd name="T56" fmla="*/ 383 w 419"/>
                  <a:gd name="T57" fmla="*/ 3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394">
                    <a:moveTo>
                      <a:pt x="383" y="30"/>
                    </a:moveTo>
                    <a:lnTo>
                      <a:pt x="419" y="72"/>
                    </a:lnTo>
                    <a:lnTo>
                      <a:pt x="417" y="102"/>
                    </a:lnTo>
                    <a:lnTo>
                      <a:pt x="384" y="93"/>
                    </a:lnTo>
                    <a:lnTo>
                      <a:pt x="354" y="120"/>
                    </a:lnTo>
                    <a:lnTo>
                      <a:pt x="327" y="153"/>
                    </a:lnTo>
                    <a:lnTo>
                      <a:pt x="281" y="174"/>
                    </a:lnTo>
                    <a:lnTo>
                      <a:pt x="271" y="224"/>
                    </a:lnTo>
                    <a:lnTo>
                      <a:pt x="171" y="201"/>
                    </a:lnTo>
                    <a:lnTo>
                      <a:pt x="148" y="221"/>
                    </a:lnTo>
                    <a:lnTo>
                      <a:pt x="139" y="297"/>
                    </a:lnTo>
                    <a:lnTo>
                      <a:pt x="66" y="394"/>
                    </a:lnTo>
                    <a:lnTo>
                      <a:pt x="26" y="338"/>
                    </a:lnTo>
                    <a:lnTo>
                      <a:pt x="48" y="298"/>
                    </a:lnTo>
                    <a:lnTo>
                      <a:pt x="109" y="275"/>
                    </a:lnTo>
                    <a:lnTo>
                      <a:pt x="112" y="255"/>
                    </a:lnTo>
                    <a:lnTo>
                      <a:pt x="37" y="189"/>
                    </a:lnTo>
                    <a:lnTo>
                      <a:pt x="0" y="136"/>
                    </a:lnTo>
                    <a:lnTo>
                      <a:pt x="57" y="132"/>
                    </a:lnTo>
                    <a:lnTo>
                      <a:pt x="9" y="57"/>
                    </a:lnTo>
                    <a:lnTo>
                      <a:pt x="26" y="40"/>
                    </a:lnTo>
                    <a:lnTo>
                      <a:pt x="93" y="85"/>
                    </a:lnTo>
                    <a:lnTo>
                      <a:pt x="100" y="52"/>
                    </a:lnTo>
                    <a:lnTo>
                      <a:pt x="146" y="75"/>
                    </a:lnTo>
                    <a:lnTo>
                      <a:pt x="113" y="52"/>
                    </a:lnTo>
                    <a:lnTo>
                      <a:pt x="185" y="2"/>
                    </a:lnTo>
                    <a:lnTo>
                      <a:pt x="236" y="14"/>
                    </a:lnTo>
                    <a:lnTo>
                      <a:pt x="349" y="0"/>
                    </a:lnTo>
                    <a:lnTo>
                      <a:pt x="38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35" name="Freeform 110"/>
              <p:cNvSpPr>
                <a:spLocks/>
              </p:cNvSpPr>
              <p:nvPr/>
            </p:nvSpPr>
            <p:spPr bwMode="auto">
              <a:xfrm>
                <a:off x="4968875" y="2900363"/>
                <a:ext cx="23813" cy="26988"/>
              </a:xfrm>
              <a:custGeom>
                <a:avLst/>
                <a:gdLst>
                  <a:gd name="T0" fmla="*/ 49 w 73"/>
                  <a:gd name="T1" fmla="*/ 0 h 87"/>
                  <a:gd name="T2" fmla="*/ 73 w 73"/>
                  <a:gd name="T3" fmla="*/ 59 h 87"/>
                  <a:gd name="T4" fmla="*/ 43 w 73"/>
                  <a:gd name="T5" fmla="*/ 87 h 87"/>
                  <a:gd name="T6" fmla="*/ 3 w 73"/>
                  <a:gd name="T7" fmla="*/ 60 h 87"/>
                  <a:gd name="T8" fmla="*/ 0 w 73"/>
                  <a:gd name="T9" fmla="*/ 23 h 87"/>
                  <a:gd name="T10" fmla="*/ 49 w 73"/>
                  <a:gd name="T11" fmla="*/ 0 h 87"/>
                </a:gdLst>
                <a:ahLst/>
                <a:cxnLst>
                  <a:cxn ang="0">
                    <a:pos x="T0" y="T1"/>
                  </a:cxn>
                  <a:cxn ang="0">
                    <a:pos x="T2" y="T3"/>
                  </a:cxn>
                  <a:cxn ang="0">
                    <a:pos x="T4" y="T5"/>
                  </a:cxn>
                  <a:cxn ang="0">
                    <a:pos x="T6" y="T7"/>
                  </a:cxn>
                  <a:cxn ang="0">
                    <a:pos x="T8" y="T9"/>
                  </a:cxn>
                  <a:cxn ang="0">
                    <a:pos x="T10" y="T11"/>
                  </a:cxn>
                </a:cxnLst>
                <a:rect l="0" t="0" r="r" b="b"/>
                <a:pathLst>
                  <a:path w="73" h="87">
                    <a:moveTo>
                      <a:pt x="49" y="0"/>
                    </a:moveTo>
                    <a:lnTo>
                      <a:pt x="73" y="59"/>
                    </a:lnTo>
                    <a:lnTo>
                      <a:pt x="43" y="87"/>
                    </a:lnTo>
                    <a:lnTo>
                      <a:pt x="3" y="60"/>
                    </a:lnTo>
                    <a:lnTo>
                      <a:pt x="0" y="23"/>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36" name="Freeform 111"/>
              <p:cNvSpPr>
                <a:spLocks/>
              </p:cNvSpPr>
              <p:nvPr/>
            </p:nvSpPr>
            <p:spPr bwMode="auto">
              <a:xfrm>
                <a:off x="4967288" y="2832100"/>
                <a:ext cx="22225" cy="19050"/>
              </a:xfrm>
              <a:custGeom>
                <a:avLst/>
                <a:gdLst>
                  <a:gd name="T0" fmla="*/ 0 w 70"/>
                  <a:gd name="T1" fmla="*/ 31 h 61"/>
                  <a:gd name="T2" fmla="*/ 7 w 70"/>
                  <a:gd name="T3" fmla="*/ 4 h 61"/>
                  <a:gd name="T4" fmla="*/ 64 w 70"/>
                  <a:gd name="T5" fmla="*/ 0 h 61"/>
                  <a:gd name="T6" fmla="*/ 70 w 70"/>
                  <a:gd name="T7" fmla="*/ 43 h 61"/>
                  <a:gd name="T8" fmla="*/ 37 w 70"/>
                  <a:gd name="T9" fmla="*/ 40 h 61"/>
                  <a:gd name="T10" fmla="*/ 37 w 70"/>
                  <a:gd name="T11" fmla="*/ 40 h 61"/>
                  <a:gd name="T12" fmla="*/ 36 w 70"/>
                  <a:gd name="T13" fmla="*/ 43 h 61"/>
                  <a:gd name="T14" fmla="*/ 32 w 70"/>
                  <a:gd name="T15" fmla="*/ 49 h 61"/>
                  <a:gd name="T16" fmla="*/ 27 w 70"/>
                  <a:gd name="T17" fmla="*/ 55 h 61"/>
                  <a:gd name="T18" fmla="*/ 23 w 70"/>
                  <a:gd name="T19" fmla="*/ 59 h 61"/>
                  <a:gd name="T20" fmla="*/ 20 w 70"/>
                  <a:gd name="T21" fmla="*/ 60 h 61"/>
                  <a:gd name="T22" fmla="*/ 20 w 70"/>
                  <a:gd name="T23" fmla="*/ 60 h 61"/>
                  <a:gd name="T24" fmla="*/ 18 w 70"/>
                  <a:gd name="T25" fmla="*/ 61 h 61"/>
                  <a:gd name="T26" fmla="*/ 17 w 70"/>
                  <a:gd name="T27" fmla="*/ 60 h 61"/>
                  <a:gd name="T28" fmla="*/ 13 w 70"/>
                  <a:gd name="T29" fmla="*/ 57 h 61"/>
                  <a:gd name="T30" fmla="*/ 9 w 70"/>
                  <a:gd name="T31" fmla="*/ 52 h 61"/>
                  <a:gd name="T32" fmla="*/ 7 w 70"/>
                  <a:gd name="T33" fmla="*/ 47 h 61"/>
                  <a:gd name="T34" fmla="*/ 2 w 70"/>
                  <a:gd name="T35" fmla="*/ 35 h 61"/>
                  <a:gd name="T36" fmla="*/ 0 w 70"/>
                  <a:gd name="T37" fmla="*/ 31 h 61"/>
                  <a:gd name="T38" fmla="*/ 0 w 70"/>
                  <a:gd name="T3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61">
                    <a:moveTo>
                      <a:pt x="0" y="31"/>
                    </a:moveTo>
                    <a:lnTo>
                      <a:pt x="7" y="4"/>
                    </a:lnTo>
                    <a:lnTo>
                      <a:pt x="64" y="0"/>
                    </a:lnTo>
                    <a:lnTo>
                      <a:pt x="70" y="43"/>
                    </a:lnTo>
                    <a:lnTo>
                      <a:pt x="37" y="40"/>
                    </a:lnTo>
                    <a:lnTo>
                      <a:pt x="37" y="40"/>
                    </a:lnTo>
                    <a:lnTo>
                      <a:pt x="36" y="43"/>
                    </a:lnTo>
                    <a:lnTo>
                      <a:pt x="32" y="49"/>
                    </a:lnTo>
                    <a:lnTo>
                      <a:pt x="27" y="55"/>
                    </a:lnTo>
                    <a:lnTo>
                      <a:pt x="23" y="59"/>
                    </a:lnTo>
                    <a:lnTo>
                      <a:pt x="20" y="60"/>
                    </a:lnTo>
                    <a:lnTo>
                      <a:pt x="20" y="60"/>
                    </a:lnTo>
                    <a:lnTo>
                      <a:pt x="18" y="61"/>
                    </a:lnTo>
                    <a:lnTo>
                      <a:pt x="17" y="60"/>
                    </a:lnTo>
                    <a:lnTo>
                      <a:pt x="13" y="57"/>
                    </a:lnTo>
                    <a:lnTo>
                      <a:pt x="9" y="52"/>
                    </a:lnTo>
                    <a:lnTo>
                      <a:pt x="7" y="47"/>
                    </a:lnTo>
                    <a:lnTo>
                      <a:pt x="2" y="35"/>
                    </a:lnTo>
                    <a:lnTo>
                      <a:pt x="0" y="31"/>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37" name="Freeform 112"/>
              <p:cNvSpPr>
                <a:spLocks/>
              </p:cNvSpPr>
              <p:nvPr/>
            </p:nvSpPr>
            <p:spPr bwMode="auto">
              <a:xfrm>
                <a:off x="4865688" y="2840038"/>
                <a:ext cx="87313" cy="60325"/>
              </a:xfrm>
              <a:custGeom>
                <a:avLst/>
                <a:gdLst>
                  <a:gd name="T0" fmla="*/ 11 w 274"/>
                  <a:gd name="T1" fmla="*/ 95 h 190"/>
                  <a:gd name="T2" fmla="*/ 0 w 274"/>
                  <a:gd name="T3" fmla="*/ 72 h 190"/>
                  <a:gd name="T4" fmla="*/ 57 w 274"/>
                  <a:gd name="T5" fmla="*/ 55 h 190"/>
                  <a:gd name="T6" fmla="*/ 97 w 274"/>
                  <a:gd name="T7" fmla="*/ 54 h 190"/>
                  <a:gd name="T8" fmla="*/ 127 w 274"/>
                  <a:gd name="T9" fmla="*/ 27 h 190"/>
                  <a:gd name="T10" fmla="*/ 143 w 274"/>
                  <a:gd name="T11" fmla="*/ 0 h 190"/>
                  <a:gd name="T12" fmla="*/ 223 w 274"/>
                  <a:gd name="T13" fmla="*/ 6 h 190"/>
                  <a:gd name="T14" fmla="*/ 254 w 274"/>
                  <a:gd name="T15" fmla="*/ 49 h 190"/>
                  <a:gd name="T16" fmla="*/ 274 w 274"/>
                  <a:gd name="T17" fmla="*/ 102 h 190"/>
                  <a:gd name="T18" fmla="*/ 258 w 274"/>
                  <a:gd name="T19" fmla="*/ 113 h 190"/>
                  <a:gd name="T20" fmla="*/ 241 w 274"/>
                  <a:gd name="T21" fmla="*/ 96 h 190"/>
                  <a:gd name="T22" fmla="*/ 214 w 274"/>
                  <a:gd name="T23" fmla="*/ 116 h 190"/>
                  <a:gd name="T24" fmla="*/ 192 w 274"/>
                  <a:gd name="T25" fmla="*/ 156 h 190"/>
                  <a:gd name="T26" fmla="*/ 172 w 274"/>
                  <a:gd name="T27" fmla="*/ 190 h 190"/>
                  <a:gd name="T28" fmla="*/ 132 w 274"/>
                  <a:gd name="T29" fmla="*/ 190 h 190"/>
                  <a:gd name="T30" fmla="*/ 98 w 274"/>
                  <a:gd name="T31" fmla="*/ 161 h 190"/>
                  <a:gd name="T32" fmla="*/ 104 w 274"/>
                  <a:gd name="T33" fmla="*/ 111 h 190"/>
                  <a:gd name="T34" fmla="*/ 52 w 274"/>
                  <a:gd name="T35" fmla="*/ 101 h 190"/>
                  <a:gd name="T36" fmla="*/ 11 w 274"/>
                  <a:gd name="T3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190">
                    <a:moveTo>
                      <a:pt x="11" y="95"/>
                    </a:moveTo>
                    <a:lnTo>
                      <a:pt x="0" y="72"/>
                    </a:lnTo>
                    <a:lnTo>
                      <a:pt x="57" y="55"/>
                    </a:lnTo>
                    <a:lnTo>
                      <a:pt x="97" y="54"/>
                    </a:lnTo>
                    <a:lnTo>
                      <a:pt x="127" y="27"/>
                    </a:lnTo>
                    <a:lnTo>
                      <a:pt x="143" y="0"/>
                    </a:lnTo>
                    <a:lnTo>
                      <a:pt x="223" y="6"/>
                    </a:lnTo>
                    <a:lnTo>
                      <a:pt x="254" y="49"/>
                    </a:lnTo>
                    <a:lnTo>
                      <a:pt x="274" y="102"/>
                    </a:lnTo>
                    <a:lnTo>
                      <a:pt x="258" y="113"/>
                    </a:lnTo>
                    <a:lnTo>
                      <a:pt x="241" y="96"/>
                    </a:lnTo>
                    <a:lnTo>
                      <a:pt x="214" y="116"/>
                    </a:lnTo>
                    <a:lnTo>
                      <a:pt x="192" y="156"/>
                    </a:lnTo>
                    <a:lnTo>
                      <a:pt x="172" y="190"/>
                    </a:lnTo>
                    <a:lnTo>
                      <a:pt x="132" y="190"/>
                    </a:lnTo>
                    <a:lnTo>
                      <a:pt x="98" y="161"/>
                    </a:lnTo>
                    <a:lnTo>
                      <a:pt x="104" y="111"/>
                    </a:lnTo>
                    <a:lnTo>
                      <a:pt x="52" y="101"/>
                    </a:lnTo>
                    <a:lnTo>
                      <a:pt x="11"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sp>
          <p:nvSpPr>
            <p:cNvPr id="18" name="Freeform 113"/>
            <p:cNvSpPr>
              <a:spLocks/>
            </p:cNvSpPr>
            <p:nvPr/>
          </p:nvSpPr>
          <p:spPr bwMode="auto">
            <a:xfrm>
              <a:off x="10429390" y="1701201"/>
              <a:ext cx="393446" cy="222375"/>
            </a:xfrm>
            <a:custGeom>
              <a:avLst/>
              <a:gdLst>
                <a:gd name="T0" fmla="*/ 545 w 2273"/>
                <a:gd name="T1" fmla="*/ 975 h 1292"/>
                <a:gd name="T2" fmla="*/ 869 w 2273"/>
                <a:gd name="T3" fmla="*/ 973 h 1292"/>
                <a:gd name="T4" fmla="*/ 1184 w 2273"/>
                <a:gd name="T5" fmla="*/ 952 h 1292"/>
                <a:gd name="T6" fmla="*/ 1453 w 2273"/>
                <a:gd name="T7" fmla="*/ 1096 h 1292"/>
                <a:gd name="T8" fmla="*/ 1752 w 2273"/>
                <a:gd name="T9" fmla="*/ 1292 h 1292"/>
                <a:gd name="T10" fmla="*/ 1992 w 2273"/>
                <a:gd name="T11" fmla="*/ 1277 h 1292"/>
                <a:gd name="T12" fmla="*/ 2111 w 2273"/>
                <a:gd name="T13" fmla="*/ 1165 h 1292"/>
                <a:gd name="T14" fmla="*/ 2229 w 2273"/>
                <a:gd name="T15" fmla="*/ 974 h 1292"/>
                <a:gd name="T16" fmla="*/ 2138 w 2273"/>
                <a:gd name="T17" fmla="*/ 718 h 1292"/>
                <a:gd name="T18" fmla="*/ 2266 w 2273"/>
                <a:gd name="T19" fmla="*/ 650 h 1292"/>
                <a:gd name="T20" fmla="*/ 2215 w 2273"/>
                <a:gd name="T21" fmla="*/ 425 h 1292"/>
                <a:gd name="T22" fmla="*/ 2111 w 2273"/>
                <a:gd name="T23" fmla="*/ 204 h 1292"/>
                <a:gd name="T24" fmla="*/ 2018 w 2273"/>
                <a:gd name="T25" fmla="*/ 259 h 1292"/>
                <a:gd name="T26" fmla="*/ 1782 w 2273"/>
                <a:gd name="T27" fmla="*/ 225 h 1292"/>
                <a:gd name="T28" fmla="*/ 1430 w 2273"/>
                <a:gd name="T29" fmla="*/ 105 h 1292"/>
                <a:gd name="T30" fmla="*/ 1301 w 2273"/>
                <a:gd name="T31" fmla="*/ 44 h 1292"/>
                <a:gd name="T32" fmla="*/ 1029 w 2273"/>
                <a:gd name="T33" fmla="*/ 130 h 1292"/>
                <a:gd name="T34" fmla="*/ 1033 w 2273"/>
                <a:gd name="T35" fmla="*/ 531 h 1292"/>
                <a:gd name="T36" fmla="*/ 953 w 2273"/>
                <a:gd name="T37" fmla="*/ 631 h 1292"/>
                <a:gd name="T38" fmla="*/ 844 w 2273"/>
                <a:gd name="T39" fmla="*/ 652 h 1292"/>
                <a:gd name="T40" fmla="*/ 717 w 2273"/>
                <a:gd name="T41" fmla="*/ 573 h 1292"/>
                <a:gd name="T42" fmla="*/ 693 w 2273"/>
                <a:gd name="T43" fmla="*/ 514 h 1292"/>
                <a:gd name="T44" fmla="*/ 656 w 2273"/>
                <a:gd name="T45" fmla="*/ 448 h 1292"/>
                <a:gd name="T46" fmla="*/ 659 w 2273"/>
                <a:gd name="T47" fmla="*/ 531 h 1292"/>
                <a:gd name="T48" fmla="*/ 646 w 2273"/>
                <a:gd name="T49" fmla="*/ 435 h 1292"/>
                <a:gd name="T50" fmla="*/ 511 w 2273"/>
                <a:gd name="T51" fmla="*/ 307 h 1292"/>
                <a:gd name="T52" fmla="*/ 490 w 2273"/>
                <a:gd name="T53" fmla="*/ 226 h 1292"/>
                <a:gd name="T54" fmla="*/ 367 w 2273"/>
                <a:gd name="T55" fmla="*/ 294 h 1292"/>
                <a:gd name="T56" fmla="*/ 172 w 2273"/>
                <a:gd name="T57" fmla="*/ 403 h 1292"/>
                <a:gd name="T58" fmla="*/ 133 w 2273"/>
                <a:gd name="T59" fmla="*/ 602 h 1292"/>
                <a:gd name="T60" fmla="*/ 0 w 2273"/>
                <a:gd name="T61" fmla="*/ 846 h 1292"/>
                <a:gd name="T62" fmla="*/ 62 w 2273"/>
                <a:gd name="T63" fmla="*/ 1113 h 1292"/>
                <a:gd name="T64" fmla="*/ 407 w 2273"/>
                <a:gd name="T65" fmla="*/ 994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3" h="1292">
                  <a:moveTo>
                    <a:pt x="407" y="994"/>
                  </a:moveTo>
                  <a:lnTo>
                    <a:pt x="545" y="975"/>
                  </a:lnTo>
                  <a:lnTo>
                    <a:pt x="665" y="996"/>
                  </a:lnTo>
                  <a:lnTo>
                    <a:pt x="869" y="973"/>
                  </a:lnTo>
                  <a:lnTo>
                    <a:pt x="1069" y="1002"/>
                  </a:lnTo>
                  <a:lnTo>
                    <a:pt x="1184" y="952"/>
                  </a:lnTo>
                  <a:lnTo>
                    <a:pt x="1292" y="1071"/>
                  </a:lnTo>
                  <a:lnTo>
                    <a:pt x="1453" y="1096"/>
                  </a:lnTo>
                  <a:lnTo>
                    <a:pt x="1632" y="1245"/>
                  </a:lnTo>
                  <a:lnTo>
                    <a:pt x="1752" y="1292"/>
                  </a:lnTo>
                  <a:lnTo>
                    <a:pt x="1885" y="1220"/>
                  </a:lnTo>
                  <a:lnTo>
                    <a:pt x="1992" y="1277"/>
                  </a:lnTo>
                  <a:lnTo>
                    <a:pt x="2067" y="1254"/>
                  </a:lnTo>
                  <a:lnTo>
                    <a:pt x="2111" y="1165"/>
                  </a:lnTo>
                  <a:lnTo>
                    <a:pt x="2208" y="1098"/>
                  </a:lnTo>
                  <a:lnTo>
                    <a:pt x="2229" y="974"/>
                  </a:lnTo>
                  <a:lnTo>
                    <a:pt x="2166" y="868"/>
                  </a:lnTo>
                  <a:lnTo>
                    <a:pt x="2138" y="718"/>
                  </a:lnTo>
                  <a:lnTo>
                    <a:pt x="2177" y="678"/>
                  </a:lnTo>
                  <a:lnTo>
                    <a:pt x="2266" y="650"/>
                  </a:lnTo>
                  <a:lnTo>
                    <a:pt x="2273" y="468"/>
                  </a:lnTo>
                  <a:lnTo>
                    <a:pt x="2215" y="425"/>
                  </a:lnTo>
                  <a:lnTo>
                    <a:pt x="2223" y="225"/>
                  </a:lnTo>
                  <a:lnTo>
                    <a:pt x="2111" y="204"/>
                  </a:lnTo>
                  <a:lnTo>
                    <a:pt x="2074" y="161"/>
                  </a:lnTo>
                  <a:lnTo>
                    <a:pt x="2018" y="259"/>
                  </a:lnTo>
                  <a:lnTo>
                    <a:pt x="1938" y="268"/>
                  </a:lnTo>
                  <a:lnTo>
                    <a:pt x="1782" y="225"/>
                  </a:lnTo>
                  <a:lnTo>
                    <a:pt x="1716" y="270"/>
                  </a:lnTo>
                  <a:lnTo>
                    <a:pt x="1430" y="105"/>
                  </a:lnTo>
                  <a:lnTo>
                    <a:pt x="1398" y="60"/>
                  </a:lnTo>
                  <a:lnTo>
                    <a:pt x="1301" y="44"/>
                  </a:lnTo>
                  <a:lnTo>
                    <a:pt x="1247" y="0"/>
                  </a:lnTo>
                  <a:lnTo>
                    <a:pt x="1029" y="130"/>
                  </a:lnTo>
                  <a:lnTo>
                    <a:pt x="1043" y="445"/>
                  </a:lnTo>
                  <a:lnTo>
                    <a:pt x="1033" y="531"/>
                  </a:lnTo>
                  <a:lnTo>
                    <a:pt x="963" y="587"/>
                  </a:lnTo>
                  <a:lnTo>
                    <a:pt x="953" y="631"/>
                  </a:lnTo>
                  <a:lnTo>
                    <a:pt x="927" y="628"/>
                  </a:lnTo>
                  <a:lnTo>
                    <a:pt x="844" y="652"/>
                  </a:lnTo>
                  <a:lnTo>
                    <a:pt x="747" y="616"/>
                  </a:lnTo>
                  <a:lnTo>
                    <a:pt x="717" y="573"/>
                  </a:lnTo>
                  <a:lnTo>
                    <a:pt x="703" y="547"/>
                  </a:lnTo>
                  <a:lnTo>
                    <a:pt x="693" y="514"/>
                  </a:lnTo>
                  <a:lnTo>
                    <a:pt x="686" y="487"/>
                  </a:lnTo>
                  <a:lnTo>
                    <a:pt x="656" y="448"/>
                  </a:lnTo>
                  <a:lnTo>
                    <a:pt x="649" y="465"/>
                  </a:lnTo>
                  <a:lnTo>
                    <a:pt x="659" y="531"/>
                  </a:lnTo>
                  <a:lnTo>
                    <a:pt x="629" y="512"/>
                  </a:lnTo>
                  <a:lnTo>
                    <a:pt x="646" y="435"/>
                  </a:lnTo>
                  <a:lnTo>
                    <a:pt x="541" y="346"/>
                  </a:lnTo>
                  <a:lnTo>
                    <a:pt x="511" y="307"/>
                  </a:lnTo>
                  <a:lnTo>
                    <a:pt x="507" y="243"/>
                  </a:lnTo>
                  <a:lnTo>
                    <a:pt x="490" y="226"/>
                  </a:lnTo>
                  <a:lnTo>
                    <a:pt x="448" y="258"/>
                  </a:lnTo>
                  <a:lnTo>
                    <a:pt x="367" y="294"/>
                  </a:lnTo>
                  <a:lnTo>
                    <a:pt x="287" y="296"/>
                  </a:lnTo>
                  <a:lnTo>
                    <a:pt x="172" y="403"/>
                  </a:lnTo>
                  <a:lnTo>
                    <a:pt x="136" y="473"/>
                  </a:lnTo>
                  <a:lnTo>
                    <a:pt x="133" y="602"/>
                  </a:lnTo>
                  <a:lnTo>
                    <a:pt x="45" y="739"/>
                  </a:lnTo>
                  <a:lnTo>
                    <a:pt x="0" y="846"/>
                  </a:lnTo>
                  <a:lnTo>
                    <a:pt x="4" y="989"/>
                  </a:lnTo>
                  <a:lnTo>
                    <a:pt x="62" y="1113"/>
                  </a:lnTo>
                  <a:lnTo>
                    <a:pt x="296" y="977"/>
                  </a:lnTo>
                  <a:lnTo>
                    <a:pt x="407" y="994"/>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 name="Freeform 114"/>
            <p:cNvSpPr>
              <a:spLocks/>
            </p:cNvSpPr>
            <p:nvPr/>
          </p:nvSpPr>
          <p:spPr bwMode="auto">
            <a:xfrm>
              <a:off x="10440632" y="1865193"/>
              <a:ext cx="292273" cy="236972"/>
            </a:xfrm>
            <a:custGeom>
              <a:avLst/>
              <a:gdLst>
                <a:gd name="T0" fmla="*/ 249 w 1690"/>
                <a:gd name="T1" fmla="*/ 694 h 1384"/>
                <a:gd name="T2" fmla="*/ 333 w 1690"/>
                <a:gd name="T3" fmla="*/ 720 h 1384"/>
                <a:gd name="T4" fmla="*/ 462 w 1690"/>
                <a:gd name="T5" fmla="*/ 718 h 1384"/>
                <a:gd name="T6" fmla="*/ 557 w 1690"/>
                <a:gd name="T7" fmla="*/ 833 h 1384"/>
                <a:gd name="T8" fmla="*/ 514 w 1690"/>
                <a:gd name="T9" fmla="*/ 957 h 1384"/>
                <a:gd name="T10" fmla="*/ 555 w 1690"/>
                <a:gd name="T11" fmla="*/ 1098 h 1384"/>
                <a:gd name="T12" fmla="*/ 595 w 1690"/>
                <a:gd name="T13" fmla="*/ 1094 h 1384"/>
                <a:gd name="T14" fmla="*/ 680 w 1690"/>
                <a:gd name="T15" fmla="*/ 1151 h 1384"/>
                <a:gd name="T16" fmla="*/ 788 w 1690"/>
                <a:gd name="T17" fmla="*/ 1251 h 1384"/>
                <a:gd name="T18" fmla="*/ 789 w 1690"/>
                <a:gd name="T19" fmla="*/ 1384 h 1384"/>
                <a:gd name="T20" fmla="*/ 819 w 1690"/>
                <a:gd name="T21" fmla="*/ 1357 h 1384"/>
                <a:gd name="T22" fmla="*/ 966 w 1690"/>
                <a:gd name="T23" fmla="*/ 1342 h 1384"/>
                <a:gd name="T24" fmla="*/ 1045 w 1690"/>
                <a:gd name="T25" fmla="*/ 1316 h 1384"/>
                <a:gd name="T26" fmla="*/ 1089 w 1690"/>
                <a:gd name="T27" fmla="*/ 1195 h 1384"/>
                <a:gd name="T28" fmla="*/ 1142 w 1690"/>
                <a:gd name="T29" fmla="*/ 1186 h 1384"/>
                <a:gd name="T30" fmla="*/ 1138 w 1690"/>
                <a:gd name="T31" fmla="*/ 1155 h 1384"/>
                <a:gd name="T32" fmla="*/ 1266 w 1690"/>
                <a:gd name="T33" fmla="*/ 1092 h 1384"/>
                <a:gd name="T34" fmla="*/ 1319 w 1690"/>
                <a:gd name="T35" fmla="*/ 1140 h 1384"/>
                <a:gd name="T36" fmla="*/ 1346 w 1690"/>
                <a:gd name="T37" fmla="*/ 1122 h 1384"/>
                <a:gd name="T38" fmla="*/ 1323 w 1690"/>
                <a:gd name="T39" fmla="*/ 989 h 1384"/>
                <a:gd name="T40" fmla="*/ 1414 w 1690"/>
                <a:gd name="T41" fmla="*/ 772 h 1384"/>
                <a:gd name="T42" fmla="*/ 1466 w 1690"/>
                <a:gd name="T43" fmla="*/ 723 h 1384"/>
                <a:gd name="T44" fmla="*/ 1538 w 1690"/>
                <a:gd name="T45" fmla="*/ 726 h 1384"/>
                <a:gd name="T46" fmla="*/ 1556 w 1690"/>
                <a:gd name="T47" fmla="*/ 659 h 1384"/>
                <a:gd name="T48" fmla="*/ 1652 w 1690"/>
                <a:gd name="T49" fmla="*/ 650 h 1384"/>
                <a:gd name="T50" fmla="*/ 1666 w 1690"/>
                <a:gd name="T51" fmla="*/ 566 h 1384"/>
                <a:gd name="T52" fmla="*/ 1607 w 1690"/>
                <a:gd name="T53" fmla="*/ 536 h 1384"/>
                <a:gd name="T54" fmla="*/ 1690 w 1690"/>
                <a:gd name="T55" fmla="*/ 340 h 1384"/>
                <a:gd name="T56" fmla="*/ 1570 w 1690"/>
                <a:gd name="T57" fmla="*/ 293 h 1384"/>
                <a:gd name="T58" fmla="*/ 1391 w 1690"/>
                <a:gd name="T59" fmla="*/ 144 h 1384"/>
                <a:gd name="T60" fmla="*/ 1230 w 1690"/>
                <a:gd name="T61" fmla="*/ 119 h 1384"/>
                <a:gd name="T62" fmla="*/ 1122 w 1690"/>
                <a:gd name="T63" fmla="*/ 0 h 1384"/>
                <a:gd name="T64" fmla="*/ 1007 w 1690"/>
                <a:gd name="T65" fmla="*/ 50 h 1384"/>
                <a:gd name="T66" fmla="*/ 807 w 1690"/>
                <a:gd name="T67" fmla="*/ 21 h 1384"/>
                <a:gd name="T68" fmla="*/ 603 w 1690"/>
                <a:gd name="T69" fmla="*/ 44 h 1384"/>
                <a:gd name="T70" fmla="*/ 483 w 1690"/>
                <a:gd name="T71" fmla="*/ 23 h 1384"/>
                <a:gd name="T72" fmla="*/ 345 w 1690"/>
                <a:gd name="T73" fmla="*/ 42 h 1384"/>
                <a:gd name="T74" fmla="*/ 234 w 1690"/>
                <a:gd name="T75" fmla="*/ 25 h 1384"/>
                <a:gd name="T76" fmla="*/ 0 w 1690"/>
                <a:gd name="T77" fmla="*/ 161 h 1384"/>
                <a:gd name="T78" fmla="*/ 8 w 1690"/>
                <a:gd name="T79" fmla="*/ 321 h 1384"/>
                <a:gd name="T80" fmla="*/ 59 w 1690"/>
                <a:gd name="T81" fmla="*/ 396 h 1384"/>
                <a:gd name="T82" fmla="*/ 66 w 1690"/>
                <a:gd name="T83" fmla="*/ 467 h 1384"/>
                <a:gd name="T84" fmla="*/ 40 w 1690"/>
                <a:gd name="T85" fmla="*/ 566 h 1384"/>
                <a:gd name="T86" fmla="*/ 94 w 1690"/>
                <a:gd name="T87" fmla="*/ 619 h 1384"/>
                <a:gd name="T88" fmla="*/ 137 w 1690"/>
                <a:gd name="T89" fmla="*/ 619 h 1384"/>
                <a:gd name="T90" fmla="*/ 249 w 1690"/>
                <a:gd name="T91" fmla="*/ 69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0" h="1384">
                  <a:moveTo>
                    <a:pt x="249" y="694"/>
                  </a:moveTo>
                  <a:lnTo>
                    <a:pt x="333" y="720"/>
                  </a:lnTo>
                  <a:lnTo>
                    <a:pt x="462" y="718"/>
                  </a:lnTo>
                  <a:lnTo>
                    <a:pt x="557" y="833"/>
                  </a:lnTo>
                  <a:lnTo>
                    <a:pt x="514" y="957"/>
                  </a:lnTo>
                  <a:lnTo>
                    <a:pt x="555" y="1098"/>
                  </a:lnTo>
                  <a:lnTo>
                    <a:pt x="595" y="1094"/>
                  </a:lnTo>
                  <a:lnTo>
                    <a:pt x="680" y="1151"/>
                  </a:lnTo>
                  <a:lnTo>
                    <a:pt x="788" y="1251"/>
                  </a:lnTo>
                  <a:lnTo>
                    <a:pt x="789" y="1384"/>
                  </a:lnTo>
                  <a:lnTo>
                    <a:pt x="819" y="1357"/>
                  </a:lnTo>
                  <a:lnTo>
                    <a:pt x="966" y="1342"/>
                  </a:lnTo>
                  <a:lnTo>
                    <a:pt x="1045" y="1316"/>
                  </a:lnTo>
                  <a:lnTo>
                    <a:pt x="1089" y="1195"/>
                  </a:lnTo>
                  <a:lnTo>
                    <a:pt x="1142" y="1186"/>
                  </a:lnTo>
                  <a:lnTo>
                    <a:pt x="1138" y="1155"/>
                  </a:lnTo>
                  <a:lnTo>
                    <a:pt x="1266" y="1092"/>
                  </a:lnTo>
                  <a:lnTo>
                    <a:pt x="1319" y="1140"/>
                  </a:lnTo>
                  <a:lnTo>
                    <a:pt x="1346" y="1122"/>
                  </a:lnTo>
                  <a:lnTo>
                    <a:pt x="1323" y="989"/>
                  </a:lnTo>
                  <a:lnTo>
                    <a:pt x="1414" y="772"/>
                  </a:lnTo>
                  <a:lnTo>
                    <a:pt x="1466" y="723"/>
                  </a:lnTo>
                  <a:lnTo>
                    <a:pt x="1538" y="726"/>
                  </a:lnTo>
                  <a:lnTo>
                    <a:pt x="1556" y="659"/>
                  </a:lnTo>
                  <a:lnTo>
                    <a:pt x="1652" y="650"/>
                  </a:lnTo>
                  <a:lnTo>
                    <a:pt x="1666" y="566"/>
                  </a:lnTo>
                  <a:lnTo>
                    <a:pt x="1607" y="536"/>
                  </a:lnTo>
                  <a:lnTo>
                    <a:pt x="1690" y="340"/>
                  </a:lnTo>
                  <a:lnTo>
                    <a:pt x="1570" y="293"/>
                  </a:lnTo>
                  <a:lnTo>
                    <a:pt x="1391" y="144"/>
                  </a:lnTo>
                  <a:lnTo>
                    <a:pt x="1230" y="119"/>
                  </a:lnTo>
                  <a:lnTo>
                    <a:pt x="1122" y="0"/>
                  </a:lnTo>
                  <a:lnTo>
                    <a:pt x="1007" y="50"/>
                  </a:lnTo>
                  <a:lnTo>
                    <a:pt x="807" y="21"/>
                  </a:lnTo>
                  <a:lnTo>
                    <a:pt x="603" y="44"/>
                  </a:lnTo>
                  <a:lnTo>
                    <a:pt x="483" y="23"/>
                  </a:lnTo>
                  <a:lnTo>
                    <a:pt x="345" y="42"/>
                  </a:lnTo>
                  <a:lnTo>
                    <a:pt x="234" y="25"/>
                  </a:lnTo>
                  <a:lnTo>
                    <a:pt x="0" y="161"/>
                  </a:lnTo>
                  <a:lnTo>
                    <a:pt x="8" y="321"/>
                  </a:lnTo>
                  <a:lnTo>
                    <a:pt x="59" y="396"/>
                  </a:lnTo>
                  <a:lnTo>
                    <a:pt x="66" y="467"/>
                  </a:lnTo>
                  <a:lnTo>
                    <a:pt x="40" y="566"/>
                  </a:lnTo>
                  <a:lnTo>
                    <a:pt x="94" y="619"/>
                  </a:lnTo>
                  <a:lnTo>
                    <a:pt x="137" y="619"/>
                  </a:lnTo>
                  <a:lnTo>
                    <a:pt x="249" y="694"/>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 name="Freeform 115"/>
            <p:cNvSpPr>
              <a:spLocks/>
            </p:cNvSpPr>
            <p:nvPr/>
          </p:nvSpPr>
          <p:spPr bwMode="auto">
            <a:xfrm>
              <a:off x="10554774" y="1890091"/>
              <a:ext cx="497211" cy="426721"/>
            </a:xfrm>
            <a:custGeom>
              <a:avLst/>
              <a:gdLst>
                <a:gd name="T0" fmla="*/ 1268 w 2872"/>
                <a:gd name="T1" fmla="*/ 179 h 2487"/>
                <a:gd name="T2" fmla="*/ 1028 w 2872"/>
                <a:gd name="T3" fmla="*/ 194 h 2487"/>
                <a:gd name="T4" fmla="*/ 1004 w 2872"/>
                <a:gd name="T5" fmla="*/ 420 h 2487"/>
                <a:gd name="T6" fmla="*/ 894 w 2872"/>
                <a:gd name="T7" fmla="*/ 513 h 2487"/>
                <a:gd name="T8" fmla="*/ 804 w 2872"/>
                <a:gd name="T9" fmla="*/ 577 h 2487"/>
                <a:gd name="T10" fmla="*/ 661 w 2872"/>
                <a:gd name="T11" fmla="*/ 843 h 2487"/>
                <a:gd name="T12" fmla="*/ 657 w 2872"/>
                <a:gd name="T13" fmla="*/ 994 h 2487"/>
                <a:gd name="T14" fmla="*/ 476 w 2872"/>
                <a:gd name="T15" fmla="*/ 1009 h 2487"/>
                <a:gd name="T16" fmla="*/ 427 w 2872"/>
                <a:gd name="T17" fmla="*/ 1049 h 2487"/>
                <a:gd name="T18" fmla="*/ 304 w 2872"/>
                <a:gd name="T19" fmla="*/ 1196 h 2487"/>
                <a:gd name="T20" fmla="*/ 127 w 2872"/>
                <a:gd name="T21" fmla="*/ 1238 h 2487"/>
                <a:gd name="T22" fmla="*/ 192 w 2872"/>
                <a:gd name="T23" fmla="*/ 1512 h 2487"/>
                <a:gd name="T24" fmla="*/ 219 w 2872"/>
                <a:gd name="T25" fmla="*/ 1666 h 2487"/>
                <a:gd name="T26" fmla="*/ 30 w 2872"/>
                <a:gd name="T27" fmla="*/ 1880 h 2487"/>
                <a:gd name="T28" fmla="*/ 151 w 2872"/>
                <a:gd name="T29" fmla="*/ 2070 h 2487"/>
                <a:gd name="T30" fmla="*/ 133 w 2872"/>
                <a:gd name="T31" fmla="*/ 2385 h 2487"/>
                <a:gd name="T32" fmla="*/ 193 w 2872"/>
                <a:gd name="T33" fmla="*/ 2355 h 2487"/>
                <a:gd name="T34" fmla="*/ 255 w 2872"/>
                <a:gd name="T35" fmla="*/ 2357 h 2487"/>
                <a:gd name="T36" fmla="*/ 328 w 2872"/>
                <a:gd name="T37" fmla="*/ 2207 h 2487"/>
                <a:gd name="T38" fmla="*/ 738 w 2872"/>
                <a:gd name="T39" fmla="*/ 2207 h 2487"/>
                <a:gd name="T40" fmla="*/ 1055 w 2872"/>
                <a:gd name="T41" fmla="*/ 2287 h 2487"/>
                <a:gd name="T42" fmla="*/ 1214 w 2872"/>
                <a:gd name="T43" fmla="*/ 2249 h 2487"/>
                <a:gd name="T44" fmla="*/ 1502 w 2872"/>
                <a:gd name="T45" fmla="*/ 2323 h 2487"/>
                <a:gd name="T46" fmla="*/ 1665 w 2872"/>
                <a:gd name="T47" fmla="*/ 2332 h 2487"/>
                <a:gd name="T48" fmla="*/ 1762 w 2872"/>
                <a:gd name="T49" fmla="*/ 2300 h 2487"/>
                <a:gd name="T50" fmla="*/ 1818 w 2872"/>
                <a:gd name="T51" fmla="*/ 2370 h 2487"/>
                <a:gd name="T52" fmla="*/ 1909 w 2872"/>
                <a:gd name="T53" fmla="*/ 2388 h 2487"/>
                <a:gd name="T54" fmla="*/ 2079 w 2872"/>
                <a:gd name="T55" fmla="*/ 2466 h 2487"/>
                <a:gd name="T56" fmla="*/ 2176 w 2872"/>
                <a:gd name="T57" fmla="*/ 2487 h 2487"/>
                <a:gd name="T58" fmla="*/ 2183 w 2872"/>
                <a:gd name="T59" fmla="*/ 2400 h 2487"/>
                <a:gd name="T60" fmla="*/ 2342 w 2872"/>
                <a:gd name="T61" fmla="*/ 2053 h 2487"/>
                <a:gd name="T62" fmla="*/ 2545 w 2872"/>
                <a:gd name="T63" fmla="*/ 1918 h 2487"/>
                <a:gd name="T64" fmla="*/ 2517 w 2872"/>
                <a:gd name="T65" fmla="*/ 1856 h 2487"/>
                <a:gd name="T66" fmla="*/ 2485 w 2872"/>
                <a:gd name="T67" fmla="*/ 1630 h 2487"/>
                <a:gd name="T68" fmla="*/ 2688 w 2872"/>
                <a:gd name="T69" fmla="*/ 1568 h 2487"/>
                <a:gd name="T70" fmla="*/ 2872 w 2872"/>
                <a:gd name="T71" fmla="*/ 1311 h 2487"/>
                <a:gd name="T72" fmla="*/ 2771 w 2872"/>
                <a:gd name="T73" fmla="*/ 1210 h 2487"/>
                <a:gd name="T74" fmla="*/ 2628 w 2872"/>
                <a:gd name="T75" fmla="*/ 1214 h 2487"/>
                <a:gd name="T76" fmla="*/ 2603 w 2872"/>
                <a:gd name="T77" fmla="*/ 1068 h 2487"/>
                <a:gd name="T78" fmla="*/ 2455 w 2872"/>
                <a:gd name="T79" fmla="*/ 900 h 2487"/>
                <a:gd name="T80" fmla="*/ 2358 w 2872"/>
                <a:gd name="T81" fmla="*/ 473 h 2487"/>
                <a:gd name="T82" fmla="*/ 2329 w 2872"/>
                <a:gd name="T83" fmla="*/ 221 h 2487"/>
                <a:gd name="T84" fmla="*/ 2055 w 2872"/>
                <a:gd name="T85" fmla="*/ 140 h 2487"/>
                <a:gd name="T86" fmla="*/ 1922 w 2872"/>
                <a:gd name="T87" fmla="*/ 181 h 2487"/>
                <a:gd name="T88" fmla="*/ 1781 w 2872"/>
                <a:gd name="T89" fmla="*/ 30 h 2487"/>
                <a:gd name="T90" fmla="*/ 1665 w 2872"/>
                <a:gd name="T91" fmla="*/ 58 h 2487"/>
                <a:gd name="T92" fmla="*/ 1534 w 2872"/>
                <a:gd name="T93" fmla="*/ 32 h 2487"/>
                <a:gd name="T94" fmla="*/ 1387 w 2872"/>
                <a:gd name="T95" fmla="*/ 67 h 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72" h="2487">
                  <a:moveTo>
                    <a:pt x="1343" y="156"/>
                  </a:moveTo>
                  <a:lnTo>
                    <a:pt x="1268" y="179"/>
                  </a:lnTo>
                  <a:lnTo>
                    <a:pt x="1161" y="122"/>
                  </a:lnTo>
                  <a:lnTo>
                    <a:pt x="1028" y="194"/>
                  </a:lnTo>
                  <a:lnTo>
                    <a:pt x="945" y="390"/>
                  </a:lnTo>
                  <a:lnTo>
                    <a:pt x="1004" y="420"/>
                  </a:lnTo>
                  <a:lnTo>
                    <a:pt x="990" y="504"/>
                  </a:lnTo>
                  <a:lnTo>
                    <a:pt x="894" y="513"/>
                  </a:lnTo>
                  <a:lnTo>
                    <a:pt x="876" y="580"/>
                  </a:lnTo>
                  <a:lnTo>
                    <a:pt x="804" y="577"/>
                  </a:lnTo>
                  <a:lnTo>
                    <a:pt x="752" y="626"/>
                  </a:lnTo>
                  <a:lnTo>
                    <a:pt x="661" y="843"/>
                  </a:lnTo>
                  <a:lnTo>
                    <a:pt x="684" y="976"/>
                  </a:lnTo>
                  <a:lnTo>
                    <a:pt x="657" y="994"/>
                  </a:lnTo>
                  <a:lnTo>
                    <a:pt x="604" y="946"/>
                  </a:lnTo>
                  <a:lnTo>
                    <a:pt x="476" y="1009"/>
                  </a:lnTo>
                  <a:lnTo>
                    <a:pt x="480" y="1040"/>
                  </a:lnTo>
                  <a:lnTo>
                    <a:pt x="427" y="1049"/>
                  </a:lnTo>
                  <a:lnTo>
                    <a:pt x="383" y="1170"/>
                  </a:lnTo>
                  <a:lnTo>
                    <a:pt x="304" y="1196"/>
                  </a:lnTo>
                  <a:lnTo>
                    <a:pt x="157" y="1211"/>
                  </a:lnTo>
                  <a:lnTo>
                    <a:pt x="127" y="1238"/>
                  </a:lnTo>
                  <a:lnTo>
                    <a:pt x="118" y="1282"/>
                  </a:lnTo>
                  <a:lnTo>
                    <a:pt x="192" y="1512"/>
                  </a:lnTo>
                  <a:lnTo>
                    <a:pt x="237" y="1626"/>
                  </a:lnTo>
                  <a:lnTo>
                    <a:pt x="219" y="1666"/>
                  </a:lnTo>
                  <a:lnTo>
                    <a:pt x="212" y="1781"/>
                  </a:lnTo>
                  <a:lnTo>
                    <a:pt x="30" y="1880"/>
                  </a:lnTo>
                  <a:lnTo>
                    <a:pt x="0" y="2000"/>
                  </a:lnTo>
                  <a:lnTo>
                    <a:pt x="151" y="2070"/>
                  </a:lnTo>
                  <a:lnTo>
                    <a:pt x="109" y="2225"/>
                  </a:lnTo>
                  <a:lnTo>
                    <a:pt x="133" y="2385"/>
                  </a:lnTo>
                  <a:lnTo>
                    <a:pt x="193" y="2374"/>
                  </a:lnTo>
                  <a:lnTo>
                    <a:pt x="193" y="2355"/>
                  </a:lnTo>
                  <a:lnTo>
                    <a:pt x="205" y="2332"/>
                  </a:lnTo>
                  <a:lnTo>
                    <a:pt x="255" y="2357"/>
                  </a:lnTo>
                  <a:lnTo>
                    <a:pt x="338" y="2250"/>
                  </a:lnTo>
                  <a:lnTo>
                    <a:pt x="328" y="2207"/>
                  </a:lnTo>
                  <a:lnTo>
                    <a:pt x="368" y="2173"/>
                  </a:lnTo>
                  <a:lnTo>
                    <a:pt x="738" y="2207"/>
                  </a:lnTo>
                  <a:lnTo>
                    <a:pt x="878" y="2206"/>
                  </a:lnTo>
                  <a:lnTo>
                    <a:pt x="1055" y="2287"/>
                  </a:lnTo>
                  <a:lnTo>
                    <a:pt x="1128" y="2273"/>
                  </a:lnTo>
                  <a:lnTo>
                    <a:pt x="1214" y="2249"/>
                  </a:lnTo>
                  <a:lnTo>
                    <a:pt x="1291" y="2328"/>
                  </a:lnTo>
                  <a:lnTo>
                    <a:pt x="1502" y="2323"/>
                  </a:lnTo>
                  <a:lnTo>
                    <a:pt x="1549" y="2358"/>
                  </a:lnTo>
                  <a:lnTo>
                    <a:pt x="1665" y="2332"/>
                  </a:lnTo>
                  <a:lnTo>
                    <a:pt x="1703" y="2371"/>
                  </a:lnTo>
                  <a:lnTo>
                    <a:pt x="1762" y="2300"/>
                  </a:lnTo>
                  <a:lnTo>
                    <a:pt x="1825" y="2329"/>
                  </a:lnTo>
                  <a:lnTo>
                    <a:pt x="1818" y="2370"/>
                  </a:lnTo>
                  <a:lnTo>
                    <a:pt x="1885" y="2359"/>
                  </a:lnTo>
                  <a:lnTo>
                    <a:pt x="1909" y="2388"/>
                  </a:lnTo>
                  <a:lnTo>
                    <a:pt x="2022" y="2365"/>
                  </a:lnTo>
                  <a:lnTo>
                    <a:pt x="2079" y="2466"/>
                  </a:lnTo>
                  <a:lnTo>
                    <a:pt x="2149" y="2470"/>
                  </a:lnTo>
                  <a:lnTo>
                    <a:pt x="2176" y="2487"/>
                  </a:lnTo>
                  <a:lnTo>
                    <a:pt x="2213" y="2426"/>
                  </a:lnTo>
                  <a:lnTo>
                    <a:pt x="2183" y="2400"/>
                  </a:lnTo>
                  <a:lnTo>
                    <a:pt x="2204" y="2247"/>
                  </a:lnTo>
                  <a:lnTo>
                    <a:pt x="2342" y="2053"/>
                  </a:lnTo>
                  <a:lnTo>
                    <a:pt x="2602" y="2017"/>
                  </a:lnTo>
                  <a:lnTo>
                    <a:pt x="2545" y="1918"/>
                  </a:lnTo>
                  <a:lnTo>
                    <a:pt x="2554" y="1868"/>
                  </a:lnTo>
                  <a:lnTo>
                    <a:pt x="2517" y="1856"/>
                  </a:lnTo>
                  <a:lnTo>
                    <a:pt x="2563" y="1759"/>
                  </a:lnTo>
                  <a:lnTo>
                    <a:pt x="2485" y="1630"/>
                  </a:lnTo>
                  <a:lnTo>
                    <a:pt x="2532" y="1547"/>
                  </a:lnTo>
                  <a:lnTo>
                    <a:pt x="2688" y="1568"/>
                  </a:lnTo>
                  <a:lnTo>
                    <a:pt x="2860" y="1428"/>
                  </a:lnTo>
                  <a:lnTo>
                    <a:pt x="2872" y="1311"/>
                  </a:lnTo>
                  <a:lnTo>
                    <a:pt x="2792" y="1265"/>
                  </a:lnTo>
                  <a:lnTo>
                    <a:pt x="2771" y="1210"/>
                  </a:lnTo>
                  <a:lnTo>
                    <a:pt x="2688" y="1197"/>
                  </a:lnTo>
                  <a:lnTo>
                    <a:pt x="2628" y="1214"/>
                  </a:lnTo>
                  <a:lnTo>
                    <a:pt x="2634" y="1174"/>
                  </a:lnTo>
                  <a:lnTo>
                    <a:pt x="2603" y="1068"/>
                  </a:lnTo>
                  <a:lnTo>
                    <a:pt x="2456" y="937"/>
                  </a:lnTo>
                  <a:lnTo>
                    <a:pt x="2455" y="900"/>
                  </a:lnTo>
                  <a:lnTo>
                    <a:pt x="2315" y="596"/>
                  </a:lnTo>
                  <a:lnTo>
                    <a:pt x="2358" y="473"/>
                  </a:lnTo>
                  <a:lnTo>
                    <a:pt x="2318" y="411"/>
                  </a:lnTo>
                  <a:lnTo>
                    <a:pt x="2329" y="221"/>
                  </a:lnTo>
                  <a:lnTo>
                    <a:pt x="2222" y="142"/>
                  </a:lnTo>
                  <a:lnTo>
                    <a:pt x="2055" y="140"/>
                  </a:lnTo>
                  <a:lnTo>
                    <a:pt x="2009" y="187"/>
                  </a:lnTo>
                  <a:lnTo>
                    <a:pt x="1922" y="181"/>
                  </a:lnTo>
                  <a:lnTo>
                    <a:pt x="1871" y="55"/>
                  </a:lnTo>
                  <a:lnTo>
                    <a:pt x="1781" y="30"/>
                  </a:lnTo>
                  <a:lnTo>
                    <a:pt x="1764" y="57"/>
                  </a:lnTo>
                  <a:lnTo>
                    <a:pt x="1665" y="58"/>
                  </a:lnTo>
                  <a:lnTo>
                    <a:pt x="1614" y="12"/>
                  </a:lnTo>
                  <a:lnTo>
                    <a:pt x="1534" y="32"/>
                  </a:lnTo>
                  <a:lnTo>
                    <a:pt x="1484" y="0"/>
                  </a:lnTo>
                  <a:lnTo>
                    <a:pt x="1387" y="67"/>
                  </a:lnTo>
                  <a:lnTo>
                    <a:pt x="1343" y="156"/>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 name="Freeform 706"/>
            <p:cNvSpPr>
              <a:spLocks/>
            </p:cNvSpPr>
            <p:nvPr/>
          </p:nvSpPr>
          <p:spPr bwMode="auto">
            <a:xfrm>
              <a:off x="8373289" y="793400"/>
              <a:ext cx="278249" cy="361484"/>
            </a:xfrm>
            <a:custGeom>
              <a:avLst/>
              <a:gdLst>
                <a:gd name="connsiteX0" fmla="*/ 164081 w 239177"/>
                <a:gd name="connsiteY0" fmla="*/ 31680 h 312939"/>
                <a:gd name="connsiteX1" fmla="*/ 166483 w 239177"/>
                <a:gd name="connsiteY1" fmla="*/ 34278 h 312939"/>
                <a:gd name="connsiteX2" fmla="*/ 166632 w 239177"/>
                <a:gd name="connsiteY2" fmla="*/ 38737 h 312939"/>
                <a:gd name="connsiteX3" fmla="*/ 171092 w 239177"/>
                <a:gd name="connsiteY3" fmla="*/ 37845 h 312939"/>
                <a:gd name="connsiteX4" fmla="*/ 174065 w 239177"/>
                <a:gd name="connsiteY4" fmla="*/ 45130 h 312939"/>
                <a:gd name="connsiteX5" fmla="*/ 183430 w 239177"/>
                <a:gd name="connsiteY5" fmla="*/ 37548 h 312939"/>
                <a:gd name="connsiteX6" fmla="*/ 185809 w 239177"/>
                <a:gd name="connsiteY6" fmla="*/ 38589 h 312939"/>
                <a:gd name="connsiteX7" fmla="*/ 187741 w 239177"/>
                <a:gd name="connsiteY7" fmla="*/ 62225 h 312939"/>
                <a:gd name="connsiteX8" fmla="*/ 175254 w 239177"/>
                <a:gd name="connsiteY8" fmla="*/ 69807 h 312939"/>
                <a:gd name="connsiteX9" fmla="*/ 178971 w 239177"/>
                <a:gd name="connsiteY9" fmla="*/ 75010 h 312939"/>
                <a:gd name="connsiteX10" fmla="*/ 184174 w 239177"/>
                <a:gd name="connsiteY10" fmla="*/ 70550 h 312939"/>
                <a:gd name="connsiteX11" fmla="*/ 198594 w 239177"/>
                <a:gd name="connsiteY11" fmla="*/ 66090 h 312939"/>
                <a:gd name="connsiteX12" fmla="*/ 201567 w 239177"/>
                <a:gd name="connsiteY12" fmla="*/ 68023 h 312939"/>
                <a:gd name="connsiteX13" fmla="*/ 199188 w 239177"/>
                <a:gd name="connsiteY13" fmla="*/ 75307 h 312939"/>
                <a:gd name="connsiteX14" fmla="*/ 201121 w 239177"/>
                <a:gd name="connsiteY14" fmla="*/ 81848 h 312939"/>
                <a:gd name="connsiteX15" fmla="*/ 204540 w 239177"/>
                <a:gd name="connsiteY15" fmla="*/ 82889 h 312939"/>
                <a:gd name="connsiteX16" fmla="*/ 204242 w 239177"/>
                <a:gd name="connsiteY16" fmla="*/ 90173 h 312939"/>
                <a:gd name="connsiteX17" fmla="*/ 209743 w 239177"/>
                <a:gd name="connsiteY17" fmla="*/ 89578 h 312939"/>
                <a:gd name="connsiteX18" fmla="*/ 210486 w 239177"/>
                <a:gd name="connsiteY18" fmla="*/ 79321 h 312939"/>
                <a:gd name="connsiteX19" fmla="*/ 214054 w 239177"/>
                <a:gd name="connsiteY19" fmla="*/ 73375 h 312939"/>
                <a:gd name="connsiteX20" fmla="*/ 220446 w 239177"/>
                <a:gd name="connsiteY20" fmla="*/ 82145 h 312939"/>
                <a:gd name="connsiteX21" fmla="*/ 220149 w 239177"/>
                <a:gd name="connsiteY21" fmla="*/ 89132 h 312939"/>
                <a:gd name="connsiteX22" fmla="*/ 228474 w 239177"/>
                <a:gd name="connsiteY22" fmla="*/ 86457 h 312939"/>
                <a:gd name="connsiteX23" fmla="*/ 223568 w 239177"/>
                <a:gd name="connsiteY23" fmla="*/ 93443 h 312939"/>
                <a:gd name="connsiteX24" fmla="*/ 229068 w 239177"/>
                <a:gd name="connsiteY24" fmla="*/ 98349 h 312939"/>
                <a:gd name="connsiteX25" fmla="*/ 227284 w 239177"/>
                <a:gd name="connsiteY25" fmla="*/ 112620 h 312939"/>
                <a:gd name="connsiteX26" fmla="*/ 220298 w 239177"/>
                <a:gd name="connsiteY26" fmla="*/ 119161 h 312939"/>
                <a:gd name="connsiteX27" fmla="*/ 227284 w 239177"/>
                <a:gd name="connsiteY27" fmla="*/ 120648 h 312939"/>
                <a:gd name="connsiteX28" fmla="*/ 228920 w 239177"/>
                <a:gd name="connsiteY28" fmla="*/ 131351 h 312939"/>
                <a:gd name="connsiteX29" fmla="*/ 230704 w 239177"/>
                <a:gd name="connsiteY29" fmla="*/ 125851 h 312939"/>
                <a:gd name="connsiteX30" fmla="*/ 236650 w 239177"/>
                <a:gd name="connsiteY30" fmla="*/ 125405 h 312939"/>
                <a:gd name="connsiteX31" fmla="*/ 239177 w 239177"/>
                <a:gd name="connsiteY31" fmla="*/ 130905 h 312939"/>
                <a:gd name="connsiteX32" fmla="*/ 230852 w 239177"/>
                <a:gd name="connsiteY32" fmla="*/ 135365 h 312939"/>
                <a:gd name="connsiteX33" fmla="*/ 235907 w 239177"/>
                <a:gd name="connsiteY33" fmla="*/ 134770 h 312939"/>
                <a:gd name="connsiteX34" fmla="*/ 235461 w 239177"/>
                <a:gd name="connsiteY34" fmla="*/ 144136 h 312939"/>
                <a:gd name="connsiteX35" fmla="*/ 227433 w 239177"/>
                <a:gd name="connsiteY35" fmla="*/ 144731 h 312939"/>
                <a:gd name="connsiteX36" fmla="*/ 221190 w 239177"/>
                <a:gd name="connsiteY36" fmla="*/ 151271 h 312939"/>
                <a:gd name="connsiteX37" fmla="*/ 225649 w 239177"/>
                <a:gd name="connsiteY37" fmla="*/ 157515 h 312939"/>
                <a:gd name="connsiteX38" fmla="*/ 219852 w 239177"/>
                <a:gd name="connsiteY38" fmla="*/ 164502 h 312939"/>
                <a:gd name="connsiteX39" fmla="*/ 219257 w 239177"/>
                <a:gd name="connsiteY39" fmla="*/ 170894 h 312939"/>
                <a:gd name="connsiteX40" fmla="*/ 213905 w 239177"/>
                <a:gd name="connsiteY40" fmla="*/ 171489 h 312939"/>
                <a:gd name="connsiteX41" fmla="*/ 209594 w 239177"/>
                <a:gd name="connsiteY41" fmla="*/ 176841 h 312939"/>
                <a:gd name="connsiteX42" fmla="*/ 205580 w 239177"/>
                <a:gd name="connsiteY42" fmla="*/ 179071 h 312939"/>
                <a:gd name="connsiteX43" fmla="*/ 202905 w 239177"/>
                <a:gd name="connsiteY43" fmla="*/ 171043 h 312939"/>
                <a:gd name="connsiteX44" fmla="*/ 195918 w 239177"/>
                <a:gd name="connsiteY44" fmla="*/ 161826 h 312939"/>
                <a:gd name="connsiteX45" fmla="*/ 192945 w 239177"/>
                <a:gd name="connsiteY45" fmla="*/ 168367 h 312939"/>
                <a:gd name="connsiteX46" fmla="*/ 197107 w 239177"/>
                <a:gd name="connsiteY46" fmla="*/ 174165 h 312939"/>
                <a:gd name="connsiteX47" fmla="*/ 197702 w 239177"/>
                <a:gd name="connsiteY47" fmla="*/ 178030 h 312939"/>
                <a:gd name="connsiteX48" fmla="*/ 190715 w 239177"/>
                <a:gd name="connsiteY48" fmla="*/ 182044 h 312939"/>
                <a:gd name="connsiteX49" fmla="*/ 189823 w 239177"/>
                <a:gd name="connsiteY49" fmla="*/ 192004 h 312939"/>
                <a:gd name="connsiteX50" fmla="*/ 203053 w 239177"/>
                <a:gd name="connsiteY50" fmla="*/ 184868 h 312939"/>
                <a:gd name="connsiteX51" fmla="*/ 205135 w 239177"/>
                <a:gd name="connsiteY51" fmla="*/ 186801 h 312939"/>
                <a:gd name="connsiteX52" fmla="*/ 194877 w 239177"/>
                <a:gd name="connsiteY52" fmla="*/ 196315 h 312939"/>
                <a:gd name="connsiteX53" fmla="*/ 186998 w 239177"/>
                <a:gd name="connsiteY53" fmla="*/ 211627 h 312939"/>
                <a:gd name="connsiteX54" fmla="*/ 176146 w 239177"/>
                <a:gd name="connsiteY54" fmla="*/ 212816 h 312939"/>
                <a:gd name="connsiteX55" fmla="*/ 169754 w 239177"/>
                <a:gd name="connsiteY55" fmla="*/ 227533 h 312939"/>
                <a:gd name="connsiteX56" fmla="*/ 159794 w 239177"/>
                <a:gd name="connsiteY56" fmla="*/ 230209 h 312939"/>
                <a:gd name="connsiteX57" fmla="*/ 158307 w 239177"/>
                <a:gd name="connsiteY57" fmla="*/ 228276 h 312939"/>
                <a:gd name="connsiteX58" fmla="*/ 163362 w 239177"/>
                <a:gd name="connsiteY58" fmla="*/ 226195 h 312939"/>
                <a:gd name="connsiteX59" fmla="*/ 164848 w 239177"/>
                <a:gd name="connsiteY59" fmla="*/ 221735 h 312939"/>
                <a:gd name="connsiteX60" fmla="*/ 161280 w 239177"/>
                <a:gd name="connsiteY60" fmla="*/ 217870 h 312939"/>
                <a:gd name="connsiteX61" fmla="*/ 160686 w 239177"/>
                <a:gd name="connsiteY61" fmla="*/ 209099 h 312939"/>
                <a:gd name="connsiteX62" fmla="*/ 153699 w 239177"/>
                <a:gd name="connsiteY62" fmla="*/ 208059 h 312939"/>
                <a:gd name="connsiteX63" fmla="*/ 151915 w 239177"/>
                <a:gd name="connsiteY63" fmla="*/ 212519 h 312939"/>
                <a:gd name="connsiteX64" fmla="*/ 153402 w 239177"/>
                <a:gd name="connsiteY64" fmla="*/ 216978 h 312939"/>
                <a:gd name="connsiteX65" fmla="*/ 149982 w 239177"/>
                <a:gd name="connsiteY65" fmla="*/ 221438 h 312939"/>
                <a:gd name="connsiteX66" fmla="*/ 138684 w 239177"/>
                <a:gd name="connsiteY66" fmla="*/ 225006 h 312939"/>
                <a:gd name="connsiteX67" fmla="*/ 132738 w 239177"/>
                <a:gd name="connsiteY67" fmla="*/ 236304 h 312939"/>
                <a:gd name="connsiteX68" fmla="*/ 108210 w 239177"/>
                <a:gd name="connsiteY68" fmla="*/ 261724 h 312939"/>
                <a:gd name="connsiteX69" fmla="*/ 97209 w 239177"/>
                <a:gd name="connsiteY69" fmla="*/ 262319 h 312939"/>
                <a:gd name="connsiteX70" fmla="*/ 86060 w 239177"/>
                <a:gd name="connsiteY70" fmla="*/ 268860 h 312939"/>
                <a:gd name="connsiteX71" fmla="*/ 73126 w 239177"/>
                <a:gd name="connsiteY71" fmla="*/ 266481 h 312939"/>
                <a:gd name="connsiteX72" fmla="*/ 75208 w 239177"/>
                <a:gd name="connsiteY72" fmla="*/ 277482 h 312939"/>
                <a:gd name="connsiteX73" fmla="*/ 51571 w 239177"/>
                <a:gd name="connsiteY73" fmla="*/ 286848 h 312939"/>
                <a:gd name="connsiteX74" fmla="*/ 34327 w 239177"/>
                <a:gd name="connsiteY74" fmla="*/ 312268 h 312939"/>
                <a:gd name="connsiteX75" fmla="*/ 0 w 239177"/>
                <a:gd name="connsiteY75" fmla="*/ 312939 h 312939"/>
                <a:gd name="connsiteX76" fmla="*/ 47680 w 239177"/>
                <a:gd name="connsiteY76" fmla="*/ 213963 h 312939"/>
                <a:gd name="connsiteX77" fmla="*/ 133898 w 239177"/>
                <a:gd name="connsiteY77" fmla="*/ 72044 h 312939"/>
                <a:gd name="connsiteX78" fmla="*/ 173587 w 239177"/>
                <a:gd name="connsiteY78" fmla="*/ 18969 h 312939"/>
                <a:gd name="connsiteX79" fmla="*/ 173916 w 239177"/>
                <a:gd name="connsiteY79" fmla="*/ 20452 h 312939"/>
                <a:gd name="connsiteX80" fmla="*/ 171273 w 239177"/>
                <a:gd name="connsiteY80" fmla="*/ 22063 h 312939"/>
                <a:gd name="connsiteX81" fmla="*/ 187771 w 239177"/>
                <a:gd name="connsiteY81" fmla="*/ 0 h 312939"/>
                <a:gd name="connsiteX82" fmla="*/ 189525 w 239177"/>
                <a:gd name="connsiteY82" fmla="*/ 4992 h 312939"/>
                <a:gd name="connsiteX83" fmla="*/ 182430 w 239177"/>
                <a:gd name="connsiteY83" fmla="*/ 7142 h 31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9177" h="312939">
                  <a:moveTo>
                    <a:pt x="164081" y="31680"/>
                  </a:moveTo>
                  <a:lnTo>
                    <a:pt x="166483" y="34278"/>
                  </a:lnTo>
                  <a:lnTo>
                    <a:pt x="166632" y="38737"/>
                  </a:lnTo>
                  <a:lnTo>
                    <a:pt x="171092" y="37845"/>
                  </a:lnTo>
                  <a:lnTo>
                    <a:pt x="174065" y="45130"/>
                  </a:lnTo>
                  <a:lnTo>
                    <a:pt x="183430" y="37548"/>
                  </a:lnTo>
                  <a:lnTo>
                    <a:pt x="185809" y="38589"/>
                  </a:lnTo>
                  <a:lnTo>
                    <a:pt x="187741" y="62225"/>
                  </a:lnTo>
                  <a:lnTo>
                    <a:pt x="175254" y="69807"/>
                  </a:lnTo>
                  <a:lnTo>
                    <a:pt x="178971" y="75010"/>
                  </a:lnTo>
                  <a:lnTo>
                    <a:pt x="184174" y="70550"/>
                  </a:lnTo>
                  <a:lnTo>
                    <a:pt x="198594" y="66090"/>
                  </a:lnTo>
                  <a:lnTo>
                    <a:pt x="201567" y="68023"/>
                  </a:lnTo>
                  <a:lnTo>
                    <a:pt x="199188" y="75307"/>
                  </a:lnTo>
                  <a:lnTo>
                    <a:pt x="201121" y="81848"/>
                  </a:lnTo>
                  <a:lnTo>
                    <a:pt x="204540" y="82889"/>
                  </a:lnTo>
                  <a:lnTo>
                    <a:pt x="204242" y="90173"/>
                  </a:lnTo>
                  <a:lnTo>
                    <a:pt x="209743" y="89578"/>
                  </a:lnTo>
                  <a:lnTo>
                    <a:pt x="210486" y="79321"/>
                  </a:lnTo>
                  <a:lnTo>
                    <a:pt x="214054" y="73375"/>
                  </a:lnTo>
                  <a:lnTo>
                    <a:pt x="220446" y="82145"/>
                  </a:lnTo>
                  <a:lnTo>
                    <a:pt x="220149" y="89132"/>
                  </a:lnTo>
                  <a:lnTo>
                    <a:pt x="228474" y="86457"/>
                  </a:lnTo>
                  <a:lnTo>
                    <a:pt x="223568" y="93443"/>
                  </a:lnTo>
                  <a:lnTo>
                    <a:pt x="229068" y="98349"/>
                  </a:lnTo>
                  <a:lnTo>
                    <a:pt x="227284" y="112620"/>
                  </a:lnTo>
                  <a:lnTo>
                    <a:pt x="220298" y="119161"/>
                  </a:lnTo>
                  <a:lnTo>
                    <a:pt x="227284" y="120648"/>
                  </a:lnTo>
                  <a:lnTo>
                    <a:pt x="228920" y="131351"/>
                  </a:lnTo>
                  <a:lnTo>
                    <a:pt x="230704" y="125851"/>
                  </a:lnTo>
                  <a:lnTo>
                    <a:pt x="236650" y="125405"/>
                  </a:lnTo>
                  <a:lnTo>
                    <a:pt x="239177" y="130905"/>
                  </a:lnTo>
                  <a:lnTo>
                    <a:pt x="230852" y="135365"/>
                  </a:lnTo>
                  <a:lnTo>
                    <a:pt x="235907" y="134770"/>
                  </a:lnTo>
                  <a:lnTo>
                    <a:pt x="235461" y="144136"/>
                  </a:lnTo>
                  <a:lnTo>
                    <a:pt x="227433" y="144731"/>
                  </a:lnTo>
                  <a:lnTo>
                    <a:pt x="221190" y="151271"/>
                  </a:lnTo>
                  <a:lnTo>
                    <a:pt x="225649" y="157515"/>
                  </a:lnTo>
                  <a:lnTo>
                    <a:pt x="219852" y="164502"/>
                  </a:lnTo>
                  <a:lnTo>
                    <a:pt x="219257" y="170894"/>
                  </a:lnTo>
                  <a:lnTo>
                    <a:pt x="213905" y="171489"/>
                  </a:lnTo>
                  <a:lnTo>
                    <a:pt x="209594" y="176841"/>
                  </a:lnTo>
                  <a:lnTo>
                    <a:pt x="205580" y="179071"/>
                  </a:lnTo>
                  <a:lnTo>
                    <a:pt x="202905" y="171043"/>
                  </a:lnTo>
                  <a:lnTo>
                    <a:pt x="195918" y="161826"/>
                  </a:lnTo>
                  <a:lnTo>
                    <a:pt x="192945" y="168367"/>
                  </a:lnTo>
                  <a:lnTo>
                    <a:pt x="197107" y="174165"/>
                  </a:lnTo>
                  <a:lnTo>
                    <a:pt x="197702" y="178030"/>
                  </a:lnTo>
                  <a:lnTo>
                    <a:pt x="190715" y="182044"/>
                  </a:lnTo>
                  <a:lnTo>
                    <a:pt x="189823" y="192004"/>
                  </a:lnTo>
                  <a:lnTo>
                    <a:pt x="203053" y="184868"/>
                  </a:lnTo>
                  <a:lnTo>
                    <a:pt x="205135" y="186801"/>
                  </a:lnTo>
                  <a:lnTo>
                    <a:pt x="194877" y="196315"/>
                  </a:lnTo>
                  <a:lnTo>
                    <a:pt x="186998" y="211627"/>
                  </a:lnTo>
                  <a:lnTo>
                    <a:pt x="176146" y="212816"/>
                  </a:lnTo>
                  <a:lnTo>
                    <a:pt x="169754" y="227533"/>
                  </a:lnTo>
                  <a:lnTo>
                    <a:pt x="159794" y="230209"/>
                  </a:lnTo>
                  <a:lnTo>
                    <a:pt x="158307" y="228276"/>
                  </a:lnTo>
                  <a:lnTo>
                    <a:pt x="163362" y="226195"/>
                  </a:lnTo>
                  <a:lnTo>
                    <a:pt x="164848" y="221735"/>
                  </a:lnTo>
                  <a:lnTo>
                    <a:pt x="161280" y="217870"/>
                  </a:lnTo>
                  <a:lnTo>
                    <a:pt x="160686" y="209099"/>
                  </a:lnTo>
                  <a:lnTo>
                    <a:pt x="153699" y="208059"/>
                  </a:lnTo>
                  <a:lnTo>
                    <a:pt x="151915" y="212519"/>
                  </a:lnTo>
                  <a:lnTo>
                    <a:pt x="153402" y="216978"/>
                  </a:lnTo>
                  <a:lnTo>
                    <a:pt x="149982" y="221438"/>
                  </a:lnTo>
                  <a:lnTo>
                    <a:pt x="138684" y="225006"/>
                  </a:lnTo>
                  <a:lnTo>
                    <a:pt x="132738" y="236304"/>
                  </a:lnTo>
                  <a:lnTo>
                    <a:pt x="108210" y="261724"/>
                  </a:lnTo>
                  <a:lnTo>
                    <a:pt x="97209" y="262319"/>
                  </a:lnTo>
                  <a:lnTo>
                    <a:pt x="86060" y="268860"/>
                  </a:lnTo>
                  <a:lnTo>
                    <a:pt x="73126" y="266481"/>
                  </a:lnTo>
                  <a:lnTo>
                    <a:pt x="75208" y="277482"/>
                  </a:lnTo>
                  <a:lnTo>
                    <a:pt x="51571" y="286848"/>
                  </a:lnTo>
                  <a:lnTo>
                    <a:pt x="34327" y="312268"/>
                  </a:lnTo>
                  <a:lnTo>
                    <a:pt x="0" y="312939"/>
                  </a:lnTo>
                  <a:lnTo>
                    <a:pt x="47680" y="213963"/>
                  </a:lnTo>
                  <a:cubicBezTo>
                    <a:pt x="74178" y="165184"/>
                    <a:pt x="102965" y="117830"/>
                    <a:pt x="133898" y="72044"/>
                  </a:cubicBezTo>
                  <a:close/>
                  <a:moveTo>
                    <a:pt x="173587" y="18969"/>
                  </a:moveTo>
                  <a:lnTo>
                    <a:pt x="173916" y="20452"/>
                  </a:lnTo>
                  <a:lnTo>
                    <a:pt x="171273" y="22063"/>
                  </a:lnTo>
                  <a:close/>
                  <a:moveTo>
                    <a:pt x="187771" y="0"/>
                  </a:moveTo>
                  <a:lnTo>
                    <a:pt x="189525" y="4992"/>
                  </a:lnTo>
                  <a:lnTo>
                    <a:pt x="182430" y="7142"/>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 name="Freeform 144"/>
            <p:cNvSpPr>
              <a:spLocks/>
            </p:cNvSpPr>
            <p:nvPr/>
          </p:nvSpPr>
          <p:spPr bwMode="auto">
            <a:xfrm>
              <a:off x="8855612" y="3006262"/>
              <a:ext cx="170349" cy="337427"/>
            </a:xfrm>
            <a:custGeom>
              <a:avLst/>
              <a:gdLst>
                <a:gd name="T0" fmla="*/ 895 w 983"/>
                <a:gd name="T1" fmla="*/ 88 h 1963"/>
                <a:gd name="T2" fmla="*/ 659 w 983"/>
                <a:gd name="T3" fmla="*/ 123 h 1963"/>
                <a:gd name="T4" fmla="*/ 522 w 983"/>
                <a:gd name="T5" fmla="*/ 84 h 1963"/>
                <a:gd name="T6" fmla="*/ 419 w 983"/>
                <a:gd name="T7" fmla="*/ 96 h 1963"/>
                <a:gd name="T8" fmla="*/ 395 w 983"/>
                <a:gd name="T9" fmla="*/ 0 h 1963"/>
                <a:gd name="T10" fmla="*/ 282 w 983"/>
                <a:gd name="T11" fmla="*/ 41 h 1963"/>
                <a:gd name="T12" fmla="*/ 200 w 983"/>
                <a:gd name="T13" fmla="*/ 190 h 1963"/>
                <a:gd name="T14" fmla="*/ 231 w 983"/>
                <a:gd name="T15" fmla="*/ 618 h 1963"/>
                <a:gd name="T16" fmla="*/ 141 w 983"/>
                <a:gd name="T17" fmla="*/ 971 h 1963"/>
                <a:gd name="T18" fmla="*/ 52 w 983"/>
                <a:gd name="T19" fmla="*/ 1105 h 1963"/>
                <a:gd name="T20" fmla="*/ 0 w 983"/>
                <a:gd name="T21" fmla="*/ 1314 h 1963"/>
                <a:gd name="T22" fmla="*/ 37 w 983"/>
                <a:gd name="T23" fmla="*/ 1337 h 1963"/>
                <a:gd name="T24" fmla="*/ 114 w 983"/>
                <a:gd name="T25" fmla="*/ 1333 h 1963"/>
                <a:gd name="T26" fmla="*/ 133 w 983"/>
                <a:gd name="T27" fmla="*/ 1277 h 1963"/>
                <a:gd name="T28" fmla="*/ 236 w 983"/>
                <a:gd name="T29" fmla="*/ 1215 h 1963"/>
                <a:gd name="T30" fmla="*/ 193 w 983"/>
                <a:gd name="T31" fmla="*/ 1272 h 1963"/>
                <a:gd name="T32" fmla="*/ 111 w 983"/>
                <a:gd name="T33" fmla="*/ 1347 h 1963"/>
                <a:gd name="T34" fmla="*/ 101 w 983"/>
                <a:gd name="T35" fmla="*/ 1380 h 1963"/>
                <a:gd name="T36" fmla="*/ 131 w 983"/>
                <a:gd name="T37" fmla="*/ 1433 h 1963"/>
                <a:gd name="T38" fmla="*/ 238 w 983"/>
                <a:gd name="T39" fmla="*/ 1391 h 1963"/>
                <a:gd name="T40" fmla="*/ 234 w 983"/>
                <a:gd name="T41" fmla="*/ 1415 h 1963"/>
                <a:gd name="T42" fmla="*/ 229 w 983"/>
                <a:gd name="T43" fmla="*/ 1502 h 1963"/>
                <a:gd name="T44" fmla="*/ 224 w 983"/>
                <a:gd name="T45" fmla="*/ 1767 h 1963"/>
                <a:gd name="T46" fmla="*/ 179 w 983"/>
                <a:gd name="T47" fmla="*/ 1926 h 1963"/>
                <a:gd name="T48" fmla="*/ 180 w 983"/>
                <a:gd name="T49" fmla="*/ 1963 h 1963"/>
                <a:gd name="T50" fmla="*/ 319 w 983"/>
                <a:gd name="T51" fmla="*/ 1912 h 1963"/>
                <a:gd name="T52" fmla="*/ 453 w 983"/>
                <a:gd name="T53" fmla="*/ 1937 h 1963"/>
                <a:gd name="T54" fmla="*/ 566 w 983"/>
                <a:gd name="T55" fmla="*/ 1950 h 1963"/>
                <a:gd name="T56" fmla="*/ 624 w 983"/>
                <a:gd name="T57" fmla="*/ 1787 h 1963"/>
                <a:gd name="T58" fmla="*/ 759 w 983"/>
                <a:gd name="T59" fmla="*/ 1560 h 1963"/>
                <a:gd name="T60" fmla="*/ 701 w 983"/>
                <a:gd name="T61" fmla="*/ 1450 h 1963"/>
                <a:gd name="T62" fmla="*/ 682 w 983"/>
                <a:gd name="T63" fmla="*/ 1135 h 1963"/>
                <a:gd name="T64" fmla="*/ 803 w 983"/>
                <a:gd name="T65" fmla="*/ 876 h 1963"/>
                <a:gd name="T66" fmla="*/ 821 w 983"/>
                <a:gd name="T67" fmla="*/ 619 h 1963"/>
                <a:gd name="T68" fmla="*/ 795 w 983"/>
                <a:gd name="T69" fmla="*/ 438 h 1963"/>
                <a:gd name="T70" fmla="*/ 938 w 983"/>
                <a:gd name="T71" fmla="*/ 277 h 1963"/>
                <a:gd name="T72" fmla="*/ 910 w 983"/>
                <a:gd name="T73" fmla="*/ 151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3" h="1963">
                  <a:moveTo>
                    <a:pt x="910" y="151"/>
                  </a:moveTo>
                  <a:lnTo>
                    <a:pt x="895" y="88"/>
                  </a:lnTo>
                  <a:lnTo>
                    <a:pt x="732" y="67"/>
                  </a:lnTo>
                  <a:lnTo>
                    <a:pt x="659" y="123"/>
                  </a:lnTo>
                  <a:lnTo>
                    <a:pt x="629" y="87"/>
                  </a:lnTo>
                  <a:lnTo>
                    <a:pt x="522" y="84"/>
                  </a:lnTo>
                  <a:lnTo>
                    <a:pt x="453" y="116"/>
                  </a:lnTo>
                  <a:lnTo>
                    <a:pt x="419" y="96"/>
                  </a:lnTo>
                  <a:lnTo>
                    <a:pt x="425" y="49"/>
                  </a:lnTo>
                  <a:lnTo>
                    <a:pt x="395" y="0"/>
                  </a:lnTo>
                  <a:lnTo>
                    <a:pt x="345" y="0"/>
                  </a:lnTo>
                  <a:lnTo>
                    <a:pt x="282" y="41"/>
                  </a:lnTo>
                  <a:lnTo>
                    <a:pt x="198" y="116"/>
                  </a:lnTo>
                  <a:lnTo>
                    <a:pt x="200" y="190"/>
                  </a:lnTo>
                  <a:lnTo>
                    <a:pt x="256" y="445"/>
                  </a:lnTo>
                  <a:lnTo>
                    <a:pt x="231" y="618"/>
                  </a:lnTo>
                  <a:lnTo>
                    <a:pt x="173" y="925"/>
                  </a:lnTo>
                  <a:lnTo>
                    <a:pt x="141" y="971"/>
                  </a:lnTo>
                  <a:lnTo>
                    <a:pt x="134" y="1018"/>
                  </a:lnTo>
                  <a:lnTo>
                    <a:pt x="52" y="1105"/>
                  </a:lnTo>
                  <a:lnTo>
                    <a:pt x="53" y="1218"/>
                  </a:lnTo>
                  <a:lnTo>
                    <a:pt x="0" y="1314"/>
                  </a:lnTo>
                  <a:lnTo>
                    <a:pt x="10" y="1328"/>
                  </a:lnTo>
                  <a:lnTo>
                    <a:pt x="37" y="1337"/>
                  </a:lnTo>
                  <a:lnTo>
                    <a:pt x="57" y="1327"/>
                  </a:lnTo>
                  <a:lnTo>
                    <a:pt x="114" y="1333"/>
                  </a:lnTo>
                  <a:lnTo>
                    <a:pt x="107" y="1310"/>
                  </a:lnTo>
                  <a:lnTo>
                    <a:pt x="133" y="1277"/>
                  </a:lnTo>
                  <a:lnTo>
                    <a:pt x="173" y="1260"/>
                  </a:lnTo>
                  <a:lnTo>
                    <a:pt x="236" y="1215"/>
                  </a:lnTo>
                  <a:lnTo>
                    <a:pt x="233" y="1235"/>
                  </a:lnTo>
                  <a:lnTo>
                    <a:pt x="193" y="1272"/>
                  </a:lnTo>
                  <a:lnTo>
                    <a:pt x="164" y="1339"/>
                  </a:lnTo>
                  <a:lnTo>
                    <a:pt x="111" y="1347"/>
                  </a:lnTo>
                  <a:lnTo>
                    <a:pt x="81" y="1350"/>
                  </a:lnTo>
                  <a:lnTo>
                    <a:pt x="101" y="1380"/>
                  </a:lnTo>
                  <a:lnTo>
                    <a:pt x="95" y="1453"/>
                  </a:lnTo>
                  <a:lnTo>
                    <a:pt x="131" y="1433"/>
                  </a:lnTo>
                  <a:lnTo>
                    <a:pt x="181" y="1392"/>
                  </a:lnTo>
                  <a:lnTo>
                    <a:pt x="238" y="1391"/>
                  </a:lnTo>
                  <a:lnTo>
                    <a:pt x="258" y="1435"/>
                  </a:lnTo>
                  <a:lnTo>
                    <a:pt x="234" y="1415"/>
                  </a:lnTo>
                  <a:lnTo>
                    <a:pt x="194" y="1441"/>
                  </a:lnTo>
                  <a:lnTo>
                    <a:pt x="229" y="1502"/>
                  </a:lnTo>
                  <a:lnTo>
                    <a:pt x="203" y="1621"/>
                  </a:lnTo>
                  <a:lnTo>
                    <a:pt x="224" y="1767"/>
                  </a:lnTo>
                  <a:lnTo>
                    <a:pt x="212" y="1840"/>
                  </a:lnTo>
                  <a:lnTo>
                    <a:pt x="179" y="1926"/>
                  </a:lnTo>
                  <a:lnTo>
                    <a:pt x="153" y="1953"/>
                  </a:lnTo>
                  <a:lnTo>
                    <a:pt x="180" y="1963"/>
                  </a:lnTo>
                  <a:lnTo>
                    <a:pt x="239" y="1950"/>
                  </a:lnTo>
                  <a:lnTo>
                    <a:pt x="319" y="1912"/>
                  </a:lnTo>
                  <a:lnTo>
                    <a:pt x="386" y="1932"/>
                  </a:lnTo>
                  <a:lnTo>
                    <a:pt x="453" y="1937"/>
                  </a:lnTo>
                  <a:lnTo>
                    <a:pt x="500" y="1954"/>
                  </a:lnTo>
                  <a:lnTo>
                    <a:pt x="566" y="1950"/>
                  </a:lnTo>
                  <a:lnTo>
                    <a:pt x="636" y="1903"/>
                  </a:lnTo>
                  <a:lnTo>
                    <a:pt x="624" y="1787"/>
                  </a:lnTo>
                  <a:lnTo>
                    <a:pt x="670" y="1663"/>
                  </a:lnTo>
                  <a:lnTo>
                    <a:pt x="759" y="1560"/>
                  </a:lnTo>
                  <a:lnTo>
                    <a:pt x="766" y="1533"/>
                  </a:lnTo>
                  <a:lnTo>
                    <a:pt x="701" y="1450"/>
                  </a:lnTo>
                  <a:lnTo>
                    <a:pt x="749" y="1238"/>
                  </a:lnTo>
                  <a:lnTo>
                    <a:pt x="682" y="1135"/>
                  </a:lnTo>
                  <a:lnTo>
                    <a:pt x="651" y="1019"/>
                  </a:lnTo>
                  <a:lnTo>
                    <a:pt x="803" y="876"/>
                  </a:lnTo>
                  <a:lnTo>
                    <a:pt x="785" y="750"/>
                  </a:lnTo>
                  <a:lnTo>
                    <a:pt x="821" y="619"/>
                  </a:lnTo>
                  <a:lnTo>
                    <a:pt x="786" y="517"/>
                  </a:lnTo>
                  <a:lnTo>
                    <a:pt x="795" y="438"/>
                  </a:lnTo>
                  <a:lnTo>
                    <a:pt x="855" y="347"/>
                  </a:lnTo>
                  <a:lnTo>
                    <a:pt x="938" y="277"/>
                  </a:lnTo>
                  <a:lnTo>
                    <a:pt x="983" y="194"/>
                  </a:lnTo>
                  <a:lnTo>
                    <a:pt x="910" y="151"/>
                  </a:lnTo>
                  <a:close/>
                </a:path>
              </a:pathLst>
            </a:custGeom>
            <a:solidFill>
              <a:srgbClr val="00B0F0"/>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3" name="Freeform 164"/>
            <p:cNvSpPr>
              <a:spLocks/>
            </p:cNvSpPr>
            <p:nvPr/>
          </p:nvSpPr>
          <p:spPr bwMode="auto">
            <a:xfrm>
              <a:off x="9236950" y="2479946"/>
              <a:ext cx="12106" cy="7728"/>
            </a:xfrm>
            <a:custGeom>
              <a:avLst/>
              <a:gdLst>
                <a:gd name="T0" fmla="*/ 23 w 70"/>
                <a:gd name="T1" fmla="*/ 0 h 43"/>
                <a:gd name="T2" fmla="*/ 0 w 70"/>
                <a:gd name="T3" fmla="*/ 20 h 43"/>
                <a:gd name="T4" fmla="*/ 6 w 70"/>
                <a:gd name="T5" fmla="*/ 43 h 43"/>
                <a:gd name="T6" fmla="*/ 36 w 70"/>
                <a:gd name="T7" fmla="*/ 30 h 43"/>
                <a:gd name="T8" fmla="*/ 60 w 70"/>
                <a:gd name="T9" fmla="*/ 40 h 43"/>
                <a:gd name="T10" fmla="*/ 70 w 70"/>
                <a:gd name="T11" fmla="*/ 30 h 43"/>
                <a:gd name="T12" fmla="*/ 53 w 70"/>
                <a:gd name="T13" fmla="*/ 3 h 43"/>
                <a:gd name="T14" fmla="*/ 23 w 70"/>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43">
                  <a:moveTo>
                    <a:pt x="23" y="0"/>
                  </a:moveTo>
                  <a:lnTo>
                    <a:pt x="0" y="20"/>
                  </a:lnTo>
                  <a:lnTo>
                    <a:pt x="6" y="43"/>
                  </a:lnTo>
                  <a:lnTo>
                    <a:pt x="36" y="30"/>
                  </a:lnTo>
                  <a:lnTo>
                    <a:pt x="60" y="40"/>
                  </a:lnTo>
                  <a:lnTo>
                    <a:pt x="70" y="30"/>
                  </a:lnTo>
                  <a:lnTo>
                    <a:pt x="53" y="3"/>
                  </a:lnTo>
                  <a:lnTo>
                    <a:pt x="23" y="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4" name="Freeform 168"/>
            <p:cNvSpPr>
              <a:spLocks/>
            </p:cNvSpPr>
            <p:nvPr/>
          </p:nvSpPr>
          <p:spPr bwMode="auto">
            <a:xfrm>
              <a:off x="9220520" y="2470500"/>
              <a:ext cx="6053" cy="3434"/>
            </a:xfrm>
            <a:custGeom>
              <a:avLst/>
              <a:gdLst>
                <a:gd name="T0" fmla="*/ 3 w 36"/>
                <a:gd name="T1" fmla="*/ 20 h 20"/>
                <a:gd name="T2" fmla="*/ 26 w 36"/>
                <a:gd name="T3" fmla="*/ 19 h 20"/>
                <a:gd name="T4" fmla="*/ 36 w 36"/>
                <a:gd name="T5" fmla="*/ 6 h 20"/>
                <a:gd name="T6" fmla="*/ 0 w 36"/>
                <a:gd name="T7" fmla="*/ 0 h 20"/>
                <a:gd name="T8" fmla="*/ 3 w 36"/>
                <a:gd name="T9" fmla="*/ 20 h 20"/>
              </a:gdLst>
              <a:ahLst/>
              <a:cxnLst>
                <a:cxn ang="0">
                  <a:pos x="T0" y="T1"/>
                </a:cxn>
                <a:cxn ang="0">
                  <a:pos x="T2" y="T3"/>
                </a:cxn>
                <a:cxn ang="0">
                  <a:pos x="T4" y="T5"/>
                </a:cxn>
                <a:cxn ang="0">
                  <a:pos x="T6" y="T7"/>
                </a:cxn>
                <a:cxn ang="0">
                  <a:pos x="T8" y="T9"/>
                </a:cxn>
              </a:cxnLst>
              <a:rect l="0" t="0" r="r" b="b"/>
              <a:pathLst>
                <a:path w="36" h="20">
                  <a:moveTo>
                    <a:pt x="3" y="20"/>
                  </a:moveTo>
                  <a:lnTo>
                    <a:pt x="26" y="19"/>
                  </a:lnTo>
                  <a:lnTo>
                    <a:pt x="36" y="6"/>
                  </a:lnTo>
                  <a:lnTo>
                    <a:pt x="0" y="0"/>
                  </a:lnTo>
                  <a:lnTo>
                    <a:pt x="3" y="2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5" name="Freeform 171"/>
            <p:cNvSpPr>
              <a:spLocks/>
            </p:cNvSpPr>
            <p:nvPr/>
          </p:nvSpPr>
          <p:spPr bwMode="auto">
            <a:xfrm>
              <a:off x="9096866" y="2055801"/>
              <a:ext cx="24211" cy="29192"/>
            </a:xfrm>
            <a:custGeom>
              <a:avLst/>
              <a:gdLst>
                <a:gd name="T0" fmla="*/ 120 w 140"/>
                <a:gd name="T1" fmla="*/ 0 h 170"/>
                <a:gd name="T2" fmla="*/ 66 w 140"/>
                <a:gd name="T3" fmla="*/ 27 h 170"/>
                <a:gd name="T4" fmla="*/ 34 w 140"/>
                <a:gd name="T5" fmla="*/ 114 h 170"/>
                <a:gd name="T6" fmla="*/ 0 w 140"/>
                <a:gd name="T7" fmla="*/ 144 h 170"/>
                <a:gd name="T8" fmla="*/ 0 w 140"/>
                <a:gd name="T9" fmla="*/ 170 h 170"/>
                <a:gd name="T10" fmla="*/ 27 w 140"/>
                <a:gd name="T11" fmla="*/ 157 h 170"/>
                <a:gd name="T12" fmla="*/ 74 w 140"/>
                <a:gd name="T13" fmla="*/ 159 h 170"/>
                <a:gd name="T14" fmla="*/ 107 w 140"/>
                <a:gd name="T15" fmla="*/ 129 h 170"/>
                <a:gd name="T16" fmla="*/ 123 w 140"/>
                <a:gd name="T17" fmla="*/ 79 h 170"/>
                <a:gd name="T18" fmla="*/ 116 w 140"/>
                <a:gd name="T19" fmla="*/ 43 h 170"/>
                <a:gd name="T20" fmla="*/ 140 w 140"/>
                <a:gd name="T21" fmla="*/ 7 h 170"/>
                <a:gd name="T22" fmla="*/ 120 w 140"/>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70">
                  <a:moveTo>
                    <a:pt x="120" y="0"/>
                  </a:moveTo>
                  <a:lnTo>
                    <a:pt x="66" y="27"/>
                  </a:lnTo>
                  <a:lnTo>
                    <a:pt x="34" y="114"/>
                  </a:lnTo>
                  <a:lnTo>
                    <a:pt x="0" y="144"/>
                  </a:lnTo>
                  <a:lnTo>
                    <a:pt x="0" y="170"/>
                  </a:lnTo>
                  <a:lnTo>
                    <a:pt x="27" y="157"/>
                  </a:lnTo>
                  <a:lnTo>
                    <a:pt x="74" y="159"/>
                  </a:lnTo>
                  <a:lnTo>
                    <a:pt x="107" y="129"/>
                  </a:lnTo>
                  <a:lnTo>
                    <a:pt x="123" y="79"/>
                  </a:lnTo>
                  <a:lnTo>
                    <a:pt x="116" y="43"/>
                  </a:lnTo>
                  <a:lnTo>
                    <a:pt x="140" y="7"/>
                  </a:lnTo>
                  <a:lnTo>
                    <a:pt x="120" y="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nvGrpSpPr>
            <p:cNvPr id="26" name="Group 489"/>
            <p:cNvGrpSpPr/>
            <p:nvPr/>
          </p:nvGrpSpPr>
          <p:grpSpPr>
            <a:xfrm>
              <a:off x="8929116" y="1435899"/>
              <a:ext cx="509318" cy="989959"/>
              <a:chOff x="2003425" y="2506663"/>
              <a:chExt cx="935038" cy="1830388"/>
            </a:xfrm>
            <a:solidFill>
              <a:schemeClr val="accent6">
                <a:lumMod val="90000"/>
              </a:schemeClr>
            </a:solidFill>
          </p:grpSpPr>
          <p:sp>
            <p:nvSpPr>
              <p:cNvPr id="200" name="Freeform 166"/>
              <p:cNvSpPr>
                <a:spLocks/>
              </p:cNvSpPr>
              <p:nvPr/>
            </p:nvSpPr>
            <p:spPr bwMode="auto">
              <a:xfrm>
                <a:off x="2003425" y="3519488"/>
                <a:ext cx="241300" cy="188913"/>
              </a:xfrm>
              <a:custGeom>
                <a:avLst/>
                <a:gdLst>
                  <a:gd name="T0" fmla="*/ 712 w 761"/>
                  <a:gd name="T1" fmla="*/ 419 h 595"/>
                  <a:gd name="T2" fmla="*/ 742 w 761"/>
                  <a:gd name="T3" fmla="*/ 432 h 595"/>
                  <a:gd name="T4" fmla="*/ 761 w 761"/>
                  <a:gd name="T5" fmla="*/ 409 h 595"/>
                  <a:gd name="T6" fmla="*/ 744 w 761"/>
                  <a:gd name="T7" fmla="*/ 352 h 595"/>
                  <a:gd name="T8" fmla="*/ 751 w 761"/>
                  <a:gd name="T9" fmla="*/ 322 h 595"/>
                  <a:gd name="T10" fmla="*/ 711 w 761"/>
                  <a:gd name="T11" fmla="*/ 289 h 595"/>
                  <a:gd name="T12" fmla="*/ 674 w 761"/>
                  <a:gd name="T13" fmla="*/ 289 h 595"/>
                  <a:gd name="T14" fmla="*/ 624 w 761"/>
                  <a:gd name="T15" fmla="*/ 326 h 595"/>
                  <a:gd name="T16" fmla="*/ 607 w 761"/>
                  <a:gd name="T17" fmla="*/ 356 h 595"/>
                  <a:gd name="T18" fmla="*/ 594 w 761"/>
                  <a:gd name="T19" fmla="*/ 324 h 595"/>
                  <a:gd name="T20" fmla="*/ 630 w 761"/>
                  <a:gd name="T21" fmla="*/ 279 h 595"/>
                  <a:gd name="T22" fmla="*/ 663 w 761"/>
                  <a:gd name="T23" fmla="*/ 253 h 595"/>
                  <a:gd name="T24" fmla="*/ 666 w 761"/>
                  <a:gd name="T25" fmla="*/ 236 h 595"/>
                  <a:gd name="T26" fmla="*/ 636 w 761"/>
                  <a:gd name="T27" fmla="*/ 207 h 595"/>
                  <a:gd name="T28" fmla="*/ 596 w 761"/>
                  <a:gd name="T29" fmla="*/ 131 h 595"/>
                  <a:gd name="T30" fmla="*/ 558 w 761"/>
                  <a:gd name="T31" fmla="*/ 29 h 595"/>
                  <a:gd name="T32" fmla="*/ 518 w 761"/>
                  <a:gd name="T33" fmla="*/ 2 h 595"/>
                  <a:gd name="T34" fmla="*/ 377 w 761"/>
                  <a:gd name="T35" fmla="*/ 0 h 595"/>
                  <a:gd name="T36" fmla="*/ 344 w 761"/>
                  <a:gd name="T37" fmla="*/ 26 h 595"/>
                  <a:gd name="T38" fmla="*/ 302 w 761"/>
                  <a:gd name="T39" fmla="*/ 48 h 595"/>
                  <a:gd name="T40" fmla="*/ 288 w 761"/>
                  <a:gd name="T41" fmla="*/ 34 h 595"/>
                  <a:gd name="T42" fmla="*/ 262 w 761"/>
                  <a:gd name="T43" fmla="*/ 78 h 595"/>
                  <a:gd name="T44" fmla="*/ 215 w 761"/>
                  <a:gd name="T45" fmla="*/ 108 h 595"/>
                  <a:gd name="T46" fmla="*/ 189 w 761"/>
                  <a:gd name="T47" fmla="*/ 123 h 595"/>
                  <a:gd name="T48" fmla="*/ 191 w 761"/>
                  <a:gd name="T49" fmla="*/ 179 h 595"/>
                  <a:gd name="T50" fmla="*/ 156 w 761"/>
                  <a:gd name="T51" fmla="*/ 208 h 595"/>
                  <a:gd name="T52" fmla="*/ 106 w 761"/>
                  <a:gd name="T53" fmla="*/ 212 h 595"/>
                  <a:gd name="T54" fmla="*/ 68 w 761"/>
                  <a:gd name="T55" fmla="*/ 250 h 595"/>
                  <a:gd name="T56" fmla="*/ 73 w 761"/>
                  <a:gd name="T57" fmla="*/ 342 h 595"/>
                  <a:gd name="T58" fmla="*/ 0 w 761"/>
                  <a:gd name="T59" fmla="*/ 373 h 595"/>
                  <a:gd name="T60" fmla="*/ 3 w 761"/>
                  <a:gd name="T61" fmla="*/ 451 h 595"/>
                  <a:gd name="T62" fmla="*/ 110 w 761"/>
                  <a:gd name="T63" fmla="*/ 567 h 595"/>
                  <a:gd name="T64" fmla="*/ 190 w 761"/>
                  <a:gd name="T65" fmla="*/ 555 h 595"/>
                  <a:gd name="T66" fmla="*/ 260 w 761"/>
                  <a:gd name="T67" fmla="*/ 436 h 595"/>
                  <a:gd name="T68" fmla="*/ 327 w 761"/>
                  <a:gd name="T69" fmla="*/ 430 h 595"/>
                  <a:gd name="T70" fmla="*/ 393 w 761"/>
                  <a:gd name="T71" fmla="*/ 567 h 595"/>
                  <a:gd name="T72" fmla="*/ 433 w 761"/>
                  <a:gd name="T73" fmla="*/ 595 h 595"/>
                  <a:gd name="T74" fmla="*/ 497 w 761"/>
                  <a:gd name="T75" fmla="*/ 570 h 595"/>
                  <a:gd name="T76" fmla="*/ 526 w 761"/>
                  <a:gd name="T77" fmla="*/ 582 h 595"/>
                  <a:gd name="T78" fmla="*/ 629 w 761"/>
                  <a:gd name="T79" fmla="*/ 586 h 595"/>
                  <a:gd name="T80" fmla="*/ 629 w 761"/>
                  <a:gd name="T81" fmla="*/ 542 h 595"/>
                  <a:gd name="T82" fmla="*/ 639 w 761"/>
                  <a:gd name="T83" fmla="*/ 526 h 595"/>
                  <a:gd name="T84" fmla="*/ 695 w 761"/>
                  <a:gd name="T85" fmla="*/ 518 h 595"/>
                  <a:gd name="T86" fmla="*/ 715 w 761"/>
                  <a:gd name="T87" fmla="*/ 484 h 595"/>
                  <a:gd name="T88" fmla="*/ 722 w 761"/>
                  <a:gd name="T89" fmla="*/ 452 h 595"/>
                  <a:gd name="T90" fmla="*/ 695 w 761"/>
                  <a:gd name="T91" fmla="*/ 442 h 595"/>
                  <a:gd name="T92" fmla="*/ 687 w 761"/>
                  <a:gd name="T93" fmla="*/ 368 h 595"/>
                  <a:gd name="T94" fmla="*/ 704 w 761"/>
                  <a:gd name="T95" fmla="*/ 358 h 595"/>
                  <a:gd name="T96" fmla="*/ 712 w 761"/>
                  <a:gd name="T97" fmla="*/ 41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1" h="595">
                    <a:moveTo>
                      <a:pt x="712" y="419"/>
                    </a:moveTo>
                    <a:lnTo>
                      <a:pt x="742" y="432"/>
                    </a:lnTo>
                    <a:lnTo>
                      <a:pt x="761" y="409"/>
                    </a:lnTo>
                    <a:lnTo>
                      <a:pt x="744" y="352"/>
                    </a:lnTo>
                    <a:lnTo>
                      <a:pt x="751" y="322"/>
                    </a:lnTo>
                    <a:lnTo>
                      <a:pt x="711" y="289"/>
                    </a:lnTo>
                    <a:lnTo>
                      <a:pt x="674" y="289"/>
                    </a:lnTo>
                    <a:lnTo>
                      <a:pt x="624" y="326"/>
                    </a:lnTo>
                    <a:lnTo>
                      <a:pt x="607" y="356"/>
                    </a:lnTo>
                    <a:lnTo>
                      <a:pt x="594" y="324"/>
                    </a:lnTo>
                    <a:lnTo>
                      <a:pt x="630" y="279"/>
                    </a:lnTo>
                    <a:lnTo>
                      <a:pt x="663" y="253"/>
                    </a:lnTo>
                    <a:lnTo>
                      <a:pt x="666" y="236"/>
                    </a:lnTo>
                    <a:lnTo>
                      <a:pt x="636" y="207"/>
                    </a:lnTo>
                    <a:lnTo>
                      <a:pt x="596" y="131"/>
                    </a:lnTo>
                    <a:lnTo>
                      <a:pt x="558" y="29"/>
                    </a:lnTo>
                    <a:lnTo>
                      <a:pt x="518" y="2"/>
                    </a:lnTo>
                    <a:lnTo>
                      <a:pt x="377" y="0"/>
                    </a:lnTo>
                    <a:lnTo>
                      <a:pt x="344" y="26"/>
                    </a:lnTo>
                    <a:lnTo>
                      <a:pt x="302" y="48"/>
                    </a:lnTo>
                    <a:lnTo>
                      <a:pt x="288" y="34"/>
                    </a:lnTo>
                    <a:lnTo>
                      <a:pt x="262" y="78"/>
                    </a:lnTo>
                    <a:lnTo>
                      <a:pt x="215" y="108"/>
                    </a:lnTo>
                    <a:lnTo>
                      <a:pt x="189" y="123"/>
                    </a:lnTo>
                    <a:lnTo>
                      <a:pt x="191" y="179"/>
                    </a:lnTo>
                    <a:lnTo>
                      <a:pt x="156" y="208"/>
                    </a:lnTo>
                    <a:lnTo>
                      <a:pt x="106" y="212"/>
                    </a:lnTo>
                    <a:lnTo>
                      <a:pt x="68" y="250"/>
                    </a:lnTo>
                    <a:lnTo>
                      <a:pt x="73" y="342"/>
                    </a:lnTo>
                    <a:lnTo>
                      <a:pt x="0" y="373"/>
                    </a:lnTo>
                    <a:lnTo>
                      <a:pt x="3" y="451"/>
                    </a:lnTo>
                    <a:lnTo>
                      <a:pt x="110" y="567"/>
                    </a:lnTo>
                    <a:lnTo>
                      <a:pt x="190" y="555"/>
                    </a:lnTo>
                    <a:lnTo>
                      <a:pt x="260" y="436"/>
                    </a:lnTo>
                    <a:lnTo>
                      <a:pt x="327" y="430"/>
                    </a:lnTo>
                    <a:lnTo>
                      <a:pt x="393" y="567"/>
                    </a:lnTo>
                    <a:lnTo>
                      <a:pt x="433" y="595"/>
                    </a:lnTo>
                    <a:lnTo>
                      <a:pt x="497" y="570"/>
                    </a:lnTo>
                    <a:lnTo>
                      <a:pt x="526" y="582"/>
                    </a:lnTo>
                    <a:lnTo>
                      <a:pt x="629" y="586"/>
                    </a:lnTo>
                    <a:lnTo>
                      <a:pt x="629" y="542"/>
                    </a:lnTo>
                    <a:lnTo>
                      <a:pt x="639" y="526"/>
                    </a:lnTo>
                    <a:lnTo>
                      <a:pt x="695" y="518"/>
                    </a:lnTo>
                    <a:lnTo>
                      <a:pt x="715" y="484"/>
                    </a:lnTo>
                    <a:lnTo>
                      <a:pt x="722" y="452"/>
                    </a:lnTo>
                    <a:lnTo>
                      <a:pt x="695" y="442"/>
                    </a:lnTo>
                    <a:lnTo>
                      <a:pt x="687" y="368"/>
                    </a:lnTo>
                    <a:lnTo>
                      <a:pt x="704" y="358"/>
                    </a:lnTo>
                    <a:lnTo>
                      <a:pt x="712"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1" name="Freeform 145"/>
              <p:cNvSpPr>
                <a:spLocks/>
              </p:cNvSpPr>
              <p:nvPr/>
            </p:nvSpPr>
            <p:spPr bwMode="auto">
              <a:xfrm>
                <a:off x="2465388" y="2790825"/>
                <a:ext cx="23813" cy="22225"/>
              </a:xfrm>
              <a:custGeom>
                <a:avLst/>
                <a:gdLst>
                  <a:gd name="T0" fmla="*/ 64 w 73"/>
                  <a:gd name="T1" fmla="*/ 73 h 73"/>
                  <a:gd name="T2" fmla="*/ 73 w 73"/>
                  <a:gd name="T3" fmla="*/ 49 h 73"/>
                  <a:gd name="T4" fmla="*/ 39 w 73"/>
                  <a:gd name="T5" fmla="*/ 20 h 73"/>
                  <a:gd name="T6" fmla="*/ 46 w 73"/>
                  <a:gd name="T7" fmla="*/ 0 h 73"/>
                  <a:gd name="T8" fmla="*/ 19 w 73"/>
                  <a:gd name="T9" fmla="*/ 7 h 73"/>
                  <a:gd name="T10" fmla="*/ 0 w 73"/>
                  <a:gd name="T11" fmla="*/ 34 h 73"/>
                  <a:gd name="T12" fmla="*/ 32 w 73"/>
                  <a:gd name="T13" fmla="*/ 41 h 73"/>
                  <a:gd name="T14" fmla="*/ 64 w 73"/>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3">
                    <a:moveTo>
                      <a:pt x="64" y="73"/>
                    </a:moveTo>
                    <a:lnTo>
                      <a:pt x="73" y="49"/>
                    </a:lnTo>
                    <a:lnTo>
                      <a:pt x="39" y="20"/>
                    </a:lnTo>
                    <a:lnTo>
                      <a:pt x="46" y="0"/>
                    </a:lnTo>
                    <a:lnTo>
                      <a:pt x="19" y="7"/>
                    </a:lnTo>
                    <a:lnTo>
                      <a:pt x="0" y="34"/>
                    </a:lnTo>
                    <a:lnTo>
                      <a:pt x="32" y="41"/>
                    </a:lnTo>
                    <a:lnTo>
                      <a:pt x="6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2" name="Freeform 146"/>
              <p:cNvSpPr>
                <a:spLocks/>
              </p:cNvSpPr>
              <p:nvPr/>
            </p:nvSpPr>
            <p:spPr bwMode="auto">
              <a:xfrm>
                <a:off x="2462213" y="2817813"/>
                <a:ext cx="15875" cy="11113"/>
              </a:xfrm>
              <a:custGeom>
                <a:avLst/>
                <a:gdLst>
                  <a:gd name="T0" fmla="*/ 50 w 50"/>
                  <a:gd name="T1" fmla="*/ 9 h 36"/>
                  <a:gd name="T2" fmla="*/ 7 w 50"/>
                  <a:gd name="T3" fmla="*/ 0 h 36"/>
                  <a:gd name="T4" fmla="*/ 0 w 50"/>
                  <a:gd name="T5" fmla="*/ 16 h 36"/>
                  <a:gd name="T6" fmla="*/ 20 w 50"/>
                  <a:gd name="T7" fmla="*/ 36 h 36"/>
                  <a:gd name="T8" fmla="*/ 50 w 50"/>
                  <a:gd name="T9" fmla="*/ 9 h 36"/>
                </a:gdLst>
                <a:ahLst/>
                <a:cxnLst>
                  <a:cxn ang="0">
                    <a:pos x="T0" y="T1"/>
                  </a:cxn>
                  <a:cxn ang="0">
                    <a:pos x="T2" y="T3"/>
                  </a:cxn>
                  <a:cxn ang="0">
                    <a:pos x="T4" y="T5"/>
                  </a:cxn>
                  <a:cxn ang="0">
                    <a:pos x="T6" y="T7"/>
                  </a:cxn>
                  <a:cxn ang="0">
                    <a:pos x="T8" y="T9"/>
                  </a:cxn>
                </a:cxnLst>
                <a:rect l="0" t="0" r="r" b="b"/>
                <a:pathLst>
                  <a:path w="50" h="36">
                    <a:moveTo>
                      <a:pt x="50" y="9"/>
                    </a:moveTo>
                    <a:lnTo>
                      <a:pt x="7" y="0"/>
                    </a:lnTo>
                    <a:lnTo>
                      <a:pt x="0" y="16"/>
                    </a:lnTo>
                    <a:lnTo>
                      <a:pt x="20" y="36"/>
                    </a:lnTo>
                    <a:lnTo>
                      <a:pt x="5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3" name="Freeform 147"/>
              <p:cNvSpPr>
                <a:spLocks/>
              </p:cNvSpPr>
              <p:nvPr/>
            </p:nvSpPr>
            <p:spPr bwMode="auto">
              <a:xfrm>
                <a:off x="2471738" y="2881313"/>
                <a:ext cx="15875" cy="19050"/>
              </a:xfrm>
              <a:custGeom>
                <a:avLst/>
                <a:gdLst>
                  <a:gd name="T0" fmla="*/ 0 w 47"/>
                  <a:gd name="T1" fmla="*/ 13 h 56"/>
                  <a:gd name="T2" fmla="*/ 7 w 47"/>
                  <a:gd name="T3" fmla="*/ 43 h 56"/>
                  <a:gd name="T4" fmla="*/ 27 w 47"/>
                  <a:gd name="T5" fmla="*/ 56 h 56"/>
                  <a:gd name="T6" fmla="*/ 47 w 47"/>
                  <a:gd name="T7" fmla="*/ 20 h 56"/>
                  <a:gd name="T8" fmla="*/ 29 w 47"/>
                  <a:gd name="T9" fmla="*/ 0 h 56"/>
                  <a:gd name="T10" fmla="*/ 0 w 47"/>
                  <a:gd name="T11" fmla="*/ 13 h 56"/>
                </a:gdLst>
                <a:ahLst/>
                <a:cxnLst>
                  <a:cxn ang="0">
                    <a:pos x="T0" y="T1"/>
                  </a:cxn>
                  <a:cxn ang="0">
                    <a:pos x="T2" y="T3"/>
                  </a:cxn>
                  <a:cxn ang="0">
                    <a:pos x="T4" y="T5"/>
                  </a:cxn>
                  <a:cxn ang="0">
                    <a:pos x="T6" y="T7"/>
                  </a:cxn>
                  <a:cxn ang="0">
                    <a:pos x="T8" y="T9"/>
                  </a:cxn>
                  <a:cxn ang="0">
                    <a:pos x="T10" y="T11"/>
                  </a:cxn>
                </a:cxnLst>
                <a:rect l="0" t="0" r="r" b="b"/>
                <a:pathLst>
                  <a:path w="47" h="56">
                    <a:moveTo>
                      <a:pt x="0" y="13"/>
                    </a:moveTo>
                    <a:lnTo>
                      <a:pt x="7" y="43"/>
                    </a:lnTo>
                    <a:lnTo>
                      <a:pt x="27" y="56"/>
                    </a:lnTo>
                    <a:lnTo>
                      <a:pt x="47" y="20"/>
                    </a:lnTo>
                    <a:lnTo>
                      <a:pt x="29"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4" name="Freeform 148"/>
              <p:cNvSpPr>
                <a:spLocks/>
              </p:cNvSpPr>
              <p:nvPr/>
            </p:nvSpPr>
            <p:spPr bwMode="auto">
              <a:xfrm>
                <a:off x="2433638" y="2827338"/>
                <a:ext cx="79375" cy="44450"/>
              </a:xfrm>
              <a:custGeom>
                <a:avLst/>
                <a:gdLst>
                  <a:gd name="T0" fmla="*/ 60 w 247"/>
                  <a:gd name="T1" fmla="*/ 116 h 142"/>
                  <a:gd name="T2" fmla="*/ 84 w 247"/>
                  <a:gd name="T3" fmla="*/ 136 h 142"/>
                  <a:gd name="T4" fmla="*/ 164 w 247"/>
                  <a:gd name="T5" fmla="*/ 85 h 142"/>
                  <a:gd name="T6" fmla="*/ 184 w 247"/>
                  <a:gd name="T7" fmla="*/ 142 h 142"/>
                  <a:gd name="T8" fmla="*/ 231 w 247"/>
                  <a:gd name="T9" fmla="*/ 131 h 142"/>
                  <a:gd name="T10" fmla="*/ 247 w 247"/>
                  <a:gd name="T11" fmla="*/ 88 h 142"/>
                  <a:gd name="T12" fmla="*/ 204 w 247"/>
                  <a:gd name="T13" fmla="*/ 102 h 142"/>
                  <a:gd name="T14" fmla="*/ 184 w 247"/>
                  <a:gd name="T15" fmla="*/ 85 h 142"/>
                  <a:gd name="T16" fmla="*/ 154 w 247"/>
                  <a:gd name="T17" fmla="*/ 58 h 142"/>
                  <a:gd name="T18" fmla="*/ 104 w 247"/>
                  <a:gd name="T19" fmla="*/ 100 h 142"/>
                  <a:gd name="T20" fmla="*/ 84 w 247"/>
                  <a:gd name="T21" fmla="*/ 73 h 142"/>
                  <a:gd name="T22" fmla="*/ 94 w 247"/>
                  <a:gd name="T23" fmla="*/ 36 h 142"/>
                  <a:gd name="T24" fmla="*/ 76 w 247"/>
                  <a:gd name="T25" fmla="*/ 9 h 142"/>
                  <a:gd name="T26" fmla="*/ 26 w 247"/>
                  <a:gd name="T27" fmla="*/ 0 h 142"/>
                  <a:gd name="T28" fmla="*/ 0 w 247"/>
                  <a:gd name="T29" fmla="*/ 77 h 142"/>
                  <a:gd name="T30" fmla="*/ 27 w 247"/>
                  <a:gd name="T31" fmla="*/ 113 h 142"/>
                  <a:gd name="T32" fmla="*/ 60 w 247"/>
                  <a:gd name="T33" fmla="*/ 11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142">
                    <a:moveTo>
                      <a:pt x="60" y="116"/>
                    </a:moveTo>
                    <a:lnTo>
                      <a:pt x="84" y="136"/>
                    </a:lnTo>
                    <a:lnTo>
                      <a:pt x="164" y="85"/>
                    </a:lnTo>
                    <a:lnTo>
                      <a:pt x="184" y="142"/>
                    </a:lnTo>
                    <a:lnTo>
                      <a:pt x="231" y="131"/>
                    </a:lnTo>
                    <a:lnTo>
                      <a:pt x="247" y="88"/>
                    </a:lnTo>
                    <a:lnTo>
                      <a:pt x="204" y="102"/>
                    </a:lnTo>
                    <a:lnTo>
                      <a:pt x="184" y="85"/>
                    </a:lnTo>
                    <a:lnTo>
                      <a:pt x="154" y="58"/>
                    </a:lnTo>
                    <a:lnTo>
                      <a:pt x="104" y="100"/>
                    </a:lnTo>
                    <a:lnTo>
                      <a:pt x="84" y="73"/>
                    </a:lnTo>
                    <a:lnTo>
                      <a:pt x="94" y="36"/>
                    </a:lnTo>
                    <a:lnTo>
                      <a:pt x="76" y="9"/>
                    </a:lnTo>
                    <a:lnTo>
                      <a:pt x="26" y="0"/>
                    </a:lnTo>
                    <a:lnTo>
                      <a:pt x="0" y="77"/>
                    </a:lnTo>
                    <a:lnTo>
                      <a:pt x="27" y="113"/>
                    </a:lnTo>
                    <a:lnTo>
                      <a:pt x="6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5" name="Freeform 149"/>
              <p:cNvSpPr>
                <a:spLocks/>
              </p:cNvSpPr>
              <p:nvPr/>
            </p:nvSpPr>
            <p:spPr bwMode="auto">
              <a:xfrm>
                <a:off x="2435225" y="2865438"/>
                <a:ext cx="25400" cy="25400"/>
              </a:xfrm>
              <a:custGeom>
                <a:avLst/>
                <a:gdLst>
                  <a:gd name="T0" fmla="*/ 0 w 81"/>
                  <a:gd name="T1" fmla="*/ 20 h 82"/>
                  <a:gd name="T2" fmla="*/ 0 w 81"/>
                  <a:gd name="T3" fmla="*/ 50 h 82"/>
                  <a:gd name="T4" fmla="*/ 41 w 81"/>
                  <a:gd name="T5" fmla="*/ 82 h 82"/>
                  <a:gd name="T6" fmla="*/ 81 w 81"/>
                  <a:gd name="T7" fmla="*/ 59 h 82"/>
                  <a:gd name="T8" fmla="*/ 33 w 81"/>
                  <a:gd name="T9" fmla="*/ 0 h 82"/>
                  <a:gd name="T10" fmla="*/ 0 w 81"/>
                  <a:gd name="T11" fmla="*/ 20 h 82"/>
                </a:gdLst>
                <a:ahLst/>
                <a:cxnLst>
                  <a:cxn ang="0">
                    <a:pos x="T0" y="T1"/>
                  </a:cxn>
                  <a:cxn ang="0">
                    <a:pos x="T2" y="T3"/>
                  </a:cxn>
                  <a:cxn ang="0">
                    <a:pos x="T4" y="T5"/>
                  </a:cxn>
                  <a:cxn ang="0">
                    <a:pos x="T6" y="T7"/>
                  </a:cxn>
                  <a:cxn ang="0">
                    <a:pos x="T8" y="T9"/>
                  </a:cxn>
                  <a:cxn ang="0">
                    <a:pos x="T10" y="T11"/>
                  </a:cxn>
                </a:cxnLst>
                <a:rect l="0" t="0" r="r" b="b"/>
                <a:pathLst>
                  <a:path w="81" h="82">
                    <a:moveTo>
                      <a:pt x="0" y="20"/>
                    </a:moveTo>
                    <a:lnTo>
                      <a:pt x="0" y="50"/>
                    </a:lnTo>
                    <a:lnTo>
                      <a:pt x="41" y="82"/>
                    </a:lnTo>
                    <a:lnTo>
                      <a:pt x="81" y="59"/>
                    </a:lnTo>
                    <a:lnTo>
                      <a:pt x="33" y="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6" name="Freeform 150"/>
              <p:cNvSpPr>
                <a:spLocks/>
              </p:cNvSpPr>
              <p:nvPr/>
            </p:nvSpPr>
            <p:spPr bwMode="auto">
              <a:xfrm>
                <a:off x="2124075" y="3273425"/>
                <a:ext cx="22225" cy="15875"/>
              </a:xfrm>
              <a:custGeom>
                <a:avLst/>
                <a:gdLst>
                  <a:gd name="T0" fmla="*/ 14 w 66"/>
                  <a:gd name="T1" fmla="*/ 24 h 50"/>
                  <a:gd name="T2" fmla="*/ 0 w 66"/>
                  <a:gd name="T3" fmla="*/ 50 h 50"/>
                  <a:gd name="T4" fmla="*/ 34 w 66"/>
                  <a:gd name="T5" fmla="*/ 44 h 50"/>
                  <a:gd name="T6" fmla="*/ 66 w 66"/>
                  <a:gd name="T7" fmla="*/ 3 h 50"/>
                  <a:gd name="T8" fmla="*/ 47 w 66"/>
                  <a:gd name="T9" fmla="*/ 0 h 50"/>
                  <a:gd name="T10" fmla="*/ 14 w 66"/>
                  <a:gd name="T11" fmla="*/ 24 h 50"/>
                </a:gdLst>
                <a:ahLst/>
                <a:cxnLst>
                  <a:cxn ang="0">
                    <a:pos x="T0" y="T1"/>
                  </a:cxn>
                  <a:cxn ang="0">
                    <a:pos x="T2" y="T3"/>
                  </a:cxn>
                  <a:cxn ang="0">
                    <a:pos x="T4" y="T5"/>
                  </a:cxn>
                  <a:cxn ang="0">
                    <a:pos x="T6" y="T7"/>
                  </a:cxn>
                  <a:cxn ang="0">
                    <a:pos x="T8" y="T9"/>
                  </a:cxn>
                  <a:cxn ang="0">
                    <a:pos x="T10" y="T11"/>
                  </a:cxn>
                </a:cxnLst>
                <a:rect l="0" t="0" r="r" b="b"/>
                <a:pathLst>
                  <a:path w="66" h="50">
                    <a:moveTo>
                      <a:pt x="14" y="24"/>
                    </a:moveTo>
                    <a:lnTo>
                      <a:pt x="0" y="50"/>
                    </a:lnTo>
                    <a:lnTo>
                      <a:pt x="34" y="44"/>
                    </a:lnTo>
                    <a:lnTo>
                      <a:pt x="66" y="3"/>
                    </a:lnTo>
                    <a:lnTo>
                      <a:pt x="47" y="0"/>
                    </a:ln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7" name="Freeform 151"/>
              <p:cNvSpPr>
                <a:spLocks/>
              </p:cNvSpPr>
              <p:nvPr/>
            </p:nvSpPr>
            <p:spPr bwMode="auto">
              <a:xfrm>
                <a:off x="2111375" y="3095625"/>
                <a:ext cx="103188" cy="125413"/>
              </a:xfrm>
              <a:custGeom>
                <a:avLst/>
                <a:gdLst>
                  <a:gd name="T0" fmla="*/ 193 w 325"/>
                  <a:gd name="T1" fmla="*/ 139 h 394"/>
                  <a:gd name="T2" fmla="*/ 186 w 325"/>
                  <a:gd name="T3" fmla="*/ 46 h 394"/>
                  <a:gd name="T4" fmla="*/ 125 w 325"/>
                  <a:gd name="T5" fmla="*/ 0 h 394"/>
                  <a:gd name="T6" fmla="*/ 99 w 325"/>
                  <a:gd name="T7" fmla="*/ 30 h 394"/>
                  <a:gd name="T8" fmla="*/ 130 w 325"/>
                  <a:gd name="T9" fmla="*/ 99 h 394"/>
                  <a:gd name="T10" fmla="*/ 76 w 325"/>
                  <a:gd name="T11" fmla="*/ 83 h 394"/>
                  <a:gd name="T12" fmla="*/ 55 w 325"/>
                  <a:gd name="T13" fmla="*/ 37 h 394"/>
                  <a:gd name="T14" fmla="*/ 50 w 325"/>
                  <a:gd name="T15" fmla="*/ 67 h 394"/>
                  <a:gd name="T16" fmla="*/ 63 w 325"/>
                  <a:gd name="T17" fmla="*/ 120 h 394"/>
                  <a:gd name="T18" fmla="*/ 50 w 325"/>
                  <a:gd name="T19" fmla="*/ 130 h 394"/>
                  <a:gd name="T20" fmla="*/ 23 w 325"/>
                  <a:gd name="T21" fmla="*/ 110 h 394"/>
                  <a:gd name="T22" fmla="*/ 0 w 325"/>
                  <a:gd name="T23" fmla="*/ 137 h 394"/>
                  <a:gd name="T24" fmla="*/ 14 w 325"/>
                  <a:gd name="T25" fmla="*/ 170 h 394"/>
                  <a:gd name="T26" fmla="*/ 37 w 325"/>
                  <a:gd name="T27" fmla="*/ 206 h 394"/>
                  <a:gd name="T28" fmla="*/ 78 w 325"/>
                  <a:gd name="T29" fmla="*/ 216 h 394"/>
                  <a:gd name="T30" fmla="*/ 76 w 325"/>
                  <a:gd name="T31" fmla="*/ 176 h 394"/>
                  <a:gd name="T32" fmla="*/ 114 w 325"/>
                  <a:gd name="T33" fmla="*/ 203 h 394"/>
                  <a:gd name="T34" fmla="*/ 121 w 325"/>
                  <a:gd name="T35" fmla="*/ 246 h 394"/>
                  <a:gd name="T36" fmla="*/ 118 w 325"/>
                  <a:gd name="T37" fmla="*/ 268 h 394"/>
                  <a:gd name="T38" fmla="*/ 151 w 325"/>
                  <a:gd name="T39" fmla="*/ 309 h 394"/>
                  <a:gd name="T40" fmla="*/ 161 w 325"/>
                  <a:gd name="T41" fmla="*/ 332 h 394"/>
                  <a:gd name="T42" fmla="*/ 185 w 325"/>
                  <a:gd name="T43" fmla="*/ 322 h 394"/>
                  <a:gd name="T44" fmla="*/ 231 w 325"/>
                  <a:gd name="T45" fmla="*/ 321 h 394"/>
                  <a:gd name="T46" fmla="*/ 226 w 325"/>
                  <a:gd name="T47" fmla="*/ 374 h 394"/>
                  <a:gd name="T48" fmla="*/ 229 w 325"/>
                  <a:gd name="T49" fmla="*/ 394 h 394"/>
                  <a:gd name="T50" fmla="*/ 256 w 325"/>
                  <a:gd name="T51" fmla="*/ 378 h 394"/>
                  <a:gd name="T52" fmla="*/ 281 w 325"/>
                  <a:gd name="T53" fmla="*/ 321 h 394"/>
                  <a:gd name="T54" fmla="*/ 325 w 325"/>
                  <a:gd name="T55" fmla="*/ 287 h 394"/>
                  <a:gd name="T56" fmla="*/ 317 w 325"/>
                  <a:gd name="T57" fmla="*/ 257 h 394"/>
                  <a:gd name="T58" fmla="*/ 235 w 325"/>
                  <a:gd name="T59" fmla="*/ 277 h 394"/>
                  <a:gd name="T60" fmla="*/ 240 w 325"/>
                  <a:gd name="T61" fmla="*/ 238 h 394"/>
                  <a:gd name="T62" fmla="*/ 225 w 325"/>
                  <a:gd name="T63" fmla="*/ 238 h 394"/>
                  <a:gd name="T64" fmla="*/ 217 w 325"/>
                  <a:gd name="T65" fmla="*/ 185 h 394"/>
                  <a:gd name="T66" fmla="*/ 183 w 325"/>
                  <a:gd name="T67" fmla="*/ 169 h 394"/>
                  <a:gd name="T68" fmla="*/ 193 w 325"/>
                  <a:gd name="T69" fmla="*/ 13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 h="394">
                    <a:moveTo>
                      <a:pt x="193" y="139"/>
                    </a:moveTo>
                    <a:lnTo>
                      <a:pt x="186" y="46"/>
                    </a:lnTo>
                    <a:lnTo>
                      <a:pt x="125" y="0"/>
                    </a:lnTo>
                    <a:lnTo>
                      <a:pt x="99" y="30"/>
                    </a:lnTo>
                    <a:lnTo>
                      <a:pt x="130" y="99"/>
                    </a:lnTo>
                    <a:lnTo>
                      <a:pt x="76" y="83"/>
                    </a:lnTo>
                    <a:lnTo>
                      <a:pt x="55" y="37"/>
                    </a:lnTo>
                    <a:lnTo>
                      <a:pt x="50" y="67"/>
                    </a:lnTo>
                    <a:lnTo>
                      <a:pt x="63" y="120"/>
                    </a:lnTo>
                    <a:lnTo>
                      <a:pt x="50" y="130"/>
                    </a:lnTo>
                    <a:lnTo>
                      <a:pt x="23" y="110"/>
                    </a:lnTo>
                    <a:lnTo>
                      <a:pt x="0" y="137"/>
                    </a:lnTo>
                    <a:lnTo>
                      <a:pt x="14" y="170"/>
                    </a:lnTo>
                    <a:lnTo>
                      <a:pt x="37" y="206"/>
                    </a:lnTo>
                    <a:lnTo>
                      <a:pt x="78" y="216"/>
                    </a:lnTo>
                    <a:lnTo>
                      <a:pt x="76" y="176"/>
                    </a:lnTo>
                    <a:lnTo>
                      <a:pt x="114" y="203"/>
                    </a:lnTo>
                    <a:lnTo>
                      <a:pt x="121" y="246"/>
                    </a:lnTo>
                    <a:lnTo>
                      <a:pt x="118" y="268"/>
                    </a:lnTo>
                    <a:lnTo>
                      <a:pt x="151" y="309"/>
                    </a:lnTo>
                    <a:lnTo>
                      <a:pt x="161" y="332"/>
                    </a:lnTo>
                    <a:lnTo>
                      <a:pt x="185" y="322"/>
                    </a:lnTo>
                    <a:lnTo>
                      <a:pt x="231" y="321"/>
                    </a:lnTo>
                    <a:lnTo>
                      <a:pt x="226" y="374"/>
                    </a:lnTo>
                    <a:lnTo>
                      <a:pt x="229" y="394"/>
                    </a:lnTo>
                    <a:lnTo>
                      <a:pt x="256" y="378"/>
                    </a:lnTo>
                    <a:lnTo>
                      <a:pt x="281" y="321"/>
                    </a:lnTo>
                    <a:lnTo>
                      <a:pt x="325" y="287"/>
                    </a:lnTo>
                    <a:lnTo>
                      <a:pt x="317" y="257"/>
                    </a:lnTo>
                    <a:lnTo>
                      <a:pt x="235" y="277"/>
                    </a:lnTo>
                    <a:lnTo>
                      <a:pt x="240" y="238"/>
                    </a:lnTo>
                    <a:lnTo>
                      <a:pt x="225" y="238"/>
                    </a:lnTo>
                    <a:lnTo>
                      <a:pt x="217" y="185"/>
                    </a:lnTo>
                    <a:lnTo>
                      <a:pt x="183" y="169"/>
                    </a:lnTo>
                    <a:lnTo>
                      <a:pt x="193"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8" name="Freeform 152"/>
              <p:cNvSpPr>
                <a:spLocks/>
              </p:cNvSpPr>
              <p:nvPr/>
            </p:nvSpPr>
            <p:spPr bwMode="auto">
              <a:xfrm>
                <a:off x="2184400" y="3144838"/>
                <a:ext cx="6350" cy="22225"/>
              </a:xfrm>
              <a:custGeom>
                <a:avLst/>
                <a:gdLst>
                  <a:gd name="T0" fmla="*/ 10 w 24"/>
                  <a:gd name="T1" fmla="*/ 70 h 70"/>
                  <a:gd name="T2" fmla="*/ 24 w 24"/>
                  <a:gd name="T3" fmla="*/ 33 h 70"/>
                  <a:gd name="T4" fmla="*/ 17 w 24"/>
                  <a:gd name="T5" fmla="*/ 6 h 70"/>
                  <a:gd name="T6" fmla="*/ 0 w 24"/>
                  <a:gd name="T7" fmla="*/ 0 h 70"/>
                  <a:gd name="T8" fmla="*/ 0 w 24"/>
                  <a:gd name="T9" fmla="*/ 40 h 70"/>
                  <a:gd name="T10" fmla="*/ 10 w 24"/>
                  <a:gd name="T11" fmla="*/ 70 h 70"/>
                </a:gdLst>
                <a:ahLst/>
                <a:cxnLst>
                  <a:cxn ang="0">
                    <a:pos x="T0" y="T1"/>
                  </a:cxn>
                  <a:cxn ang="0">
                    <a:pos x="T2" y="T3"/>
                  </a:cxn>
                  <a:cxn ang="0">
                    <a:pos x="T4" y="T5"/>
                  </a:cxn>
                  <a:cxn ang="0">
                    <a:pos x="T6" y="T7"/>
                  </a:cxn>
                  <a:cxn ang="0">
                    <a:pos x="T8" y="T9"/>
                  </a:cxn>
                  <a:cxn ang="0">
                    <a:pos x="T10" y="T11"/>
                  </a:cxn>
                </a:cxnLst>
                <a:rect l="0" t="0" r="r" b="b"/>
                <a:pathLst>
                  <a:path w="24" h="70">
                    <a:moveTo>
                      <a:pt x="10" y="70"/>
                    </a:moveTo>
                    <a:lnTo>
                      <a:pt x="24" y="33"/>
                    </a:lnTo>
                    <a:lnTo>
                      <a:pt x="17" y="6"/>
                    </a:lnTo>
                    <a:lnTo>
                      <a:pt x="0" y="0"/>
                    </a:lnTo>
                    <a:lnTo>
                      <a:pt x="0" y="40"/>
                    </a:lnTo>
                    <a:lnTo>
                      <a:pt x="10"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09" name="Freeform 153"/>
              <p:cNvSpPr>
                <a:spLocks/>
              </p:cNvSpPr>
              <p:nvPr/>
            </p:nvSpPr>
            <p:spPr bwMode="auto">
              <a:xfrm>
                <a:off x="2159000" y="3276600"/>
                <a:ext cx="61913" cy="71438"/>
              </a:xfrm>
              <a:custGeom>
                <a:avLst/>
                <a:gdLst>
                  <a:gd name="T0" fmla="*/ 106 w 193"/>
                  <a:gd name="T1" fmla="*/ 76 h 223"/>
                  <a:gd name="T2" fmla="*/ 58 w 193"/>
                  <a:gd name="T3" fmla="*/ 0 h 223"/>
                  <a:gd name="T4" fmla="*/ 28 w 193"/>
                  <a:gd name="T5" fmla="*/ 10 h 223"/>
                  <a:gd name="T6" fmla="*/ 39 w 193"/>
                  <a:gd name="T7" fmla="*/ 37 h 223"/>
                  <a:gd name="T8" fmla="*/ 2 w 193"/>
                  <a:gd name="T9" fmla="*/ 30 h 223"/>
                  <a:gd name="T10" fmla="*/ 12 w 193"/>
                  <a:gd name="T11" fmla="*/ 67 h 223"/>
                  <a:gd name="T12" fmla="*/ 56 w 193"/>
                  <a:gd name="T13" fmla="*/ 89 h 223"/>
                  <a:gd name="T14" fmla="*/ 99 w 193"/>
                  <a:gd name="T15" fmla="*/ 86 h 223"/>
                  <a:gd name="T16" fmla="*/ 83 w 193"/>
                  <a:gd name="T17" fmla="*/ 120 h 223"/>
                  <a:gd name="T18" fmla="*/ 56 w 193"/>
                  <a:gd name="T19" fmla="*/ 123 h 223"/>
                  <a:gd name="T20" fmla="*/ 47 w 193"/>
                  <a:gd name="T21" fmla="*/ 146 h 223"/>
                  <a:gd name="T22" fmla="*/ 83 w 193"/>
                  <a:gd name="T23" fmla="*/ 150 h 223"/>
                  <a:gd name="T24" fmla="*/ 84 w 193"/>
                  <a:gd name="T25" fmla="*/ 166 h 223"/>
                  <a:gd name="T26" fmla="*/ 37 w 193"/>
                  <a:gd name="T27" fmla="*/ 163 h 223"/>
                  <a:gd name="T28" fmla="*/ 0 w 193"/>
                  <a:gd name="T29" fmla="*/ 196 h 223"/>
                  <a:gd name="T30" fmla="*/ 24 w 193"/>
                  <a:gd name="T31" fmla="*/ 223 h 223"/>
                  <a:gd name="T32" fmla="*/ 67 w 193"/>
                  <a:gd name="T33" fmla="*/ 222 h 223"/>
                  <a:gd name="T34" fmla="*/ 90 w 193"/>
                  <a:gd name="T35" fmla="*/ 205 h 223"/>
                  <a:gd name="T36" fmla="*/ 137 w 193"/>
                  <a:gd name="T37" fmla="*/ 189 h 223"/>
                  <a:gd name="T38" fmla="*/ 144 w 193"/>
                  <a:gd name="T39" fmla="*/ 209 h 223"/>
                  <a:gd name="T40" fmla="*/ 193 w 193"/>
                  <a:gd name="T41" fmla="*/ 165 h 223"/>
                  <a:gd name="T42" fmla="*/ 150 w 193"/>
                  <a:gd name="T43" fmla="*/ 135 h 223"/>
                  <a:gd name="T44" fmla="*/ 160 w 193"/>
                  <a:gd name="T45" fmla="*/ 98 h 223"/>
                  <a:gd name="T46" fmla="*/ 106 w 193"/>
                  <a:gd name="T47" fmla="*/ 7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223">
                    <a:moveTo>
                      <a:pt x="106" y="76"/>
                    </a:moveTo>
                    <a:lnTo>
                      <a:pt x="58" y="0"/>
                    </a:lnTo>
                    <a:lnTo>
                      <a:pt x="28" y="10"/>
                    </a:lnTo>
                    <a:lnTo>
                      <a:pt x="39" y="37"/>
                    </a:lnTo>
                    <a:lnTo>
                      <a:pt x="2" y="30"/>
                    </a:lnTo>
                    <a:lnTo>
                      <a:pt x="12" y="67"/>
                    </a:lnTo>
                    <a:lnTo>
                      <a:pt x="56" y="89"/>
                    </a:lnTo>
                    <a:lnTo>
                      <a:pt x="99" y="86"/>
                    </a:lnTo>
                    <a:lnTo>
                      <a:pt x="83" y="120"/>
                    </a:lnTo>
                    <a:lnTo>
                      <a:pt x="56" y="123"/>
                    </a:lnTo>
                    <a:lnTo>
                      <a:pt x="47" y="146"/>
                    </a:lnTo>
                    <a:lnTo>
                      <a:pt x="83" y="150"/>
                    </a:lnTo>
                    <a:lnTo>
                      <a:pt x="84" y="166"/>
                    </a:lnTo>
                    <a:lnTo>
                      <a:pt x="37" y="163"/>
                    </a:lnTo>
                    <a:lnTo>
                      <a:pt x="0" y="196"/>
                    </a:lnTo>
                    <a:lnTo>
                      <a:pt x="24" y="223"/>
                    </a:lnTo>
                    <a:lnTo>
                      <a:pt x="67" y="222"/>
                    </a:lnTo>
                    <a:lnTo>
                      <a:pt x="90" y="205"/>
                    </a:lnTo>
                    <a:lnTo>
                      <a:pt x="137" y="189"/>
                    </a:lnTo>
                    <a:lnTo>
                      <a:pt x="144" y="209"/>
                    </a:lnTo>
                    <a:lnTo>
                      <a:pt x="193" y="165"/>
                    </a:lnTo>
                    <a:lnTo>
                      <a:pt x="150" y="135"/>
                    </a:lnTo>
                    <a:lnTo>
                      <a:pt x="160" y="98"/>
                    </a:lnTo>
                    <a:lnTo>
                      <a:pt x="106"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0" name="Freeform 154"/>
              <p:cNvSpPr>
                <a:spLocks/>
              </p:cNvSpPr>
              <p:nvPr/>
            </p:nvSpPr>
            <p:spPr bwMode="auto">
              <a:xfrm>
                <a:off x="2603500" y="2551113"/>
                <a:ext cx="25400" cy="46038"/>
              </a:xfrm>
              <a:custGeom>
                <a:avLst/>
                <a:gdLst>
                  <a:gd name="T0" fmla="*/ 26 w 79"/>
                  <a:gd name="T1" fmla="*/ 143 h 143"/>
                  <a:gd name="T2" fmla="*/ 50 w 79"/>
                  <a:gd name="T3" fmla="*/ 90 h 143"/>
                  <a:gd name="T4" fmla="*/ 79 w 79"/>
                  <a:gd name="T5" fmla="*/ 63 h 143"/>
                  <a:gd name="T6" fmla="*/ 75 w 79"/>
                  <a:gd name="T7" fmla="*/ 0 h 143"/>
                  <a:gd name="T8" fmla="*/ 32 w 79"/>
                  <a:gd name="T9" fmla="*/ 4 h 143"/>
                  <a:gd name="T10" fmla="*/ 19 w 79"/>
                  <a:gd name="T11" fmla="*/ 47 h 143"/>
                  <a:gd name="T12" fmla="*/ 39 w 79"/>
                  <a:gd name="T13" fmla="*/ 80 h 143"/>
                  <a:gd name="T14" fmla="*/ 0 w 79"/>
                  <a:gd name="T15" fmla="*/ 130 h 143"/>
                  <a:gd name="T16" fmla="*/ 26 w 79"/>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43">
                    <a:moveTo>
                      <a:pt x="26" y="143"/>
                    </a:moveTo>
                    <a:lnTo>
                      <a:pt x="50" y="90"/>
                    </a:lnTo>
                    <a:lnTo>
                      <a:pt x="79" y="63"/>
                    </a:lnTo>
                    <a:lnTo>
                      <a:pt x="75" y="0"/>
                    </a:lnTo>
                    <a:lnTo>
                      <a:pt x="32" y="4"/>
                    </a:lnTo>
                    <a:lnTo>
                      <a:pt x="19" y="47"/>
                    </a:lnTo>
                    <a:lnTo>
                      <a:pt x="39" y="80"/>
                    </a:lnTo>
                    <a:lnTo>
                      <a:pt x="0" y="130"/>
                    </a:lnTo>
                    <a:lnTo>
                      <a:pt x="2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1" name="Freeform 155"/>
              <p:cNvSpPr>
                <a:spLocks/>
              </p:cNvSpPr>
              <p:nvPr/>
            </p:nvSpPr>
            <p:spPr bwMode="auto">
              <a:xfrm>
                <a:off x="2638425" y="2532063"/>
                <a:ext cx="17463" cy="39688"/>
              </a:xfrm>
              <a:custGeom>
                <a:avLst/>
                <a:gdLst>
                  <a:gd name="T0" fmla="*/ 40 w 54"/>
                  <a:gd name="T1" fmla="*/ 109 h 126"/>
                  <a:gd name="T2" fmla="*/ 54 w 54"/>
                  <a:gd name="T3" fmla="*/ 82 h 126"/>
                  <a:gd name="T4" fmla="*/ 49 w 54"/>
                  <a:gd name="T5" fmla="*/ 22 h 126"/>
                  <a:gd name="T6" fmla="*/ 22 w 54"/>
                  <a:gd name="T7" fmla="*/ 0 h 126"/>
                  <a:gd name="T8" fmla="*/ 12 w 54"/>
                  <a:gd name="T9" fmla="*/ 23 h 126"/>
                  <a:gd name="T10" fmla="*/ 0 w 54"/>
                  <a:gd name="T11" fmla="*/ 89 h 126"/>
                  <a:gd name="T12" fmla="*/ 7 w 54"/>
                  <a:gd name="T13" fmla="*/ 126 h 126"/>
                  <a:gd name="T14" fmla="*/ 40 w 54"/>
                  <a:gd name="T15" fmla="*/ 10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6">
                    <a:moveTo>
                      <a:pt x="40" y="109"/>
                    </a:moveTo>
                    <a:lnTo>
                      <a:pt x="54" y="82"/>
                    </a:lnTo>
                    <a:lnTo>
                      <a:pt x="49" y="22"/>
                    </a:lnTo>
                    <a:lnTo>
                      <a:pt x="22" y="0"/>
                    </a:lnTo>
                    <a:lnTo>
                      <a:pt x="12" y="23"/>
                    </a:lnTo>
                    <a:lnTo>
                      <a:pt x="0" y="89"/>
                    </a:lnTo>
                    <a:lnTo>
                      <a:pt x="7" y="126"/>
                    </a:lnTo>
                    <a:lnTo>
                      <a:pt x="4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2" name="Freeform 156"/>
              <p:cNvSpPr>
                <a:spLocks/>
              </p:cNvSpPr>
              <p:nvPr/>
            </p:nvSpPr>
            <p:spPr bwMode="auto">
              <a:xfrm>
                <a:off x="2660650" y="2533650"/>
                <a:ext cx="7938" cy="12700"/>
              </a:xfrm>
              <a:custGeom>
                <a:avLst/>
                <a:gdLst>
                  <a:gd name="T0" fmla="*/ 4 w 27"/>
                  <a:gd name="T1" fmla="*/ 40 h 40"/>
                  <a:gd name="T2" fmla="*/ 27 w 27"/>
                  <a:gd name="T3" fmla="*/ 0 h 40"/>
                  <a:gd name="T4" fmla="*/ 0 w 27"/>
                  <a:gd name="T5" fmla="*/ 6 h 40"/>
                  <a:gd name="T6" fmla="*/ 4 w 27"/>
                  <a:gd name="T7" fmla="*/ 40 h 40"/>
                </a:gdLst>
                <a:ahLst/>
                <a:cxnLst>
                  <a:cxn ang="0">
                    <a:pos x="T0" y="T1"/>
                  </a:cxn>
                  <a:cxn ang="0">
                    <a:pos x="T2" y="T3"/>
                  </a:cxn>
                  <a:cxn ang="0">
                    <a:pos x="T4" y="T5"/>
                  </a:cxn>
                  <a:cxn ang="0">
                    <a:pos x="T6" y="T7"/>
                  </a:cxn>
                </a:cxnLst>
                <a:rect l="0" t="0" r="r" b="b"/>
                <a:pathLst>
                  <a:path w="27" h="40">
                    <a:moveTo>
                      <a:pt x="4" y="40"/>
                    </a:moveTo>
                    <a:lnTo>
                      <a:pt x="27" y="0"/>
                    </a:lnTo>
                    <a:lnTo>
                      <a:pt x="0" y="6"/>
                    </a:ln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3" name="Freeform 157"/>
              <p:cNvSpPr>
                <a:spLocks/>
              </p:cNvSpPr>
              <p:nvPr/>
            </p:nvSpPr>
            <p:spPr bwMode="auto">
              <a:xfrm>
                <a:off x="2646363" y="2506663"/>
                <a:ext cx="14288" cy="22225"/>
              </a:xfrm>
              <a:custGeom>
                <a:avLst/>
                <a:gdLst>
                  <a:gd name="T0" fmla="*/ 49 w 49"/>
                  <a:gd name="T1" fmla="*/ 26 h 66"/>
                  <a:gd name="T2" fmla="*/ 26 w 49"/>
                  <a:gd name="T3" fmla="*/ 0 h 66"/>
                  <a:gd name="T4" fmla="*/ 0 w 49"/>
                  <a:gd name="T5" fmla="*/ 47 h 66"/>
                  <a:gd name="T6" fmla="*/ 24 w 49"/>
                  <a:gd name="T7" fmla="*/ 66 h 66"/>
                  <a:gd name="T8" fmla="*/ 49 w 49"/>
                  <a:gd name="T9" fmla="*/ 26 h 66"/>
                </a:gdLst>
                <a:ahLst/>
                <a:cxnLst>
                  <a:cxn ang="0">
                    <a:pos x="T0" y="T1"/>
                  </a:cxn>
                  <a:cxn ang="0">
                    <a:pos x="T2" y="T3"/>
                  </a:cxn>
                  <a:cxn ang="0">
                    <a:pos x="T4" y="T5"/>
                  </a:cxn>
                  <a:cxn ang="0">
                    <a:pos x="T6" y="T7"/>
                  </a:cxn>
                  <a:cxn ang="0">
                    <a:pos x="T8" y="T9"/>
                  </a:cxn>
                </a:cxnLst>
                <a:rect l="0" t="0" r="r" b="b"/>
                <a:pathLst>
                  <a:path w="49" h="66">
                    <a:moveTo>
                      <a:pt x="49" y="26"/>
                    </a:moveTo>
                    <a:lnTo>
                      <a:pt x="26" y="0"/>
                    </a:lnTo>
                    <a:lnTo>
                      <a:pt x="0" y="47"/>
                    </a:lnTo>
                    <a:lnTo>
                      <a:pt x="24" y="66"/>
                    </a:lnTo>
                    <a:lnTo>
                      <a:pt x="4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4" name="Freeform 158"/>
              <p:cNvSpPr>
                <a:spLocks/>
              </p:cNvSpPr>
              <p:nvPr/>
            </p:nvSpPr>
            <p:spPr bwMode="auto">
              <a:xfrm>
                <a:off x="2500313" y="2816225"/>
                <a:ext cx="14288" cy="11113"/>
              </a:xfrm>
              <a:custGeom>
                <a:avLst/>
                <a:gdLst>
                  <a:gd name="T0" fmla="*/ 41 w 47"/>
                  <a:gd name="T1" fmla="*/ 0 h 33"/>
                  <a:gd name="T2" fmla="*/ 0 w 47"/>
                  <a:gd name="T3" fmla="*/ 21 h 33"/>
                  <a:gd name="T4" fmla="*/ 47 w 47"/>
                  <a:gd name="T5" fmla="*/ 33 h 33"/>
                  <a:gd name="T6" fmla="*/ 41 w 47"/>
                  <a:gd name="T7" fmla="*/ 0 h 33"/>
                </a:gdLst>
                <a:ahLst/>
                <a:cxnLst>
                  <a:cxn ang="0">
                    <a:pos x="T0" y="T1"/>
                  </a:cxn>
                  <a:cxn ang="0">
                    <a:pos x="T2" y="T3"/>
                  </a:cxn>
                  <a:cxn ang="0">
                    <a:pos x="T4" y="T5"/>
                  </a:cxn>
                  <a:cxn ang="0">
                    <a:pos x="T6" y="T7"/>
                  </a:cxn>
                </a:cxnLst>
                <a:rect l="0" t="0" r="r" b="b"/>
                <a:pathLst>
                  <a:path w="47" h="33">
                    <a:moveTo>
                      <a:pt x="41" y="0"/>
                    </a:moveTo>
                    <a:lnTo>
                      <a:pt x="0" y="21"/>
                    </a:lnTo>
                    <a:lnTo>
                      <a:pt x="47" y="33"/>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5" name="Freeform 159"/>
              <p:cNvSpPr>
                <a:spLocks/>
              </p:cNvSpPr>
              <p:nvPr/>
            </p:nvSpPr>
            <p:spPr bwMode="auto">
              <a:xfrm>
                <a:off x="2486025" y="2835275"/>
                <a:ext cx="14288" cy="7938"/>
              </a:xfrm>
              <a:custGeom>
                <a:avLst/>
                <a:gdLst>
                  <a:gd name="T0" fmla="*/ 20 w 43"/>
                  <a:gd name="T1" fmla="*/ 27 h 27"/>
                  <a:gd name="T2" fmla="*/ 43 w 43"/>
                  <a:gd name="T3" fmla="*/ 0 h 27"/>
                  <a:gd name="T4" fmla="*/ 0 w 43"/>
                  <a:gd name="T5" fmla="*/ 11 h 27"/>
                  <a:gd name="T6" fmla="*/ 20 w 43"/>
                  <a:gd name="T7" fmla="*/ 27 h 27"/>
                </a:gdLst>
                <a:ahLst/>
                <a:cxnLst>
                  <a:cxn ang="0">
                    <a:pos x="T0" y="T1"/>
                  </a:cxn>
                  <a:cxn ang="0">
                    <a:pos x="T2" y="T3"/>
                  </a:cxn>
                  <a:cxn ang="0">
                    <a:pos x="T4" y="T5"/>
                  </a:cxn>
                  <a:cxn ang="0">
                    <a:pos x="T6" y="T7"/>
                  </a:cxn>
                </a:cxnLst>
                <a:rect l="0" t="0" r="r" b="b"/>
                <a:pathLst>
                  <a:path w="43" h="27">
                    <a:moveTo>
                      <a:pt x="20" y="27"/>
                    </a:moveTo>
                    <a:lnTo>
                      <a:pt x="43" y="0"/>
                    </a:lnTo>
                    <a:lnTo>
                      <a:pt x="0" y="11"/>
                    </a:lnTo>
                    <a:lnTo>
                      <a:pt x="2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6" name="Freeform 160"/>
              <p:cNvSpPr>
                <a:spLocks/>
              </p:cNvSpPr>
              <p:nvPr/>
            </p:nvSpPr>
            <p:spPr bwMode="auto">
              <a:xfrm>
                <a:off x="2501900" y="2792413"/>
                <a:ext cx="25400" cy="22225"/>
              </a:xfrm>
              <a:custGeom>
                <a:avLst/>
                <a:gdLst>
                  <a:gd name="T0" fmla="*/ 76 w 76"/>
                  <a:gd name="T1" fmla="*/ 0 h 71"/>
                  <a:gd name="T2" fmla="*/ 36 w 76"/>
                  <a:gd name="T3" fmla="*/ 1 h 71"/>
                  <a:gd name="T4" fmla="*/ 2 w 76"/>
                  <a:gd name="T5" fmla="*/ 31 h 71"/>
                  <a:gd name="T6" fmla="*/ 0 w 76"/>
                  <a:gd name="T7" fmla="*/ 71 h 71"/>
                  <a:gd name="T8" fmla="*/ 63 w 76"/>
                  <a:gd name="T9" fmla="*/ 23 h 71"/>
                  <a:gd name="T10" fmla="*/ 76 w 76"/>
                  <a:gd name="T11" fmla="*/ 0 h 71"/>
                </a:gdLst>
                <a:ahLst/>
                <a:cxnLst>
                  <a:cxn ang="0">
                    <a:pos x="T0" y="T1"/>
                  </a:cxn>
                  <a:cxn ang="0">
                    <a:pos x="T2" y="T3"/>
                  </a:cxn>
                  <a:cxn ang="0">
                    <a:pos x="T4" y="T5"/>
                  </a:cxn>
                  <a:cxn ang="0">
                    <a:pos x="T6" y="T7"/>
                  </a:cxn>
                  <a:cxn ang="0">
                    <a:pos x="T8" y="T9"/>
                  </a:cxn>
                  <a:cxn ang="0">
                    <a:pos x="T10" y="T11"/>
                  </a:cxn>
                </a:cxnLst>
                <a:rect l="0" t="0" r="r" b="b"/>
                <a:pathLst>
                  <a:path w="76" h="71">
                    <a:moveTo>
                      <a:pt x="76" y="0"/>
                    </a:moveTo>
                    <a:lnTo>
                      <a:pt x="36" y="1"/>
                    </a:lnTo>
                    <a:lnTo>
                      <a:pt x="2" y="31"/>
                    </a:lnTo>
                    <a:lnTo>
                      <a:pt x="0" y="71"/>
                    </a:lnTo>
                    <a:lnTo>
                      <a:pt x="63" y="23"/>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7" name="Freeform 161"/>
              <p:cNvSpPr>
                <a:spLocks/>
              </p:cNvSpPr>
              <p:nvPr/>
            </p:nvSpPr>
            <p:spPr bwMode="auto">
              <a:xfrm>
                <a:off x="2593975" y="2576513"/>
                <a:ext cx="66675" cy="112713"/>
              </a:xfrm>
              <a:custGeom>
                <a:avLst/>
                <a:gdLst>
                  <a:gd name="T0" fmla="*/ 100 w 209"/>
                  <a:gd name="T1" fmla="*/ 152 h 355"/>
                  <a:gd name="T2" fmla="*/ 127 w 209"/>
                  <a:gd name="T3" fmla="*/ 156 h 355"/>
                  <a:gd name="T4" fmla="*/ 130 w 209"/>
                  <a:gd name="T5" fmla="*/ 179 h 355"/>
                  <a:gd name="T6" fmla="*/ 123 w 209"/>
                  <a:gd name="T7" fmla="*/ 255 h 355"/>
                  <a:gd name="T8" fmla="*/ 88 w 209"/>
                  <a:gd name="T9" fmla="*/ 332 h 355"/>
                  <a:gd name="T10" fmla="*/ 124 w 209"/>
                  <a:gd name="T11" fmla="*/ 355 h 355"/>
                  <a:gd name="T12" fmla="*/ 141 w 209"/>
                  <a:gd name="T13" fmla="*/ 308 h 355"/>
                  <a:gd name="T14" fmla="*/ 170 w 209"/>
                  <a:gd name="T15" fmla="*/ 265 h 355"/>
                  <a:gd name="T16" fmla="*/ 170 w 209"/>
                  <a:gd name="T17" fmla="*/ 195 h 355"/>
                  <a:gd name="T18" fmla="*/ 187 w 209"/>
                  <a:gd name="T19" fmla="*/ 168 h 355"/>
                  <a:gd name="T20" fmla="*/ 200 w 209"/>
                  <a:gd name="T21" fmla="*/ 185 h 355"/>
                  <a:gd name="T22" fmla="*/ 209 w 209"/>
                  <a:gd name="T23" fmla="*/ 158 h 355"/>
                  <a:gd name="T24" fmla="*/ 152 w 209"/>
                  <a:gd name="T25" fmla="*/ 129 h 355"/>
                  <a:gd name="T26" fmla="*/ 156 w 209"/>
                  <a:gd name="T27" fmla="*/ 105 h 355"/>
                  <a:gd name="T28" fmla="*/ 179 w 209"/>
                  <a:gd name="T29" fmla="*/ 92 h 355"/>
                  <a:gd name="T30" fmla="*/ 156 w 209"/>
                  <a:gd name="T31" fmla="*/ 45 h 355"/>
                  <a:gd name="T32" fmla="*/ 185 w 209"/>
                  <a:gd name="T33" fmla="*/ 25 h 355"/>
                  <a:gd name="T34" fmla="*/ 161 w 209"/>
                  <a:gd name="T35" fmla="*/ 6 h 355"/>
                  <a:gd name="T36" fmla="*/ 131 w 209"/>
                  <a:gd name="T37" fmla="*/ 20 h 355"/>
                  <a:gd name="T38" fmla="*/ 111 w 209"/>
                  <a:gd name="T39" fmla="*/ 0 h 355"/>
                  <a:gd name="T40" fmla="*/ 95 w 209"/>
                  <a:gd name="T41" fmla="*/ 23 h 355"/>
                  <a:gd name="T42" fmla="*/ 82 w 209"/>
                  <a:gd name="T43" fmla="*/ 70 h 355"/>
                  <a:gd name="T44" fmla="*/ 95 w 209"/>
                  <a:gd name="T45" fmla="*/ 93 h 355"/>
                  <a:gd name="T46" fmla="*/ 89 w 209"/>
                  <a:gd name="T47" fmla="*/ 113 h 355"/>
                  <a:gd name="T48" fmla="*/ 72 w 209"/>
                  <a:gd name="T49" fmla="*/ 93 h 355"/>
                  <a:gd name="T50" fmla="*/ 3 w 209"/>
                  <a:gd name="T51" fmla="*/ 113 h 355"/>
                  <a:gd name="T52" fmla="*/ 0 w 209"/>
                  <a:gd name="T53" fmla="*/ 147 h 355"/>
                  <a:gd name="T54" fmla="*/ 63 w 209"/>
                  <a:gd name="T55" fmla="*/ 202 h 355"/>
                  <a:gd name="T56" fmla="*/ 100 w 209"/>
                  <a:gd name="T57" fmla="*/ 15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9" h="355">
                    <a:moveTo>
                      <a:pt x="100" y="152"/>
                    </a:moveTo>
                    <a:lnTo>
                      <a:pt x="127" y="156"/>
                    </a:lnTo>
                    <a:lnTo>
                      <a:pt x="130" y="179"/>
                    </a:lnTo>
                    <a:lnTo>
                      <a:pt x="123" y="255"/>
                    </a:lnTo>
                    <a:lnTo>
                      <a:pt x="88" y="332"/>
                    </a:lnTo>
                    <a:lnTo>
                      <a:pt x="124" y="355"/>
                    </a:lnTo>
                    <a:lnTo>
                      <a:pt x="141" y="308"/>
                    </a:lnTo>
                    <a:lnTo>
                      <a:pt x="170" y="265"/>
                    </a:lnTo>
                    <a:lnTo>
                      <a:pt x="170" y="195"/>
                    </a:lnTo>
                    <a:lnTo>
                      <a:pt x="187" y="168"/>
                    </a:lnTo>
                    <a:lnTo>
                      <a:pt x="200" y="185"/>
                    </a:lnTo>
                    <a:lnTo>
                      <a:pt x="209" y="158"/>
                    </a:lnTo>
                    <a:lnTo>
                      <a:pt x="152" y="129"/>
                    </a:lnTo>
                    <a:lnTo>
                      <a:pt x="156" y="105"/>
                    </a:lnTo>
                    <a:lnTo>
                      <a:pt x="179" y="92"/>
                    </a:lnTo>
                    <a:lnTo>
                      <a:pt x="156" y="45"/>
                    </a:lnTo>
                    <a:lnTo>
                      <a:pt x="185" y="25"/>
                    </a:lnTo>
                    <a:lnTo>
                      <a:pt x="161" y="6"/>
                    </a:lnTo>
                    <a:lnTo>
                      <a:pt x="131" y="20"/>
                    </a:lnTo>
                    <a:lnTo>
                      <a:pt x="111" y="0"/>
                    </a:lnTo>
                    <a:lnTo>
                      <a:pt x="95" y="23"/>
                    </a:lnTo>
                    <a:lnTo>
                      <a:pt x="82" y="70"/>
                    </a:lnTo>
                    <a:lnTo>
                      <a:pt x="95" y="93"/>
                    </a:lnTo>
                    <a:lnTo>
                      <a:pt x="89" y="113"/>
                    </a:lnTo>
                    <a:lnTo>
                      <a:pt x="72" y="93"/>
                    </a:lnTo>
                    <a:lnTo>
                      <a:pt x="3" y="113"/>
                    </a:lnTo>
                    <a:lnTo>
                      <a:pt x="0" y="147"/>
                    </a:lnTo>
                    <a:lnTo>
                      <a:pt x="63" y="202"/>
                    </a:lnTo>
                    <a:lnTo>
                      <a:pt x="100"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8" name="Freeform 162"/>
              <p:cNvSpPr>
                <a:spLocks/>
              </p:cNvSpPr>
              <p:nvPr/>
            </p:nvSpPr>
            <p:spPr bwMode="auto">
              <a:xfrm>
                <a:off x="2141538" y="3402013"/>
                <a:ext cx="47625" cy="57150"/>
              </a:xfrm>
              <a:custGeom>
                <a:avLst/>
                <a:gdLst>
                  <a:gd name="T0" fmla="*/ 60 w 149"/>
                  <a:gd name="T1" fmla="*/ 174 h 182"/>
                  <a:gd name="T2" fmla="*/ 93 w 149"/>
                  <a:gd name="T3" fmla="*/ 182 h 182"/>
                  <a:gd name="T4" fmla="*/ 110 w 149"/>
                  <a:gd name="T5" fmla="*/ 152 h 182"/>
                  <a:gd name="T6" fmla="*/ 149 w 149"/>
                  <a:gd name="T7" fmla="*/ 122 h 182"/>
                  <a:gd name="T8" fmla="*/ 132 w 149"/>
                  <a:gd name="T9" fmla="*/ 77 h 182"/>
                  <a:gd name="T10" fmla="*/ 132 w 149"/>
                  <a:gd name="T11" fmla="*/ 37 h 182"/>
                  <a:gd name="T12" fmla="*/ 106 w 149"/>
                  <a:gd name="T13" fmla="*/ 0 h 182"/>
                  <a:gd name="T14" fmla="*/ 76 w 149"/>
                  <a:gd name="T15" fmla="*/ 27 h 182"/>
                  <a:gd name="T16" fmla="*/ 55 w 149"/>
                  <a:gd name="T17" fmla="*/ 53 h 182"/>
                  <a:gd name="T18" fmla="*/ 29 w 149"/>
                  <a:gd name="T19" fmla="*/ 34 h 182"/>
                  <a:gd name="T20" fmla="*/ 0 w 149"/>
                  <a:gd name="T21" fmla="*/ 101 h 182"/>
                  <a:gd name="T22" fmla="*/ 3 w 149"/>
                  <a:gd name="T23" fmla="*/ 140 h 182"/>
                  <a:gd name="T24" fmla="*/ 16 w 149"/>
                  <a:gd name="T25" fmla="*/ 120 h 182"/>
                  <a:gd name="T26" fmla="*/ 42 w 149"/>
                  <a:gd name="T27" fmla="*/ 90 h 182"/>
                  <a:gd name="T28" fmla="*/ 72 w 149"/>
                  <a:gd name="T29" fmla="*/ 90 h 182"/>
                  <a:gd name="T30" fmla="*/ 53 w 149"/>
                  <a:gd name="T31" fmla="*/ 143 h 182"/>
                  <a:gd name="T32" fmla="*/ 60 w 149"/>
                  <a:gd name="T33"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 h="182">
                    <a:moveTo>
                      <a:pt x="60" y="174"/>
                    </a:moveTo>
                    <a:lnTo>
                      <a:pt x="93" y="182"/>
                    </a:lnTo>
                    <a:lnTo>
                      <a:pt x="110" y="152"/>
                    </a:lnTo>
                    <a:lnTo>
                      <a:pt x="149" y="122"/>
                    </a:lnTo>
                    <a:lnTo>
                      <a:pt x="132" y="77"/>
                    </a:lnTo>
                    <a:lnTo>
                      <a:pt x="132" y="37"/>
                    </a:lnTo>
                    <a:lnTo>
                      <a:pt x="106" y="0"/>
                    </a:lnTo>
                    <a:lnTo>
                      <a:pt x="76" y="27"/>
                    </a:lnTo>
                    <a:lnTo>
                      <a:pt x="55" y="53"/>
                    </a:lnTo>
                    <a:lnTo>
                      <a:pt x="29" y="34"/>
                    </a:lnTo>
                    <a:lnTo>
                      <a:pt x="0" y="101"/>
                    </a:lnTo>
                    <a:lnTo>
                      <a:pt x="3" y="140"/>
                    </a:lnTo>
                    <a:lnTo>
                      <a:pt x="16" y="120"/>
                    </a:lnTo>
                    <a:lnTo>
                      <a:pt x="42" y="90"/>
                    </a:lnTo>
                    <a:lnTo>
                      <a:pt x="72" y="90"/>
                    </a:lnTo>
                    <a:lnTo>
                      <a:pt x="53" y="143"/>
                    </a:lnTo>
                    <a:lnTo>
                      <a:pt x="6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19" name="Freeform 163"/>
              <p:cNvSpPr>
                <a:spLocks/>
              </p:cNvSpPr>
              <p:nvPr/>
            </p:nvSpPr>
            <p:spPr bwMode="auto">
              <a:xfrm>
                <a:off x="2614613" y="4216400"/>
                <a:ext cx="55563" cy="33338"/>
              </a:xfrm>
              <a:custGeom>
                <a:avLst/>
                <a:gdLst>
                  <a:gd name="T0" fmla="*/ 101 w 174"/>
                  <a:gd name="T1" fmla="*/ 13 h 102"/>
                  <a:gd name="T2" fmla="*/ 84 w 174"/>
                  <a:gd name="T3" fmla="*/ 0 h 102"/>
                  <a:gd name="T4" fmla="*/ 14 w 174"/>
                  <a:gd name="T5" fmla="*/ 53 h 102"/>
                  <a:gd name="T6" fmla="*/ 0 w 174"/>
                  <a:gd name="T7" fmla="*/ 63 h 102"/>
                  <a:gd name="T8" fmla="*/ 44 w 174"/>
                  <a:gd name="T9" fmla="*/ 63 h 102"/>
                  <a:gd name="T10" fmla="*/ 121 w 174"/>
                  <a:gd name="T11" fmla="*/ 102 h 102"/>
                  <a:gd name="T12" fmla="*/ 144 w 174"/>
                  <a:gd name="T13" fmla="*/ 95 h 102"/>
                  <a:gd name="T14" fmla="*/ 168 w 174"/>
                  <a:gd name="T15" fmla="*/ 72 h 102"/>
                  <a:gd name="T16" fmla="*/ 174 w 174"/>
                  <a:gd name="T17" fmla="*/ 49 h 102"/>
                  <a:gd name="T18" fmla="*/ 157 w 174"/>
                  <a:gd name="T19" fmla="*/ 25 h 102"/>
                  <a:gd name="T20" fmla="*/ 101 w 174"/>
                  <a:gd name="T21" fmla="*/ 1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102">
                    <a:moveTo>
                      <a:pt x="101" y="13"/>
                    </a:moveTo>
                    <a:lnTo>
                      <a:pt x="84" y="0"/>
                    </a:lnTo>
                    <a:lnTo>
                      <a:pt x="14" y="53"/>
                    </a:lnTo>
                    <a:lnTo>
                      <a:pt x="0" y="63"/>
                    </a:lnTo>
                    <a:lnTo>
                      <a:pt x="44" y="63"/>
                    </a:lnTo>
                    <a:lnTo>
                      <a:pt x="121" y="102"/>
                    </a:lnTo>
                    <a:lnTo>
                      <a:pt x="144" y="95"/>
                    </a:lnTo>
                    <a:lnTo>
                      <a:pt x="168" y="72"/>
                    </a:lnTo>
                    <a:lnTo>
                      <a:pt x="174" y="49"/>
                    </a:lnTo>
                    <a:lnTo>
                      <a:pt x="157" y="25"/>
                    </a:lnTo>
                    <a:lnTo>
                      <a:pt x="10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0" name="Freeform 165"/>
              <p:cNvSpPr>
                <a:spLocks/>
              </p:cNvSpPr>
              <p:nvPr/>
            </p:nvSpPr>
            <p:spPr bwMode="auto">
              <a:xfrm>
                <a:off x="2057400" y="3133725"/>
                <a:ext cx="20638" cy="14288"/>
              </a:xfrm>
              <a:custGeom>
                <a:avLst/>
                <a:gdLst>
                  <a:gd name="T0" fmla="*/ 30 w 63"/>
                  <a:gd name="T1" fmla="*/ 0 h 47"/>
                  <a:gd name="T2" fmla="*/ 3 w 63"/>
                  <a:gd name="T3" fmla="*/ 4 h 47"/>
                  <a:gd name="T4" fmla="*/ 0 w 63"/>
                  <a:gd name="T5" fmla="*/ 28 h 47"/>
                  <a:gd name="T6" fmla="*/ 23 w 63"/>
                  <a:gd name="T7" fmla="*/ 40 h 47"/>
                  <a:gd name="T8" fmla="*/ 46 w 63"/>
                  <a:gd name="T9" fmla="*/ 47 h 47"/>
                  <a:gd name="T10" fmla="*/ 63 w 63"/>
                  <a:gd name="T11" fmla="*/ 17 h 47"/>
                  <a:gd name="T12" fmla="*/ 30 w 6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63" h="47">
                    <a:moveTo>
                      <a:pt x="30" y="0"/>
                    </a:moveTo>
                    <a:lnTo>
                      <a:pt x="3" y="4"/>
                    </a:lnTo>
                    <a:lnTo>
                      <a:pt x="0" y="28"/>
                    </a:lnTo>
                    <a:lnTo>
                      <a:pt x="23" y="40"/>
                    </a:lnTo>
                    <a:lnTo>
                      <a:pt x="46" y="47"/>
                    </a:lnTo>
                    <a:lnTo>
                      <a:pt x="63" y="17"/>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1" name="Freeform 169"/>
              <p:cNvSpPr>
                <a:spLocks/>
              </p:cNvSpPr>
              <p:nvPr/>
            </p:nvSpPr>
            <p:spPr bwMode="auto">
              <a:xfrm>
                <a:off x="2170113" y="2919413"/>
                <a:ext cx="768350" cy="1417638"/>
              </a:xfrm>
              <a:custGeom>
                <a:avLst/>
                <a:gdLst>
                  <a:gd name="T0" fmla="*/ 1971 w 2422"/>
                  <a:gd name="T1" fmla="*/ 3120 h 4462"/>
                  <a:gd name="T2" fmla="*/ 1851 w 2422"/>
                  <a:gd name="T3" fmla="*/ 2723 h 4462"/>
                  <a:gd name="T4" fmla="*/ 1744 w 2422"/>
                  <a:gd name="T5" fmla="*/ 2651 h 4462"/>
                  <a:gd name="T6" fmla="*/ 1835 w 2422"/>
                  <a:gd name="T7" fmla="*/ 2435 h 4462"/>
                  <a:gd name="T8" fmla="*/ 1493 w 2422"/>
                  <a:gd name="T9" fmla="*/ 2229 h 4462"/>
                  <a:gd name="T10" fmla="*/ 1393 w 2422"/>
                  <a:gd name="T11" fmla="*/ 1814 h 4462"/>
                  <a:gd name="T12" fmla="*/ 1311 w 2422"/>
                  <a:gd name="T13" fmla="*/ 1643 h 4462"/>
                  <a:gd name="T14" fmla="*/ 954 w 2422"/>
                  <a:gd name="T15" fmla="*/ 1490 h 4462"/>
                  <a:gd name="T16" fmla="*/ 889 w 2422"/>
                  <a:gd name="T17" fmla="*/ 1438 h 4462"/>
                  <a:gd name="T18" fmla="*/ 1018 w 2422"/>
                  <a:gd name="T19" fmla="*/ 1287 h 4462"/>
                  <a:gd name="T20" fmla="*/ 1071 w 2422"/>
                  <a:gd name="T21" fmla="*/ 1163 h 4462"/>
                  <a:gd name="T22" fmla="*/ 1284 w 2422"/>
                  <a:gd name="T23" fmla="*/ 554 h 4462"/>
                  <a:gd name="T24" fmla="*/ 821 w 2422"/>
                  <a:gd name="T25" fmla="*/ 548 h 4462"/>
                  <a:gd name="T26" fmla="*/ 519 w 2422"/>
                  <a:gd name="T27" fmla="*/ 644 h 4462"/>
                  <a:gd name="T28" fmla="*/ 522 w 2422"/>
                  <a:gd name="T29" fmla="*/ 584 h 4462"/>
                  <a:gd name="T30" fmla="*/ 607 w 2422"/>
                  <a:gd name="T31" fmla="*/ 434 h 4462"/>
                  <a:gd name="T32" fmla="*/ 923 w 2422"/>
                  <a:gd name="T33" fmla="*/ 83 h 4462"/>
                  <a:gd name="T34" fmla="*/ 527 w 2422"/>
                  <a:gd name="T35" fmla="*/ 76 h 4462"/>
                  <a:gd name="T36" fmla="*/ 301 w 2422"/>
                  <a:gd name="T37" fmla="*/ 132 h 4462"/>
                  <a:gd name="T38" fmla="*/ 273 w 2422"/>
                  <a:gd name="T39" fmla="*/ 335 h 4462"/>
                  <a:gd name="T40" fmla="*/ 247 w 2422"/>
                  <a:gd name="T41" fmla="*/ 454 h 4462"/>
                  <a:gd name="T42" fmla="*/ 176 w 2422"/>
                  <a:gd name="T43" fmla="*/ 663 h 4462"/>
                  <a:gd name="T44" fmla="*/ 234 w 2422"/>
                  <a:gd name="T45" fmla="*/ 789 h 4462"/>
                  <a:gd name="T46" fmla="*/ 102 w 2422"/>
                  <a:gd name="T47" fmla="*/ 986 h 4462"/>
                  <a:gd name="T48" fmla="*/ 78 w 2422"/>
                  <a:gd name="T49" fmla="*/ 1089 h 4462"/>
                  <a:gd name="T50" fmla="*/ 247 w 2422"/>
                  <a:gd name="T51" fmla="*/ 1111 h 4462"/>
                  <a:gd name="T52" fmla="*/ 252 w 2422"/>
                  <a:gd name="T53" fmla="*/ 1250 h 4462"/>
                  <a:gd name="T54" fmla="*/ 190 w 2422"/>
                  <a:gd name="T55" fmla="*/ 1483 h 4462"/>
                  <a:gd name="T56" fmla="*/ 123 w 2422"/>
                  <a:gd name="T57" fmla="*/ 1855 h 4462"/>
                  <a:gd name="T58" fmla="*/ 230 w 2422"/>
                  <a:gd name="T59" fmla="*/ 1477 h 4462"/>
                  <a:gd name="T60" fmla="*/ 347 w 2422"/>
                  <a:gd name="T61" fmla="*/ 1502 h 4462"/>
                  <a:gd name="T62" fmla="*/ 430 w 2422"/>
                  <a:gd name="T63" fmla="*/ 1491 h 4462"/>
                  <a:gd name="T64" fmla="*/ 357 w 2422"/>
                  <a:gd name="T65" fmla="*/ 1973 h 4462"/>
                  <a:gd name="T66" fmla="*/ 430 w 2422"/>
                  <a:gd name="T67" fmla="*/ 2195 h 4462"/>
                  <a:gd name="T68" fmla="*/ 556 w 2422"/>
                  <a:gd name="T69" fmla="*/ 2067 h 4462"/>
                  <a:gd name="T70" fmla="*/ 831 w 2422"/>
                  <a:gd name="T71" fmla="*/ 1972 h 4462"/>
                  <a:gd name="T72" fmla="*/ 845 w 2422"/>
                  <a:gd name="T73" fmla="*/ 2108 h 4462"/>
                  <a:gd name="T74" fmla="*/ 939 w 2422"/>
                  <a:gd name="T75" fmla="*/ 2443 h 4462"/>
                  <a:gd name="T76" fmla="*/ 1033 w 2422"/>
                  <a:gd name="T77" fmla="*/ 2538 h 4462"/>
                  <a:gd name="T78" fmla="*/ 1046 w 2422"/>
                  <a:gd name="T79" fmla="*/ 2842 h 4462"/>
                  <a:gd name="T80" fmla="*/ 827 w 2422"/>
                  <a:gd name="T81" fmla="*/ 2885 h 4462"/>
                  <a:gd name="T82" fmla="*/ 409 w 2422"/>
                  <a:gd name="T83" fmla="*/ 3134 h 4462"/>
                  <a:gd name="T84" fmla="*/ 632 w 2422"/>
                  <a:gd name="T85" fmla="*/ 3085 h 4462"/>
                  <a:gd name="T86" fmla="*/ 435 w 2422"/>
                  <a:gd name="T87" fmla="*/ 3505 h 4462"/>
                  <a:gd name="T88" fmla="*/ 353 w 2422"/>
                  <a:gd name="T89" fmla="*/ 3659 h 4462"/>
                  <a:gd name="T90" fmla="*/ 600 w 2422"/>
                  <a:gd name="T91" fmla="*/ 3717 h 4462"/>
                  <a:gd name="T92" fmla="*/ 1110 w 2422"/>
                  <a:gd name="T93" fmla="*/ 3652 h 4462"/>
                  <a:gd name="T94" fmla="*/ 755 w 2422"/>
                  <a:gd name="T95" fmla="*/ 3871 h 4462"/>
                  <a:gd name="T96" fmla="*/ 421 w 2422"/>
                  <a:gd name="T97" fmla="*/ 4163 h 4462"/>
                  <a:gd name="T98" fmla="*/ 331 w 2422"/>
                  <a:gd name="T99" fmla="*/ 4446 h 4462"/>
                  <a:gd name="T100" fmla="*/ 773 w 2422"/>
                  <a:gd name="T101" fmla="*/ 4335 h 4462"/>
                  <a:gd name="T102" fmla="*/ 1211 w 2422"/>
                  <a:gd name="T103" fmla="*/ 4176 h 4462"/>
                  <a:gd name="T104" fmla="*/ 1461 w 2422"/>
                  <a:gd name="T105" fmla="*/ 4074 h 4462"/>
                  <a:gd name="T106" fmla="*/ 1617 w 2422"/>
                  <a:gd name="T107" fmla="*/ 4062 h 4462"/>
                  <a:gd name="T108" fmla="*/ 2292 w 2422"/>
                  <a:gd name="T109" fmla="*/ 3927 h 4462"/>
                  <a:gd name="T110" fmla="*/ 2058 w 2422"/>
                  <a:gd name="T111" fmla="*/ 3833 h 4462"/>
                  <a:gd name="T112" fmla="*/ 2106 w 2422"/>
                  <a:gd name="T113" fmla="*/ 3613 h 4462"/>
                  <a:gd name="T114" fmla="*/ 2265 w 2422"/>
                  <a:gd name="T115" fmla="*/ 3492 h 4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22" h="4462">
                    <a:moveTo>
                      <a:pt x="2351" y="3110"/>
                    </a:moveTo>
                    <a:lnTo>
                      <a:pt x="2314" y="3051"/>
                    </a:lnTo>
                    <a:lnTo>
                      <a:pt x="2170" y="3025"/>
                    </a:lnTo>
                    <a:lnTo>
                      <a:pt x="2103" y="3013"/>
                    </a:lnTo>
                    <a:lnTo>
                      <a:pt x="2060" y="3020"/>
                    </a:lnTo>
                    <a:lnTo>
                      <a:pt x="2013" y="3030"/>
                    </a:lnTo>
                    <a:lnTo>
                      <a:pt x="2001" y="3066"/>
                    </a:lnTo>
                    <a:lnTo>
                      <a:pt x="1988" y="3113"/>
                    </a:lnTo>
                    <a:lnTo>
                      <a:pt x="1971" y="3120"/>
                    </a:lnTo>
                    <a:lnTo>
                      <a:pt x="1914" y="3098"/>
                    </a:lnTo>
                    <a:lnTo>
                      <a:pt x="1887" y="3064"/>
                    </a:lnTo>
                    <a:lnTo>
                      <a:pt x="1914" y="3004"/>
                    </a:lnTo>
                    <a:lnTo>
                      <a:pt x="1956" y="2964"/>
                    </a:lnTo>
                    <a:lnTo>
                      <a:pt x="1980" y="2927"/>
                    </a:lnTo>
                    <a:lnTo>
                      <a:pt x="1972" y="2841"/>
                    </a:lnTo>
                    <a:lnTo>
                      <a:pt x="1945" y="2795"/>
                    </a:lnTo>
                    <a:lnTo>
                      <a:pt x="1897" y="2746"/>
                    </a:lnTo>
                    <a:lnTo>
                      <a:pt x="1851" y="2723"/>
                    </a:lnTo>
                    <a:lnTo>
                      <a:pt x="1827" y="2690"/>
                    </a:lnTo>
                    <a:lnTo>
                      <a:pt x="1787" y="2693"/>
                    </a:lnTo>
                    <a:lnTo>
                      <a:pt x="1747" y="2691"/>
                    </a:lnTo>
                    <a:lnTo>
                      <a:pt x="1720" y="2668"/>
                    </a:lnTo>
                    <a:lnTo>
                      <a:pt x="1680" y="2668"/>
                    </a:lnTo>
                    <a:lnTo>
                      <a:pt x="1638" y="2672"/>
                    </a:lnTo>
                    <a:lnTo>
                      <a:pt x="1647" y="2652"/>
                    </a:lnTo>
                    <a:lnTo>
                      <a:pt x="1690" y="2654"/>
                    </a:lnTo>
                    <a:lnTo>
                      <a:pt x="1744" y="2651"/>
                    </a:lnTo>
                    <a:lnTo>
                      <a:pt x="1794" y="2680"/>
                    </a:lnTo>
                    <a:lnTo>
                      <a:pt x="1837" y="2680"/>
                    </a:lnTo>
                    <a:lnTo>
                      <a:pt x="1854" y="2693"/>
                    </a:lnTo>
                    <a:lnTo>
                      <a:pt x="1917" y="2682"/>
                    </a:lnTo>
                    <a:lnTo>
                      <a:pt x="1951" y="2719"/>
                    </a:lnTo>
                    <a:lnTo>
                      <a:pt x="1931" y="2665"/>
                    </a:lnTo>
                    <a:lnTo>
                      <a:pt x="1856" y="2593"/>
                    </a:lnTo>
                    <a:lnTo>
                      <a:pt x="1808" y="2471"/>
                    </a:lnTo>
                    <a:lnTo>
                      <a:pt x="1835" y="2435"/>
                    </a:lnTo>
                    <a:lnTo>
                      <a:pt x="1775" y="2395"/>
                    </a:lnTo>
                    <a:lnTo>
                      <a:pt x="1740" y="2319"/>
                    </a:lnTo>
                    <a:lnTo>
                      <a:pt x="1663" y="2250"/>
                    </a:lnTo>
                    <a:lnTo>
                      <a:pt x="1613" y="2214"/>
                    </a:lnTo>
                    <a:lnTo>
                      <a:pt x="1586" y="2187"/>
                    </a:lnTo>
                    <a:lnTo>
                      <a:pt x="1556" y="2187"/>
                    </a:lnTo>
                    <a:lnTo>
                      <a:pt x="1546" y="2204"/>
                    </a:lnTo>
                    <a:lnTo>
                      <a:pt x="1513" y="2209"/>
                    </a:lnTo>
                    <a:lnTo>
                      <a:pt x="1493" y="2229"/>
                    </a:lnTo>
                    <a:lnTo>
                      <a:pt x="1513" y="2178"/>
                    </a:lnTo>
                    <a:lnTo>
                      <a:pt x="1533" y="2142"/>
                    </a:lnTo>
                    <a:lnTo>
                      <a:pt x="1505" y="2108"/>
                    </a:lnTo>
                    <a:lnTo>
                      <a:pt x="1488" y="2086"/>
                    </a:lnTo>
                    <a:lnTo>
                      <a:pt x="1448" y="2069"/>
                    </a:lnTo>
                    <a:lnTo>
                      <a:pt x="1458" y="2049"/>
                    </a:lnTo>
                    <a:lnTo>
                      <a:pt x="1427" y="1980"/>
                    </a:lnTo>
                    <a:lnTo>
                      <a:pt x="1414" y="1864"/>
                    </a:lnTo>
                    <a:lnTo>
                      <a:pt x="1393" y="1814"/>
                    </a:lnTo>
                    <a:lnTo>
                      <a:pt x="1359" y="1799"/>
                    </a:lnTo>
                    <a:lnTo>
                      <a:pt x="1373" y="1772"/>
                    </a:lnTo>
                    <a:lnTo>
                      <a:pt x="1406" y="1754"/>
                    </a:lnTo>
                    <a:lnTo>
                      <a:pt x="1368" y="1675"/>
                    </a:lnTo>
                    <a:lnTo>
                      <a:pt x="1368" y="1675"/>
                    </a:lnTo>
                    <a:lnTo>
                      <a:pt x="1342" y="1663"/>
                    </a:lnTo>
                    <a:lnTo>
                      <a:pt x="1323" y="1651"/>
                    </a:lnTo>
                    <a:lnTo>
                      <a:pt x="1316" y="1647"/>
                    </a:lnTo>
                    <a:lnTo>
                      <a:pt x="1311" y="1643"/>
                    </a:lnTo>
                    <a:lnTo>
                      <a:pt x="1311" y="1643"/>
                    </a:lnTo>
                    <a:lnTo>
                      <a:pt x="1237" y="1537"/>
                    </a:lnTo>
                    <a:lnTo>
                      <a:pt x="1180" y="1514"/>
                    </a:lnTo>
                    <a:lnTo>
                      <a:pt x="1133" y="1498"/>
                    </a:lnTo>
                    <a:lnTo>
                      <a:pt x="1100" y="1462"/>
                    </a:lnTo>
                    <a:lnTo>
                      <a:pt x="1063" y="1442"/>
                    </a:lnTo>
                    <a:lnTo>
                      <a:pt x="1026" y="1440"/>
                    </a:lnTo>
                    <a:lnTo>
                      <a:pt x="980" y="1483"/>
                    </a:lnTo>
                    <a:lnTo>
                      <a:pt x="954" y="1490"/>
                    </a:lnTo>
                    <a:lnTo>
                      <a:pt x="883" y="1483"/>
                    </a:lnTo>
                    <a:lnTo>
                      <a:pt x="833" y="1468"/>
                    </a:lnTo>
                    <a:lnTo>
                      <a:pt x="796" y="1454"/>
                    </a:lnTo>
                    <a:lnTo>
                      <a:pt x="746" y="1449"/>
                    </a:lnTo>
                    <a:lnTo>
                      <a:pt x="700" y="1455"/>
                    </a:lnTo>
                    <a:lnTo>
                      <a:pt x="700" y="1439"/>
                    </a:lnTo>
                    <a:lnTo>
                      <a:pt x="776" y="1432"/>
                    </a:lnTo>
                    <a:lnTo>
                      <a:pt x="857" y="1431"/>
                    </a:lnTo>
                    <a:lnTo>
                      <a:pt x="889" y="1438"/>
                    </a:lnTo>
                    <a:lnTo>
                      <a:pt x="936" y="1416"/>
                    </a:lnTo>
                    <a:lnTo>
                      <a:pt x="959" y="1386"/>
                    </a:lnTo>
                    <a:lnTo>
                      <a:pt x="969" y="1357"/>
                    </a:lnTo>
                    <a:lnTo>
                      <a:pt x="1006" y="1360"/>
                    </a:lnTo>
                    <a:lnTo>
                      <a:pt x="1048" y="1360"/>
                    </a:lnTo>
                    <a:lnTo>
                      <a:pt x="1062" y="1340"/>
                    </a:lnTo>
                    <a:lnTo>
                      <a:pt x="1065" y="1323"/>
                    </a:lnTo>
                    <a:lnTo>
                      <a:pt x="1055" y="1299"/>
                    </a:lnTo>
                    <a:lnTo>
                      <a:pt x="1018" y="1287"/>
                    </a:lnTo>
                    <a:lnTo>
                      <a:pt x="1025" y="1267"/>
                    </a:lnTo>
                    <a:lnTo>
                      <a:pt x="998" y="1250"/>
                    </a:lnTo>
                    <a:lnTo>
                      <a:pt x="958" y="1254"/>
                    </a:lnTo>
                    <a:lnTo>
                      <a:pt x="928" y="1274"/>
                    </a:lnTo>
                    <a:lnTo>
                      <a:pt x="921" y="1258"/>
                    </a:lnTo>
                    <a:lnTo>
                      <a:pt x="961" y="1220"/>
                    </a:lnTo>
                    <a:lnTo>
                      <a:pt x="1032" y="1244"/>
                    </a:lnTo>
                    <a:lnTo>
                      <a:pt x="1057" y="1200"/>
                    </a:lnTo>
                    <a:lnTo>
                      <a:pt x="1071" y="1163"/>
                    </a:lnTo>
                    <a:lnTo>
                      <a:pt x="1116" y="1133"/>
                    </a:lnTo>
                    <a:lnTo>
                      <a:pt x="1120" y="1090"/>
                    </a:lnTo>
                    <a:lnTo>
                      <a:pt x="1170" y="1057"/>
                    </a:lnTo>
                    <a:lnTo>
                      <a:pt x="1179" y="990"/>
                    </a:lnTo>
                    <a:lnTo>
                      <a:pt x="1224" y="896"/>
                    </a:lnTo>
                    <a:lnTo>
                      <a:pt x="1237" y="804"/>
                    </a:lnTo>
                    <a:lnTo>
                      <a:pt x="1300" y="720"/>
                    </a:lnTo>
                    <a:lnTo>
                      <a:pt x="1306" y="614"/>
                    </a:lnTo>
                    <a:lnTo>
                      <a:pt x="1284" y="554"/>
                    </a:lnTo>
                    <a:lnTo>
                      <a:pt x="1244" y="541"/>
                    </a:lnTo>
                    <a:lnTo>
                      <a:pt x="1168" y="538"/>
                    </a:lnTo>
                    <a:lnTo>
                      <a:pt x="1095" y="546"/>
                    </a:lnTo>
                    <a:lnTo>
                      <a:pt x="1055" y="526"/>
                    </a:lnTo>
                    <a:lnTo>
                      <a:pt x="995" y="543"/>
                    </a:lnTo>
                    <a:lnTo>
                      <a:pt x="961" y="561"/>
                    </a:lnTo>
                    <a:lnTo>
                      <a:pt x="921" y="547"/>
                    </a:lnTo>
                    <a:lnTo>
                      <a:pt x="868" y="528"/>
                    </a:lnTo>
                    <a:lnTo>
                      <a:pt x="821" y="548"/>
                    </a:lnTo>
                    <a:lnTo>
                      <a:pt x="795" y="569"/>
                    </a:lnTo>
                    <a:lnTo>
                      <a:pt x="762" y="579"/>
                    </a:lnTo>
                    <a:lnTo>
                      <a:pt x="715" y="583"/>
                    </a:lnTo>
                    <a:lnTo>
                      <a:pt x="702" y="596"/>
                    </a:lnTo>
                    <a:lnTo>
                      <a:pt x="632" y="610"/>
                    </a:lnTo>
                    <a:lnTo>
                      <a:pt x="649" y="630"/>
                    </a:lnTo>
                    <a:lnTo>
                      <a:pt x="596" y="673"/>
                    </a:lnTo>
                    <a:lnTo>
                      <a:pt x="572" y="677"/>
                    </a:lnTo>
                    <a:lnTo>
                      <a:pt x="519" y="644"/>
                    </a:lnTo>
                    <a:lnTo>
                      <a:pt x="529" y="634"/>
                    </a:lnTo>
                    <a:lnTo>
                      <a:pt x="549" y="638"/>
                    </a:lnTo>
                    <a:lnTo>
                      <a:pt x="583" y="630"/>
                    </a:lnTo>
                    <a:lnTo>
                      <a:pt x="615" y="613"/>
                    </a:lnTo>
                    <a:lnTo>
                      <a:pt x="632" y="546"/>
                    </a:lnTo>
                    <a:lnTo>
                      <a:pt x="615" y="547"/>
                    </a:lnTo>
                    <a:lnTo>
                      <a:pt x="565" y="567"/>
                    </a:lnTo>
                    <a:lnTo>
                      <a:pt x="526" y="597"/>
                    </a:lnTo>
                    <a:lnTo>
                      <a:pt x="522" y="584"/>
                    </a:lnTo>
                    <a:lnTo>
                      <a:pt x="565" y="534"/>
                    </a:lnTo>
                    <a:lnTo>
                      <a:pt x="650" y="501"/>
                    </a:lnTo>
                    <a:lnTo>
                      <a:pt x="668" y="523"/>
                    </a:lnTo>
                    <a:lnTo>
                      <a:pt x="721" y="453"/>
                    </a:lnTo>
                    <a:lnTo>
                      <a:pt x="704" y="446"/>
                    </a:lnTo>
                    <a:lnTo>
                      <a:pt x="614" y="474"/>
                    </a:lnTo>
                    <a:lnTo>
                      <a:pt x="604" y="457"/>
                    </a:lnTo>
                    <a:lnTo>
                      <a:pt x="557" y="448"/>
                    </a:lnTo>
                    <a:lnTo>
                      <a:pt x="607" y="434"/>
                    </a:lnTo>
                    <a:lnTo>
                      <a:pt x="630" y="437"/>
                    </a:lnTo>
                    <a:lnTo>
                      <a:pt x="683" y="384"/>
                    </a:lnTo>
                    <a:lnTo>
                      <a:pt x="686" y="360"/>
                    </a:lnTo>
                    <a:lnTo>
                      <a:pt x="730" y="340"/>
                    </a:lnTo>
                    <a:lnTo>
                      <a:pt x="759" y="293"/>
                    </a:lnTo>
                    <a:lnTo>
                      <a:pt x="861" y="203"/>
                    </a:lnTo>
                    <a:lnTo>
                      <a:pt x="928" y="162"/>
                    </a:lnTo>
                    <a:lnTo>
                      <a:pt x="957" y="89"/>
                    </a:lnTo>
                    <a:lnTo>
                      <a:pt x="923" y="83"/>
                    </a:lnTo>
                    <a:lnTo>
                      <a:pt x="910" y="59"/>
                    </a:lnTo>
                    <a:lnTo>
                      <a:pt x="917" y="23"/>
                    </a:lnTo>
                    <a:lnTo>
                      <a:pt x="893" y="0"/>
                    </a:lnTo>
                    <a:lnTo>
                      <a:pt x="770" y="35"/>
                    </a:lnTo>
                    <a:lnTo>
                      <a:pt x="721" y="68"/>
                    </a:lnTo>
                    <a:lnTo>
                      <a:pt x="671" y="38"/>
                    </a:lnTo>
                    <a:lnTo>
                      <a:pt x="590" y="69"/>
                    </a:lnTo>
                    <a:lnTo>
                      <a:pt x="550" y="89"/>
                    </a:lnTo>
                    <a:lnTo>
                      <a:pt x="527" y="76"/>
                    </a:lnTo>
                    <a:lnTo>
                      <a:pt x="497" y="54"/>
                    </a:lnTo>
                    <a:lnTo>
                      <a:pt x="473" y="54"/>
                    </a:lnTo>
                    <a:lnTo>
                      <a:pt x="463" y="74"/>
                    </a:lnTo>
                    <a:lnTo>
                      <a:pt x="427" y="44"/>
                    </a:lnTo>
                    <a:lnTo>
                      <a:pt x="396" y="25"/>
                    </a:lnTo>
                    <a:lnTo>
                      <a:pt x="363" y="38"/>
                    </a:lnTo>
                    <a:lnTo>
                      <a:pt x="347" y="38"/>
                    </a:lnTo>
                    <a:lnTo>
                      <a:pt x="341" y="78"/>
                    </a:lnTo>
                    <a:lnTo>
                      <a:pt x="301" y="132"/>
                    </a:lnTo>
                    <a:lnTo>
                      <a:pt x="298" y="169"/>
                    </a:lnTo>
                    <a:lnTo>
                      <a:pt x="305" y="204"/>
                    </a:lnTo>
                    <a:lnTo>
                      <a:pt x="362" y="234"/>
                    </a:lnTo>
                    <a:lnTo>
                      <a:pt x="362" y="253"/>
                    </a:lnTo>
                    <a:lnTo>
                      <a:pt x="315" y="224"/>
                    </a:lnTo>
                    <a:lnTo>
                      <a:pt x="282" y="244"/>
                    </a:lnTo>
                    <a:lnTo>
                      <a:pt x="253" y="271"/>
                    </a:lnTo>
                    <a:lnTo>
                      <a:pt x="279" y="318"/>
                    </a:lnTo>
                    <a:lnTo>
                      <a:pt x="273" y="335"/>
                    </a:lnTo>
                    <a:lnTo>
                      <a:pt x="243" y="318"/>
                    </a:lnTo>
                    <a:lnTo>
                      <a:pt x="219" y="325"/>
                    </a:lnTo>
                    <a:lnTo>
                      <a:pt x="219" y="345"/>
                    </a:lnTo>
                    <a:lnTo>
                      <a:pt x="264" y="381"/>
                    </a:lnTo>
                    <a:lnTo>
                      <a:pt x="297" y="437"/>
                    </a:lnTo>
                    <a:lnTo>
                      <a:pt x="284" y="450"/>
                    </a:lnTo>
                    <a:lnTo>
                      <a:pt x="244" y="424"/>
                    </a:lnTo>
                    <a:lnTo>
                      <a:pt x="234" y="437"/>
                    </a:lnTo>
                    <a:lnTo>
                      <a:pt x="247" y="454"/>
                    </a:lnTo>
                    <a:lnTo>
                      <a:pt x="174" y="452"/>
                    </a:lnTo>
                    <a:lnTo>
                      <a:pt x="133" y="452"/>
                    </a:lnTo>
                    <a:lnTo>
                      <a:pt x="105" y="482"/>
                    </a:lnTo>
                    <a:lnTo>
                      <a:pt x="151" y="544"/>
                    </a:lnTo>
                    <a:lnTo>
                      <a:pt x="125" y="548"/>
                    </a:lnTo>
                    <a:lnTo>
                      <a:pt x="111" y="569"/>
                    </a:lnTo>
                    <a:lnTo>
                      <a:pt x="172" y="644"/>
                    </a:lnTo>
                    <a:lnTo>
                      <a:pt x="213" y="660"/>
                    </a:lnTo>
                    <a:lnTo>
                      <a:pt x="176" y="663"/>
                    </a:lnTo>
                    <a:lnTo>
                      <a:pt x="119" y="631"/>
                    </a:lnTo>
                    <a:lnTo>
                      <a:pt x="92" y="644"/>
                    </a:lnTo>
                    <a:lnTo>
                      <a:pt x="107" y="711"/>
                    </a:lnTo>
                    <a:lnTo>
                      <a:pt x="150" y="770"/>
                    </a:lnTo>
                    <a:lnTo>
                      <a:pt x="187" y="720"/>
                    </a:lnTo>
                    <a:lnTo>
                      <a:pt x="187" y="747"/>
                    </a:lnTo>
                    <a:lnTo>
                      <a:pt x="256" y="722"/>
                    </a:lnTo>
                    <a:lnTo>
                      <a:pt x="180" y="770"/>
                    </a:lnTo>
                    <a:lnTo>
                      <a:pt x="234" y="789"/>
                    </a:lnTo>
                    <a:lnTo>
                      <a:pt x="230" y="806"/>
                    </a:lnTo>
                    <a:lnTo>
                      <a:pt x="177" y="816"/>
                    </a:lnTo>
                    <a:lnTo>
                      <a:pt x="158" y="843"/>
                    </a:lnTo>
                    <a:lnTo>
                      <a:pt x="205" y="896"/>
                    </a:lnTo>
                    <a:lnTo>
                      <a:pt x="165" y="876"/>
                    </a:lnTo>
                    <a:lnTo>
                      <a:pt x="118" y="906"/>
                    </a:lnTo>
                    <a:lnTo>
                      <a:pt x="178" y="936"/>
                    </a:lnTo>
                    <a:lnTo>
                      <a:pt x="115" y="944"/>
                    </a:lnTo>
                    <a:lnTo>
                      <a:pt x="102" y="986"/>
                    </a:lnTo>
                    <a:lnTo>
                      <a:pt x="132" y="1025"/>
                    </a:lnTo>
                    <a:lnTo>
                      <a:pt x="127" y="1062"/>
                    </a:lnTo>
                    <a:lnTo>
                      <a:pt x="100" y="1065"/>
                    </a:lnTo>
                    <a:lnTo>
                      <a:pt x="67" y="1057"/>
                    </a:lnTo>
                    <a:lnTo>
                      <a:pt x="3" y="1070"/>
                    </a:lnTo>
                    <a:lnTo>
                      <a:pt x="0" y="1093"/>
                    </a:lnTo>
                    <a:lnTo>
                      <a:pt x="50" y="1117"/>
                    </a:lnTo>
                    <a:lnTo>
                      <a:pt x="76" y="1108"/>
                    </a:lnTo>
                    <a:lnTo>
                      <a:pt x="78" y="1089"/>
                    </a:lnTo>
                    <a:lnTo>
                      <a:pt x="130" y="1096"/>
                    </a:lnTo>
                    <a:lnTo>
                      <a:pt x="81" y="1112"/>
                    </a:lnTo>
                    <a:lnTo>
                      <a:pt x="77" y="1152"/>
                    </a:lnTo>
                    <a:lnTo>
                      <a:pt x="117" y="1176"/>
                    </a:lnTo>
                    <a:lnTo>
                      <a:pt x="148" y="1211"/>
                    </a:lnTo>
                    <a:lnTo>
                      <a:pt x="185" y="1215"/>
                    </a:lnTo>
                    <a:lnTo>
                      <a:pt x="200" y="1188"/>
                    </a:lnTo>
                    <a:lnTo>
                      <a:pt x="247" y="1155"/>
                    </a:lnTo>
                    <a:lnTo>
                      <a:pt x="247" y="1111"/>
                    </a:lnTo>
                    <a:lnTo>
                      <a:pt x="283" y="1084"/>
                    </a:lnTo>
                    <a:lnTo>
                      <a:pt x="317" y="1042"/>
                    </a:lnTo>
                    <a:lnTo>
                      <a:pt x="410" y="928"/>
                    </a:lnTo>
                    <a:lnTo>
                      <a:pt x="289" y="1087"/>
                    </a:lnTo>
                    <a:lnTo>
                      <a:pt x="303" y="1120"/>
                    </a:lnTo>
                    <a:lnTo>
                      <a:pt x="291" y="1147"/>
                    </a:lnTo>
                    <a:lnTo>
                      <a:pt x="301" y="1167"/>
                    </a:lnTo>
                    <a:lnTo>
                      <a:pt x="247" y="1210"/>
                    </a:lnTo>
                    <a:lnTo>
                      <a:pt x="252" y="1250"/>
                    </a:lnTo>
                    <a:lnTo>
                      <a:pt x="235" y="1244"/>
                    </a:lnTo>
                    <a:lnTo>
                      <a:pt x="238" y="1274"/>
                    </a:lnTo>
                    <a:lnTo>
                      <a:pt x="188" y="1284"/>
                    </a:lnTo>
                    <a:lnTo>
                      <a:pt x="188" y="1321"/>
                    </a:lnTo>
                    <a:lnTo>
                      <a:pt x="226" y="1364"/>
                    </a:lnTo>
                    <a:lnTo>
                      <a:pt x="209" y="1400"/>
                    </a:lnTo>
                    <a:lnTo>
                      <a:pt x="182" y="1440"/>
                    </a:lnTo>
                    <a:lnTo>
                      <a:pt x="160" y="1490"/>
                    </a:lnTo>
                    <a:lnTo>
                      <a:pt x="190" y="1483"/>
                    </a:lnTo>
                    <a:lnTo>
                      <a:pt x="177" y="1547"/>
                    </a:lnTo>
                    <a:lnTo>
                      <a:pt x="155" y="1577"/>
                    </a:lnTo>
                    <a:lnTo>
                      <a:pt x="161" y="1600"/>
                    </a:lnTo>
                    <a:lnTo>
                      <a:pt x="195" y="1589"/>
                    </a:lnTo>
                    <a:lnTo>
                      <a:pt x="195" y="1612"/>
                    </a:lnTo>
                    <a:lnTo>
                      <a:pt x="162" y="1693"/>
                    </a:lnTo>
                    <a:lnTo>
                      <a:pt x="129" y="1760"/>
                    </a:lnTo>
                    <a:lnTo>
                      <a:pt x="110" y="1810"/>
                    </a:lnTo>
                    <a:lnTo>
                      <a:pt x="123" y="1855"/>
                    </a:lnTo>
                    <a:lnTo>
                      <a:pt x="160" y="1855"/>
                    </a:lnTo>
                    <a:lnTo>
                      <a:pt x="194" y="1839"/>
                    </a:lnTo>
                    <a:lnTo>
                      <a:pt x="213" y="1775"/>
                    </a:lnTo>
                    <a:lnTo>
                      <a:pt x="223" y="1722"/>
                    </a:lnTo>
                    <a:lnTo>
                      <a:pt x="242" y="1626"/>
                    </a:lnTo>
                    <a:lnTo>
                      <a:pt x="267" y="1589"/>
                    </a:lnTo>
                    <a:lnTo>
                      <a:pt x="277" y="1539"/>
                    </a:lnTo>
                    <a:lnTo>
                      <a:pt x="254" y="1509"/>
                    </a:lnTo>
                    <a:lnTo>
                      <a:pt x="230" y="1477"/>
                    </a:lnTo>
                    <a:lnTo>
                      <a:pt x="246" y="1430"/>
                    </a:lnTo>
                    <a:lnTo>
                      <a:pt x="259" y="1440"/>
                    </a:lnTo>
                    <a:lnTo>
                      <a:pt x="342" y="1323"/>
                    </a:lnTo>
                    <a:lnTo>
                      <a:pt x="338" y="1353"/>
                    </a:lnTo>
                    <a:lnTo>
                      <a:pt x="286" y="1459"/>
                    </a:lnTo>
                    <a:lnTo>
                      <a:pt x="287" y="1492"/>
                    </a:lnTo>
                    <a:lnTo>
                      <a:pt x="314" y="1519"/>
                    </a:lnTo>
                    <a:lnTo>
                      <a:pt x="327" y="1495"/>
                    </a:lnTo>
                    <a:lnTo>
                      <a:pt x="347" y="1502"/>
                    </a:lnTo>
                    <a:lnTo>
                      <a:pt x="380" y="1492"/>
                    </a:lnTo>
                    <a:lnTo>
                      <a:pt x="386" y="1459"/>
                    </a:lnTo>
                    <a:lnTo>
                      <a:pt x="385" y="1385"/>
                    </a:lnTo>
                    <a:lnTo>
                      <a:pt x="416" y="1471"/>
                    </a:lnTo>
                    <a:lnTo>
                      <a:pt x="497" y="1478"/>
                    </a:lnTo>
                    <a:lnTo>
                      <a:pt x="577" y="1527"/>
                    </a:lnTo>
                    <a:lnTo>
                      <a:pt x="493" y="1488"/>
                    </a:lnTo>
                    <a:lnTo>
                      <a:pt x="460" y="1504"/>
                    </a:lnTo>
                    <a:lnTo>
                      <a:pt x="430" y="1491"/>
                    </a:lnTo>
                    <a:lnTo>
                      <a:pt x="391" y="1565"/>
                    </a:lnTo>
                    <a:lnTo>
                      <a:pt x="391" y="1615"/>
                    </a:lnTo>
                    <a:lnTo>
                      <a:pt x="415" y="1670"/>
                    </a:lnTo>
                    <a:lnTo>
                      <a:pt x="419" y="1697"/>
                    </a:lnTo>
                    <a:lnTo>
                      <a:pt x="459" y="1716"/>
                    </a:lnTo>
                    <a:lnTo>
                      <a:pt x="445" y="1770"/>
                    </a:lnTo>
                    <a:lnTo>
                      <a:pt x="427" y="1790"/>
                    </a:lnTo>
                    <a:lnTo>
                      <a:pt x="377" y="1917"/>
                    </a:lnTo>
                    <a:lnTo>
                      <a:pt x="357" y="1973"/>
                    </a:lnTo>
                    <a:lnTo>
                      <a:pt x="379" y="2046"/>
                    </a:lnTo>
                    <a:lnTo>
                      <a:pt x="369" y="2056"/>
                    </a:lnTo>
                    <a:lnTo>
                      <a:pt x="349" y="2012"/>
                    </a:lnTo>
                    <a:lnTo>
                      <a:pt x="325" y="2007"/>
                    </a:lnTo>
                    <a:lnTo>
                      <a:pt x="302" y="2040"/>
                    </a:lnTo>
                    <a:lnTo>
                      <a:pt x="312" y="2073"/>
                    </a:lnTo>
                    <a:lnTo>
                      <a:pt x="362" y="2106"/>
                    </a:lnTo>
                    <a:lnTo>
                      <a:pt x="386" y="2172"/>
                    </a:lnTo>
                    <a:lnTo>
                      <a:pt x="430" y="2195"/>
                    </a:lnTo>
                    <a:lnTo>
                      <a:pt x="430" y="2172"/>
                    </a:lnTo>
                    <a:lnTo>
                      <a:pt x="400" y="2145"/>
                    </a:lnTo>
                    <a:lnTo>
                      <a:pt x="392" y="2093"/>
                    </a:lnTo>
                    <a:lnTo>
                      <a:pt x="452" y="2071"/>
                    </a:lnTo>
                    <a:lnTo>
                      <a:pt x="489" y="2147"/>
                    </a:lnTo>
                    <a:lnTo>
                      <a:pt x="516" y="2161"/>
                    </a:lnTo>
                    <a:lnTo>
                      <a:pt x="562" y="2164"/>
                    </a:lnTo>
                    <a:lnTo>
                      <a:pt x="589" y="2127"/>
                    </a:lnTo>
                    <a:lnTo>
                      <a:pt x="556" y="2067"/>
                    </a:lnTo>
                    <a:lnTo>
                      <a:pt x="575" y="2044"/>
                    </a:lnTo>
                    <a:lnTo>
                      <a:pt x="583" y="2070"/>
                    </a:lnTo>
                    <a:lnTo>
                      <a:pt x="616" y="2107"/>
                    </a:lnTo>
                    <a:lnTo>
                      <a:pt x="682" y="2086"/>
                    </a:lnTo>
                    <a:lnTo>
                      <a:pt x="712" y="2049"/>
                    </a:lnTo>
                    <a:lnTo>
                      <a:pt x="722" y="2066"/>
                    </a:lnTo>
                    <a:lnTo>
                      <a:pt x="785" y="2063"/>
                    </a:lnTo>
                    <a:lnTo>
                      <a:pt x="811" y="2019"/>
                    </a:lnTo>
                    <a:lnTo>
                      <a:pt x="831" y="1972"/>
                    </a:lnTo>
                    <a:lnTo>
                      <a:pt x="848" y="1998"/>
                    </a:lnTo>
                    <a:lnTo>
                      <a:pt x="898" y="2008"/>
                    </a:lnTo>
                    <a:lnTo>
                      <a:pt x="935" y="2015"/>
                    </a:lnTo>
                    <a:lnTo>
                      <a:pt x="961" y="2030"/>
                    </a:lnTo>
                    <a:lnTo>
                      <a:pt x="991" y="2020"/>
                    </a:lnTo>
                    <a:lnTo>
                      <a:pt x="965" y="2044"/>
                    </a:lnTo>
                    <a:lnTo>
                      <a:pt x="901" y="2038"/>
                    </a:lnTo>
                    <a:lnTo>
                      <a:pt x="866" y="2065"/>
                    </a:lnTo>
                    <a:lnTo>
                      <a:pt x="845" y="2108"/>
                    </a:lnTo>
                    <a:lnTo>
                      <a:pt x="817" y="2152"/>
                    </a:lnTo>
                    <a:lnTo>
                      <a:pt x="790" y="2244"/>
                    </a:lnTo>
                    <a:lnTo>
                      <a:pt x="818" y="2348"/>
                    </a:lnTo>
                    <a:lnTo>
                      <a:pt x="838" y="2387"/>
                    </a:lnTo>
                    <a:lnTo>
                      <a:pt x="871" y="2400"/>
                    </a:lnTo>
                    <a:lnTo>
                      <a:pt x="905" y="2373"/>
                    </a:lnTo>
                    <a:lnTo>
                      <a:pt x="898" y="2409"/>
                    </a:lnTo>
                    <a:lnTo>
                      <a:pt x="926" y="2463"/>
                    </a:lnTo>
                    <a:lnTo>
                      <a:pt x="939" y="2443"/>
                    </a:lnTo>
                    <a:lnTo>
                      <a:pt x="961" y="2412"/>
                    </a:lnTo>
                    <a:lnTo>
                      <a:pt x="965" y="2429"/>
                    </a:lnTo>
                    <a:lnTo>
                      <a:pt x="995" y="2412"/>
                    </a:lnTo>
                    <a:lnTo>
                      <a:pt x="1012" y="2382"/>
                    </a:lnTo>
                    <a:lnTo>
                      <a:pt x="1028" y="2405"/>
                    </a:lnTo>
                    <a:lnTo>
                      <a:pt x="988" y="2439"/>
                    </a:lnTo>
                    <a:lnTo>
                      <a:pt x="999" y="2465"/>
                    </a:lnTo>
                    <a:lnTo>
                      <a:pt x="1039" y="2515"/>
                    </a:lnTo>
                    <a:lnTo>
                      <a:pt x="1033" y="2538"/>
                    </a:lnTo>
                    <a:lnTo>
                      <a:pt x="1003" y="2542"/>
                    </a:lnTo>
                    <a:lnTo>
                      <a:pt x="974" y="2568"/>
                    </a:lnTo>
                    <a:lnTo>
                      <a:pt x="980" y="2631"/>
                    </a:lnTo>
                    <a:lnTo>
                      <a:pt x="1024" y="2634"/>
                    </a:lnTo>
                    <a:lnTo>
                      <a:pt x="987" y="2648"/>
                    </a:lnTo>
                    <a:lnTo>
                      <a:pt x="961" y="2711"/>
                    </a:lnTo>
                    <a:lnTo>
                      <a:pt x="968" y="2771"/>
                    </a:lnTo>
                    <a:lnTo>
                      <a:pt x="999" y="2817"/>
                    </a:lnTo>
                    <a:lnTo>
                      <a:pt x="1046" y="2842"/>
                    </a:lnTo>
                    <a:lnTo>
                      <a:pt x="1019" y="2860"/>
                    </a:lnTo>
                    <a:lnTo>
                      <a:pt x="979" y="2840"/>
                    </a:lnTo>
                    <a:lnTo>
                      <a:pt x="968" y="2787"/>
                    </a:lnTo>
                    <a:lnTo>
                      <a:pt x="922" y="2825"/>
                    </a:lnTo>
                    <a:lnTo>
                      <a:pt x="909" y="2848"/>
                    </a:lnTo>
                    <a:lnTo>
                      <a:pt x="976" y="2887"/>
                    </a:lnTo>
                    <a:lnTo>
                      <a:pt x="899" y="2871"/>
                    </a:lnTo>
                    <a:lnTo>
                      <a:pt x="869" y="2855"/>
                    </a:lnTo>
                    <a:lnTo>
                      <a:pt x="827" y="2885"/>
                    </a:lnTo>
                    <a:lnTo>
                      <a:pt x="773" y="2869"/>
                    </a:lnTo>
                    <a:lnTo>
                      <a:pt x="726" y="2849"/>
                    </a:lnTo>
                    <a:lnTo>
                      <a:pt x="629" y="2904"/>
                    </a:lnTo>
                    <a:lnTo>
                      <a:pt x="594" y="2931"/>
                    </a:lnTo>
                    <a:lnTo>
                      <a:pt x="597" y="2983"/>
                    </a:lnTo>
                    <a:lnTo>
                      <a:pt x="557" y="3023"/>
                    </a:lnTo>
                    <a:lnTo>
                      <a:pt x="521" y="3041"/>
                    </a:lnTo>
                    <a:lnTo>
                      <a:pt x="488" y="3047"/>
                    </a:lnTo>
                    <a:lnTo>
                      <a:pt x="409" y="3134"/>
                    </a:lnTo>
                    <a:lnTo>
                      <a:pt x="425" y="3148"/>
                    </a:lnTo>
                    <a:lnTo>
                      <a:pt x="464" y="3114"/>
                    </a:lnTo>
                    <a:lnTo>
                      <a:pt x="508" y="3133"/>
                    </a:lnTo>
                    <a:lnTo>
                      <a:pt x="528" y="3120"/>
                    </a:lnTo>
                    <a:lnTo>
                      <a:pt x="538" y="3086"/>
                    </a:lnTo>
                    <a:lnTo>
                      <a:pt x="538" y="3086"/>
                    </a:lnTo>
                    <a:lnTo>
                      <a:pt x="608" y="3073"/>
                    </a:lnTo>
                    <a:lnTo>
                      <a:pt x="640" y="3055"/>
                    </a:lnTo>
                    <a:lnTo>
                      <a:pt x="632" y="3085"/>
                    </a:lnTo>
                    <a:lnTo>
                      <a:pt x="638" y="3129"/>
                    </a:lnTo>
                    <a:lnTo>
                      <a:pt x="668" y="3152"/>
                    </a:lnTo>
                    <a:lnTo>
                      <a:pt x="659" y="3215"/>
                    </a:lnTo>
                    <a:lnTo>
                      <a:pt x="700" y="3218"/>
                    </a:lnTo>
                    <a:lnTo>
                      <a:pt x="654" y="3318"/>
                    </a:lnTo>
                    <a:lnTo>
                      <a:pt x="614" y="3388"/>
                    </a:lnTo>
                    <a:lnTo>
                      <a:pt x="545" y="3422"/>
                    </a:lnTo>
                    <a:lnTo>
                      <a:pt x="484" y="3465"/>
                    </a:lnTo>
                    <a:lnTo>
                      <a:pt x="435" y="3505"/>
                    </a:lnTo>
                    <a:lnTo>
                      <a:pt x="365" y="3510"/>
                    </a:lnTo>
                    <a:lnTo>
                      <a:pt x="328" y="3540"/>
                    </a:lnTo>
                    <a:lnTo>
                      <a:pt x="313" y="3563"/>
                    </a:lnTo>
                    <a:lnTo>
                      <a:pt x="279" y="3560"/>
                    </a:lnTo>
                    <a:lnTo>
                      <a:pt x="283" y="3570"/>
                    </a:lnTo>
                    <a:lnTo>
                      <a:pt x="343" y="3580"/>
                    </a:lnTo>
                    <a:lnTo>
                      <a:pt x="310" y="3613"/>
                    </a:lnTo>
                    <a:lnTo>
                      <a:pt x="310" y="3639"/>
                    </a:lnTo>
                    <a:lnTo>
                      <a:pt x="353" y="3659"/>
                    </a:lnTo>
                    <a:lnTo>
                      <a:pt x="371" y="3706"/>
                    </a:lnTo>
                    <a:lnTo>
                      <a:pt x="420" y="3705"/>
                    </a:lnTo>
                    <a:lnTo>
                      <a:pt x="440" y="3671"/>
                    </a:lnTo>
                    <a:lnTo>
                      <a:pt x="507" y="3648"/>
                    </a:lnTo>
                    <a:lnTo>
                      <a:pt x="556" y="3605"/>
                    </a:lnTo>
                    <a:lnTo>
                      <a:pt x="556" y="3637"/>
                    </a:lnTo>
                    <a:lnTo>
                      <a:pt x="649" y="3640"/>
                    </a:lnTo>
                    <a:lnTo>
                      <a:pt x="554" y="3697"/>
                    </a:lnTo>
                    <a:lnTo>
                      <a:pt x="600" y="3717"/>
                    </a:lnTo>
                    <a:lnTo>
                      <a:pt x="677" y="3719"/>
                    </a:lnTo>
                    <a:lnTo>
                      <a:pt x="726" y="3676"/>
                    </a:lnTo>
                    <a:lnTo>
                      <a:pt x="781" y="3732"/>
                    </a:lnTo>
                    <a:lnTo>
                      <a:pt x="844" y="3801"/>
                    </a:lnTo>
                    <a:lnTo>
                      <a:pt x="921" y="3784"/>
                    </a:lnTo>
                    <a:lnTo>
                      <a:pt x="977" y="3726"/>
                    </a:lnTo>
                    <a:lnTo>
                      <a:pt x="1027" y="3719"/>
                    </a:lnTo>
                    <a:lnTo>
                      <a:pt x="1069" y="3673"/>
                    </a:lnTo>
                    <a:lnTo>
                      <a:pt x="1110" y="3652"/>
                    </a:lnTo>
                    <a:lnTo>
                      <a:pt x="1172" y="3602"/>
                    </a:lnTo>
                    <a:lnTo>
                      <a:pt x="1199" y="3569"/>
                    </a:lnTo>
                    <a:lnTo>
                      <a:pt x="1192" y="3598"/>
                    </a:lnTo>
                    <a:lnTo>
                      <a:pt x="1110" y="3679"/>
                    </a:lnTo>
                    <a:lnTo>
                      <a:pt x="1094" y="3738"/>
                    </a:lnTo>
                    <a:lnTo>
                      <a:pt x="995" y="3800"/>
                    </a:lnTo>
                    <a:lnTo>
                      <a:pt x="975" y="3889"/>
                    </a:lnTo>
                    <a:lnTo>
                      <a:pt x="909" y="3896"/>
                    </a:lnTo>
                    <a:lnTo>
                      <a:pt x="755" y="3871"/>
                    </a:lnTo>
                    <a:lnTo>
                      <a:pt x="622" y="3892"/>
                    </a:lnTo>
                    <a:lnTo>
                      <a:pt x="609" y="3935"/>
                    </a:lnTo>
                    <a:lnTo>
                      <a:pt x="619" y="3956"/>
                    </a:lnTo>
                    <a:lnTo>
                      <a:pt x="669" y="3942"/>
                    </a:lnTo>
                    <a:lnTo>
                      <a:pt x="616" y="3986"/>
                    </a:lnTo>
                    <a:lnTo>
                      <a:pt x="576" y="3962"/>
                    </a:lnTo>
                    <a:lnTo>
                      <a:pt x="542" y="3966"/>
                    </a:lnTo>
                    <a:lnTo>
                      <a:pt x="515" y="4129"/>
                    </a:lnTo>
                    <a:lnTo>
                      <a:pt x="421" y="4163"/>
                    </a:lnTo>
                    <a:lnTo>
                      <a:pt x="342" y="4300"/>
                    </a:lnTo>
                    <a:lnTo>
                      <a:pt x="236" y="4361"/>
                    </a:lnTo>
                    <a:lnTo>
                      <a:pt x="223" y="4383"/>
                    </a:lnTo>
                    <a:lnTo>
                      <a:pt x="184" y="4381"/>
                    </a:lnTo>
                    <a:lnTo>
                      <a:pt x="170" y="4425"/>
                    </a:lnTo>
                    <a:lnTo>
                      <a:pt x="214" y="4460"/>
                    </a:lnTo>
                    <a:lnTo>
                      <a:pt x="217" y="4423"/>
                    </a:lnTo>
                    <a:lnTo>
                      <a:pt x="264" y="4407"/>
                    </a:lnTo>
                    <a:lnTo>
                      <a:pt x="331" y="4446"/>
                    </a:lnTo>
                    <a:lnTo>
                      <a:pt x="371" y="4462"/>
                    </a:lnTo>
                    <a:lnTo>
                      <a:pt x="380" y="4436"/>
                    </a:lnTo>
                    <a:lnTo>
                      <a:pt x="363" y="4389"/>
                    </a:lnTo>
                    <a:lnTo>
                      <a:pt x="455" y="4332"/>
                    </a:lnTo>
                    <a:lnTo>
                      <a:pt x="479" y="4282"/>
                    </a:lnTo>
                    <a:lnTo>
                      <a:pt x="556" y="4274"/>
                    </a:lnTo>
                    <a:lnTo>
                      <a:pt x="646" y="4304"/>
                    </a:lnTo>
                    <a:lnTo>
                      <a:pt x="723" y="4313"/>
                    </a:lnTo>
                    <a:lnTo>
                      <a:pt x="773" y="4335"/>
                    </a:lnTo>
                    <a:lnTo>
                      <a:pt x="819" y="4325"/>
                    </a:lnTo>
                    <a:lnTo>
                      <a:pt x="814" y="4216"/>
                    </a:lnTo>
                    <a:lnTo>
                      <a:pt x="848" y="4139"/>
                    </a:lnTo>
                    <a:lnTo>
                      <a:pt x="861" y="4169"/>
                    </a:lnTo>
                    <a:lnTo>
                      <a:pt x="898" y="4175"/>
                    </a:lnTo>
                    <a:lnTo>
                      <a:pt x="974" y="4118"/>
                    </a:lnTo>
                    <a:lnTo>
                      <a:pt x="1101" y="4127"/>
                    </a:lnTo>
                    <a:lnTo>
                      <a:pt x="1147" y="4200"/>
                    </a:lnTo>
                    <a:lnTo>
                      <a:pt x="1211" y="4176"/>
                    </a:lnTo>
                    <a:lnTo>
                      <a:pt x="1271" y="4185"/>
                    </a:lnTo>
                    <a:lnTo>
                      <a:pt x="1284" y="4198"/>
                    </a:lnTo>
                    <a:lnTo>
                      <a:pt x="1321" y="4152"/>
                    </a:lnTo>
                    <a:lnTo>
                      <a:pt x="1280" y="4125"/>
                    </a:lnTo>
                    <a:lnTo>
                      <a:pt x="1297" y="4098"/>
                    </a:lnTo>
                    <a:lnTo>
                      <a:pt x="1347" y="4118"/>
                    </a:lnTo>
                    <a:lnTo>
                      <a:pt x="1397" y="4125"/>
                    </a:lnTo>
                    <a:lnTo>
                      <a:pt x="1410" y="4108"/>
                    </a:lnTo>
                    <a:lnTo>
                      <a:pt x="1461" y="4074"/>
                    </a:lnTo>
                    <a:lnTo>
                      <a:pt x="1469" y="4054"/>
                    </a:lnTo>
                    <a:lnTo>
                      <a:pt x="1456" y="4035"/>
                    </a:lnTo>
                    <a:lnTo>
                      <a:pt x="1429" y="4011"/>
                    </a:lnTo>
                    <a:lnTo>
                      <a:pt x="1476" y="4011"/>
                    </a:lnTo>
                    <a:lnTo>
                      <a:pt x="1520" y="4067"/>
                    </a:lnTo>
                    <a:lnTo>
                      <a:pt x="1546" y="4080"/>
                    </a:lnTo>
                    <a:lnTo>
                      <a:pt x="1570" y="4050"/>
                    </a:lnTo>
                    <a:lnTo>
                      <a:pt x="1583" y="4059"/>
                    </a:lnTo>
                    <a:lnTo>
                      <a:pt x="1617" y="4062"/>
                    </a:lnTo>
                    <a:lnTo>
                      <a:pt x="1630" y="4096"/>
                    </a:lnTo>
                    <a:lnTo>
                      <a:pt x="1687" y="4118"/>
                    </a:lnTo>
                    <a:lnTo>
                      <a:pt x="1717" y="4068"/>
                    </a:lnTo>
                    <a:lnTo>
                      <a:pt x="1873" y="4070"/>
                    </a:lnTo>
                    <a:lnTo>
                      <a:pt x="1911" y="4096"/>
                    </a:lnTo>
                    <a:lnTo>
                      <a:pt x="2080" y="4035"/>
                    </a:lnTo>
                    <a:lnTo>
                      <a:pt x="2173" y="4018"/>
                    </a:lnTo>
                    <a:lnTo>
                      <a:pt x="2189" y="3954"/>
                    </a:lnTo>
                    <a:lnTo>
                      <a:pt x="2292" y="3927"/>
                    </a:lnTo>
                    <a:lnTo>
                      <a:pt x="2315" y="3900"/>
                    </a:lnTo>
                    <a:lnTo>
                      <a:pt x="2304" y="3831"/>
                    </a:lnTo>
                    <a:lnTo>
                      <a:pt x="2324" y="3801"/>
                    </a:lnTo>
                    <a:lnTo>
                      <a:pt x="2294" y="3797"/>
                    </a:lnTo>
                    <a:lnTo>
                      <a:pt x="2227" y="3818"/>
                    </a:lnTo>
                    <a:lnTo>
                      <a:pt x="2192" y="3835"/>
                    </a:lnTo>
                    <a:lnTo>
                      <a:pt x="2125" y="3825"/>
                    </a:lnTo>
                    <a:lnTo>
                      <a:pt x="2091" y="3796"/>
                    </a:lnTo>
                    <a:lnTo>
                      <a:pt x="2058" y="3833"/>
                    </a:lnTo>
                    <a:lnTo>
                      <a:pt x="2041" y="3816"/>
                    </a:lnTo>
                    <a:lnTo>
                      <a:pt x="2080" y="3779"/>
                    </a:lnTo>
                    <a:lnTo>
                      <a:pt x="2037" y="3747"/>
                    </a:lnTo>
                    <a:lnTo>
                      <a:pt x="2087" y="3766"/>
                    </a:lnTo>
                    <a:lnTo>
                      <a:pt x="2114" y="3743"/>
                    </a:lnTo>
                    <a:lnTo>
                      <a:pt x="2127" y="3696"/>
                    </a:lnTo>
                    <a:lnTo>
                      <a:pt x="2153" y="3669"/>
                    </a:lnTo>
                    <a:lnTo>
                      <a:pt x="2156" y="3642"/>
                    </a:lnTo>
                    <a:lnTo>
                      <a:pt x="2106" y="3613"/>
                    </a:lnTo>
                    <a:lnTo>
                      <a:pt x="2126" y="3603"/>
                    </a:lnTo>
                    <a:lnTo>
                      <a:pt x="2166" y="3607"/>
                    </a:lnTo>
                    <a:lnTo>
                      <a:pt x="2183" y="3580"/>
                    </a:lnTo>
                    <a:lnTo>
                      <a:pt x="2203" y="3592"/>
                    </a:lnTo>
                    <a:lnTo>
                      <a:pt x="2238" y="3596"/>
                    </a:lnTo>
                    <a:lnTo>
                      <a:pt x="2275" y="3586"/>
                    </a:lnTo>
                    <a:lnTo>
                      <a:pt x="2285" y="3552"/>
                    </a:lnTo>
                    <a:lnTo>
                      <a:pt x="2265" y="3535"/>
                    </a:lnTo>
                    <a:lnTo>
                      <a:pt x="2265" y="3492"/>
                    </a:lnTo>
                    <a:lnTo>
                      <a:pt x="2301" y="3472"/>
                    </a:lnTo>
                    <a:lnTo>
                      <a:pt x="2341" y="3479"/>
                    </a:lnTo>
                    <a:lnTo>
                      <a:pt x="2390" y="3395"/>
                    </a:lnTo>
                    <a:lnTo>
                      <a:pt x="2410" y="3315"/>
                    </a:lnTo>
                    <a:lnTo>
                      <a:pt x="2422" y="3242"/>
                    </a:lnTo>
                    <a:lnTo>
                      <a:pt x="2351" y="3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2" name="Freeform 170"/>
              <p:cNvSpPr>
                <a:spLocks/>
              </p:cNvSpPr>
              <p:nvPr/>
            </p:nvSpPr>
            <p:spPr bwMode="auto">
              <a:xfrm>
                <a:off x="2322513" y="3806825"/>
                <a:ext cx="53975" cy="44450"/>
              </a:xfrm>
              <a:custGeom>
                <a:avLst/>
                <a:gdLst>
                  <a:gd name="T0" fmla="*/ 11 w 167"/>
                  <a:gd name="T1" fmla="*/ 111 h 140"/>
                  <a:gd name="T2" fmla="*/ 98 w 167"/>
                  <a:gd name="T3" fmla="*/ 140 h 140"/>
                  <a:gd name="T4" fmla="*/ 121 w 167"/>
                  <a:gd name="T5" fmla="*/ 123 h 140"/>
                  <a:gd name="T6" fmla="*/ 137 w 167"/>
                  <a:gd name="T7" fmla="*/ 86 h 140"/>
                  <a:gd name="T8" fmla="*/ 167 w 167"/>
                  <a:gd name="T9" fmla="*/ 46 h 140"/>
                  <a:gd name="T10" fmla="*/ 137 w 167"/>
                  <a:gd name="T11" fmla="*/ 49 h 140"/>
                  <a:gd name="T12" fmla="*/ 107 w 167"/>
                  <a:gd name="T13" fmla="*/ 27 h 140"/>
                  <a:gd name="T14" fmla="*/ 84 w 167"/>
                  <a:gd name="T15" fmla="*/ 0 h 140"/>
                  <a:gd name="T16" fmla="*/ 4 w 167"/>
                  <a:gd name="T17" fmla="*/ 11 h 140"/>
                  <a:gd name="T18" fmla="*/ 10 w 167"/>
                  <a:gd name="T19" fmla="*/ 54 h 140"/>
                  <a:gd name="T20" fmla="*/ 20 w 167"/>
                  <a:gd name="T21" fmla="*/ 64 h 140"/>
                  <a:gd name="T22" fmla="*/ 0 w 167"/>
                  <a:gd name="T23" fmla="*/ 71 h 140"/>
                  <a:gd name="T24" fmla="*/ 11 w 167"/>
                  <a:gd name="T25" fmla="*/ 11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140">
                    <a:moveTo>
                      <a:pt x="11" y="111"/>
                    </a:moveTo>
                    <a:lnTo>
                      <a:pt x="98" y="140"/>
                    </a:lnTo>
                    <a:lnTo>
                      <a:pt x="121" y="123"/>
                    </a:lnTo>
                    <a:lnTo>
                      <a:pt x="137" y="86"/>
                    </a:lnTo>
                    <a:lnTo>
                      <a:pt x="167" y="46"/>
                    </a:lnTo>
                    <a:lnTo>
                      <a:pt x="137" y="49"/>
                    </a:lnTo>
                    <a:lnTo>
                      <a:pt x="107" y="27"/>
                    </a:lnTo>
                    <a:lnTo>
                      <a:pt x="84" y="0"/>
                    </a:lnTo>
                    <a:lnTo>
                      <a:pt x="4" y="11"/>
                    </a:lnTo>
                    <a:lnTo>
                      <a:pt x="10" y="54"/>
                    </a:lnTo>
                    <a:lnTo>
                      <a:pt x="20" y="64"/>
                    </a:lnTo>
                    <a:lnTo>
                      <a:pt x="0" y="71"/>
                    </a:lnTo>
                    <a:lnTo>
                      <a:pt x="1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3" name="Freeform 172"/>
              <p:cNvSpPr>
                <a:spLocks/>
              </p:cNvSpPr>
              <p:nvPr/>
            </p:nvSpPr>
            <p:spPr bwMode="auto">
              <a:xfrm>
                <a:off x="2252663" y="3440113"/>
                <a:ext cx="25400" cy="42863"/>
              </a:xfrm>
              <a:custGeom>
                <a:avLst/>
                <a:gdLst>
                  <a:gd name="T0" fmla="*/ 72 w 84"/>
                  <a:gd name="T1" fmla="*/ 123 h 133"/>
                  <a:gd name="T2" fmla="*/ 84 w 84"/>
                  <a:gd name="T3" fmla="*/ 83 h 133"/>
                  <a:gd name="T4" fmla="*/ 64 w 84"/>
                  <a:gd name="T5" fmla="*/ 30 h 133"/>
                  <a:gd name="T6" fmla="*/ 54 w 84"/>
                  <a:gd name="T7" fmla="*/ 0 h 133"/>
                  <a:gd name="T8" fmla="*/ 27 w 84"/>
                  <a:gd name="T9" fmla="*/ 0 h 133"/>
                  <a:gd name="T10" fmla="*/ 7 w 84"/>
                  <a:gd name="T11" fmla="*/ 30 h 133"/>
                  <a:gd name="T12" fmla="*/ 0 w 84"/>
                  <a:gd name="T13" fmla="*/ 70 h 133"/>
                  <a:gd name="T14" fmla="*/ 15 w 84"/>
                  <a:gd name="T15" fmla="*/ 110 h 133"/>
                  <a:gd name="T16" fmla="*/ 55 w 84"/>
                  <a:gd name="T17" fmla="*/ 133 h 133"/>
                  <a:gd name="T18" fmla="*/ 72 w 84"/>
                  <a:gd name="T19" fmla="*/ 12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33">
                    <a:moveTo>
                      <a:pt x="72" y="123"/>
                    </a:moveTo>
                    <a:lnTo>
                      <a:pt x="84" y="83"/>
                    </a:lnTo>
                    <a:lnTo>
                      <a:pt x="64" y="30"/>
                    </a:lnTo>
                    <a:lnTo>
                      <a:pt x="54" y="0"/>
                    </a:lnTo>
                    <a:lnTo>
                      <a:pt x="27" y="0"/>
                    </a:lnTo>
                    <a:lnTo>
                      <a:pt x="7" y="30"/>
                    </a:lnTo>
                    <a:lnTo>
                      <a:pt x="0" y="70"/>
                    </a:lnTo>
                    <a:lnTo>
                      <a:pt x="15" y="110"/>
                    </a:lnTo>
                    <a:lnTo>
                      <a:pt x="55" y="133"/>
                    </a:lnTo>
                    <a:lnTo>
                      <a:pt x="72"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4" name="Freeform 173"/>
              <p:cNvSpPr>
                <a:spLocks/>
              </p:cNvSpPr>
              <p:nvPr/>
            </p:nvSpPr>
            <p:spPr bwMode="auto">
              <a:xfrm>
                <a:off x="2163763" y="3232150"/>
                <a:ext cx="6350" cy="6350"/>
              </a:xfrm>
              <a:custGeom>
                <a:avLst/>
                <a:gdLst>
                  <a:gd name="T0" fmla="*/ 0 w 20"/>
                  <a:gd name="T1" fmla="*/ 13 h 20"/>
                  <a:gd name="T2" fmla="*/ 20 w 20"/>
                  <a:gd name="T3" fmla="*/ 20 h 20"/>
                  <a:gd name="T4" fmla="*/ 16 w 20"/>
                  <a:gd name="T5" fmla="*/ 0 h 20"/>
                  <a:gd name="T6" fmla="*/ 0 w 20"/>
                  <a:gd name="T7" fmla="*/ 13 h 20"/>
                </a:gdLst>
                <a:ahLst/>
                <a:cxnLst>
                  <a:cxn ang="0">
                    <a:pos x="T0" y="T1"/>
                  </a:cxn>
                  <a:cxn ang="0">
                    <a:pos x="T2" y="T3"/>
                  </a:cxn>
                  <a:cxn ang="0">
                    <a:pos x="T4" y="T5"/>
                  </a:cxn>
                  <a:cxn ang="0">
                    <a:pos x="T6" y="T7"/>
                  </a:cxn>
                </a:cxnLst>
                <a:rect l="0" t="0" r="r" b="b"/>
                <a:pathLst>
                  <a:path w="20" h="20">
                    <a:moveTo>
                      <a:pt x="0" y="13"/>
                    </a:moveTo>
                    <a:lnTo>
                      <a:pt x="20" y="20"/>
                    </a:lnTo>
                    <a:lnTo>
                      <a:pt x="1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5" name="Freeform 174"/>
              <p:cNvSpPr>
                <a:spLocks/>
              </p:cNvSpPr>
              <p:nvPr/>
            </p:nvSpPr>
            <p:spPr bwMode="auto">
              <a:xfrm>
                <a:off x="2146300" y="3211513"/>
                <a:ext cx="17463" cy="17463"/>
              </a:xfrm>
              <a:custGeom>
                <a:avLst/>
                <a:gdLst>
                  <a:gd name="T0" fmla="*/ 54 w 54"/>
                  <a:gd name="T1" fmla="*/ 43 h 56"/>
                  <a:gd name="T2" fmla="*/ 54 w 54"/>
                  <a:gd name="T3" fmla="*/ 23 h 56"/>
                  <a:gd name="T4" fmla="*/ 34 w 54"/>
                  <a:gd name="T5" fmla="*/ 0 h 56"/>
                  <a:gd name="T6" fmla="*/ 0 w 54"/>
                  <a:gd name="T7" fmla="*/ 7 h 56"/>
                  <a:gd name="T8" fmla="*/ 3 w 54"/>
                  <a:gd name="T9" fmla="*/ 37 h 56"/>
                  <a:gd name="T10" fmla="*/ 30 w 54"/>
                  <a:gd name="T11" fmla="*/ 56 h 56"/>
                  <a:gd name="T12" fmla="*/ 54 w 54"/>
                  <a:gd name="T13" fmla="*/ 43 h 56"/>
                </a:gdLst>
                <a:ahLst/>
                <a:cxnLst>
                  <a:cxn ang="0">
                    <a:pos x="T0" y="T1"/>
                  </a:cxn>
                  <a:cxn ang="0">
                    <a:pos x="T2" y="T3"/>
                  </a:cxn>
                  <a:cxn ang="0">
                    <a:pos x="T4" y="T5"/>
                  </a:cxn>
                  <a:cxn ang="0">
                    <a:pos x="T6" y="T7"/>
                  </a:cxn>
                  <a:cxn ang="0">
                    <a:pos x="T8" y="T9"/>
                  </a:cxn>
                  <a:cxn ang="0">
                    <a:pos x="T10" y="T11"/>
                  </a:cxn>
                  <a:cxn ang="0">
                    <a:pos x="T12" y="T13"/>
                  </a:cxn>
                </a:cxnLst>
                <a:rect l="0" t="0" r="r" b="b"/>
                <a:pathLst>
                  <a:path w="54" h="56">
                    <a:moveTo>
                      <a:pt x="54" y="43"/>
                    </a:moveTo>
                    <a:lnTo>
                      <a:pt x="54" y="23"/>
                    </a:lnTo>
                    <a:lnTo>
                      <a:pt x="34" y="0"/>
                    </a:lnTo>
                    <a:lnTo>
                      <a:pt x="0" y="7"/>
                    </a:lnTo>
                    <a:lnTo>
                      <a:pt x="3" y="37"/>
                    </a:lnTo>
                    <a:lnTo>
                      <a:pt x="30" y="56"/>
                    </a:lnTo>
                    <a:lnTo>
                      <a:pt x="5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6" name="Freeform 175"/>
              <p:cNvSpPr>
                <a:spLocks/>
              </p:cNvSpPr>
              <p:nvPr/>
            </p:nvSpPr>
            <p:spPr bwMode="auto">
              <a:xfrm>
                <a:off x="2181225" y="3365500"/>
                <a:ext cx="36513" cy="55563"/>
              </a:xfrm>
              <a:custGeom>
                <a:avLst/>
                <a:gdLst>
                  <a:gd name="T0" fmla="*/ 77 w 119"/>
                  <a:gd name="T1" fmla="*/ 129 h 173"/>
                  <a:gd name="T2" fmla="*/ 84 w 119"/>
                  <a:gd name="T3" fmla="*/ 84 h 173"/>
                  <a:gd name="T4" fmla="*/ 119 w 119"/>
                  <a:gd name="T5" fmla="*/ 24 h 173"/>
                  <a:gd name="T6" fmla="*/ 116 w 119"/>
                  <a:gd name="T7" fmla="*/ 0 h 173"/>
                  <a:gd name="T8" fmla="*/ 80 w 119"/>
                  <a:gd name="T9" fmla="*/ 34 h 173"/>
                  <a:gd name="T10" fmla="*/ 37 w 119"/>
                  <a:gd name="T11" fmla="*/ 84 h 173"/>
                  <a:gd name="T12" fmla="*/ 54 w 119"/>
                  <a:gd name="T13" fmla="*/ 87 h 173"/>
                  <a:gd name="T14" fmla="*/ 0 w 119"/>
                  <a:gd name="T15" fmla="*/ 126 h 173"/>
                  <a:gd name="T16" fmla="*/ 17 w 119"/>
                  <a:gd name="T17" fmla="*/ 152 h 173"/>
                  <a:gd name="T18" fmla="*/ 15 w 119"/>
                  <a:gd name="T19" fmla="*/ 161 h 173"/>
                  <a:gd name="T20" fmla="*/ 38 w 119"/>
                  <a:gd name="T21" fmla="*/ 173 h 173"/>
                  <a:gd name="T22" fmla="*/ 77 w 119"/>
                  <a:gd name="T23"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73">
                    <a:moveTo>
                      <a:pt x="77" y="129"/>
                    </a:moveTo>
                    <a:lnTo>
                      <a:pt x="84" y="84"/>
                    </a:lnTo>
                    <a:lnTo>
                      <a:pt x="119" y="24"/>
                    </a:lnTo>
                    <a:lnTo>
                      <a:pt x="116" y="0"/>
                    </a:lnTo>
                    <a:lnTo>
                      <a:pt x="80" y="34"/>
                    </a:lnTo>
                    <a:lnTo>
                      <a:pt x="37" y="84"/>
                    </a:lnTo>
                    <a:lnTo>
                      <a:pt x="54" y="87"/>
                    </a:lnTo>
                    <a:lnTo>
                      <a:pt x="0" y="126"/>
                    </a:lnTo>
                    <a:lnTo>
                      <a:pt x="17" y="152"/>
                    </a:lnTo>
                    <a:lnTo>
                      <a:pt x="15" y="161"/>
                    </a:lnTo>
                    <a:lnTo>
                      <a:pt x="38" y="173"/>
                    </a:lnTo>
                    <a:lnTo>
                      <a:pt x="77"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7" name="Freeform 176"/>
              <p:cNvSpPr>
                <a:spLocks/>
              </p:cNvSpPr>
              <p:nvPr/>
            </p:nvSpPr>
            <p:spPr bwMode="auto">
              <a:xfrm>
                <a:off x="2049463" y="3213100"/>
                <a:ext cx="11113" cy="19050"/>
              </a:xfrm>
              <a:custGeom>
                <a:avLst/>
                <a:gdLst>
                  <a:gd name="T0" fmla="*/ 0 w 33"/>
                  <a:gd name="T1" fmla="*/ 60 h 60"/>
                  <a:gd name="T2" fmla="*/ 33 w 33"/>
                  <a:gd name="T3" fmla="*/ 16 h 60"/>
                  <a:gd name="T4" fmla="*/ 10 w 33"/>
                  <a:gd name="T5" fmla="*/ 0 h 60"/>
                  <a:gd name="T6" fmla="*/ 0 w 33"/>
                  <a:gd name="T7" fmla="*/ 60 h 60"/>
                </a:gdLst>
                <a:ahLst/>
                <a:cxnLst>
                  <a:cxn ang="0">
                    <a:pos x="T0" y="T1"/>
                  </a:cxn>
                  <a:cxn ang="0">
                    <a:pos x="T2" y="T3"/>
                  </a:cxn>
                  <a:cxn ang="0">
                    <a:pos x="T4" y="T5"/>
                  </a:cxn>
                  <a:cxn ang="0">
                    <a:pos x="T6" y="T7"/>
                  </a:cxn>
                </a:cxnLst>
                <a:rect l="0" t="0" r="r" b="b"/>
                <a:pathLst>
                  <a:path w="33" h="60">
                    <a:moveTo>
                      <a:pt x="0" y="60"/>
                    </a:moveTo>
                    <a:lnTo>
                      <a:pt x="33" y="16"/>
                    </a:lnTo>
                    <a:lnTo>
                      <a:pt x="10" y="0"/>
                    </a:lnTo>
                    <a:lnTo>
                      <a:pt x="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8" name="Freeform 177"/>
              <p:cNvSpPr>
                <a:spLocks/>
              </p:cNvSpPr>
              <p:nvPr/>
            </p:nvSpPr>
            <p:spPr bwMode="auto">
              <a:xfrm>
                <a:off x="2109788" y="3295650"/>
                <a:ext cx="14288" cy="12700"/>
              </a:xfrm>
              <a:custGeom>
                <a:avLst/>
                <a:gdLst>
                  <a:gd name="T0" fmla="*/ 0 w 43"/>
                  <a:gd name="T1" fmla="*/ 30 h 40"/>
                  <a:gd name="T2" fmla="*/ 17 w 43"/>
                  <a:gd name="T3" fmla="*/ 40 h 40"/>
                  <a:gd name="T4" fmla="*/ 29 w 43"/>
                  <a:gd name="T5" fmla="*/ 23 h 40"/>
                  <a:gd name="T6" fmla="*/ 43 w 43"/>
                  <a:gd name="T7" fmla="*/ 0 h 40"/>
                  <a:gd name="T8" fmla="*/ 19 w 43"/>
                  <a:gd name="T9" fmla="*/ 3 h 40"/>
                  <a:gd name="T10" fmla="*/ 0 w 43"/>
                  <a:gd name="T11" fmla="*/ 30 h 40"/>
                </a:gdLst>
                <a:ahLst/>
                <a:cxnLst>
                  <a:cxn ang="0">
                    <a:pos x="T0" y="T1"/>
                  </a:cxn>
                  <a:cxn ang="0">
                    <a:pos x="T2" y="T3"/>
                  </a:cxn>
                  <a:cxn ang="0">
                    <a:pos x="T4" y="T5"/>
                  </a:cxn>
                  <a:cxn ang="0">
                    <a:pos x="T6" y="T7"/>
                  </a:cxn>
                  <a:cxn ang="0">
                    <a:pos x="T8" y="T9"/>
                  </a:cxn>
                  <a:cxn ang="0">
                    <a:pos x="T10" y="T11"/>
                  </a:cxn>
                </a:cxnLst>
                <a:rect l="0" t="0" r="r" b="b"/>
                <a:pathLst>
                  <a:path w="43" h="40">
                    <a:moveTo>
                      <a:pt x="0" y="30"/>
                    </a:moveTo>
                    <a:lnTo>
                      <a:pt x="17" y="40"/>
                    </a:lnTo>
                    <a:lnTo>
                      <a:pt x="29" y="23"/>
                    </a:lnTo>
                    <a:lnTo>
                      <a:pt x="43" y="0"/>
                    </a:lnTo>
                    <a:lnTo>
                      <a:pt x="19" y="3"/>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29" name="Freeform 178"/>
              <p:cNvSpPr>
                <a:spLocks/>
              </p:cNvSpPr>
              <p:nvPr/>
            </p:nvSpPr>
            <p:spPr bwMode="auto">
              <a:xfrm>
                <a:off x="2174875" y="3371850"/>
                <a:ext cx="12700" cy="14288"/>
              </a:xfrm>
              <a:custGeom>
                <a:avLst/>
                <a:gdLst>
                  <a:gd name="T0" fmla="*/ 41 w 41"/>
                  <a:gd name="T1" fmla="*/ 0 h 47"/>
                  <a:gd name="T2" fmla="*/ 11 w 41"/>
                  <a:gd name="T3" fmla="*/ 20 h 47"/>
                  <a:gd name="T4" fmla="*/ 0 w 41"/>
                  <a:gd name="T5" fmla="*/ 47 h 47"/>
                  <a:gd name="T6" fmla="*/ 34 w 41"/>
                  <a:gd name="T7" fmla="*/ 26 h 47"/>
                  <a:gd name="T8" fmla="*/ 41 w 41"/>
                  <a:gd name="T9" fmla="*/ 0 h 47"/>
                </a:gdLst>
                <a:ahLst/>
                <a:cxnLst>
                  <a:cxn ang="0">
                    <a:pos x="T0" y="T1"/>
                  </a:cxn>
                  <a:cxn ang="0">
                    <a:pos x="T2" y="T3"/>
                  </a:cxn>
                  <a:cxn ang="0">
                    <a:pos x="T4" y="T5"/>
                  </a:cxn>
                  <a:cxn ang="0">
                    <a:pos x="T6" y="T7"/>
                  </a:cxn>
                  <a:cxn ang="0">
                    <a:pos x="T8" y="T9"/>
                  </a:cxn>
                </a:cxnLst>
                <a:rect l="0" t="0" r="r" b="b"/>
                <a:pathLst>
                  <a:path w="41" h="47">
                    <a:moveTo>
                      <a:pt x="41" y="0"/>
                    </a:moveTo>
                    <a:lnTo>
                      <a:pt x="11" y="20"/>
                    </a:lnTo>
                    <a:lnTo>
                      <a:pt x="0" y="47"/>
                    </a:lnTo>
                    <a:lnTo>
                      <a:pt x="34" y="26"/>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30" name="Freeform 179"/>
              <p:cNvSpPr>
                <a:spLocks/>
              </p:cNvSpPr>
              <p:nvPr/>
            </p:nvSpPr>
            <p:spPr bwMode="auto">
              <a:xfrm>
                <a:off x="2047875" y="3151188"/>
                <a:ext cx="25400" cy="58738"/>
              </a:xfrm>
              <a:custGeom>
                <a:avLst/>
                <a:gdLst>
                  <a:gd name="T0" fmla="*/ 83 w 83"/>
                  <a:gd name="T1" fmla="*/ 27 h 183"/>
                  <a:gd name="T2" fmla="*/ 43 w 83"/>
                  <a:gd name="T3" fmla="*/ 0 h 183"/>
                  <a:gd name="T4" fmla="*/ 2 w 83"/>
                  <a:gd name="T5" fmla="*/ 4 h 183"/>
                  <a:gd name="T6" fmla="*/ 0 w 83"/>
                  <a:gd name="T7" fmla="*/ 67 h 183"/>
                  <a:gd name="T8" fmla="*/ 7 w 83"/>
                  <a:gd name="T9" fmla="*/ 124 h 183"/>
                  <a:gd name="T10" fmla="*/ 20 w 83"/>
                  <a:gd name="T11" fmla="*/ 156 h 183"/>
                  <a:gd name="T12" fmla="*/ 51 w 83"/>
                  <a:gd name="T13" fmla="*/ 183 h 183"/>
                  <a:gd name="T14" fmla="*/ 67 w 83"/>
                  <a:gd name="T15" fmla="*/ 139 h 183"/>
                  <a:gd name="T16" fmla="*/ 44 w 83"/>
                  <a:gd name="T17" fmla="*/ 73 h 183"/>
                  <a:gd name="T18" fmla="*/ 73 w 83"/>
                  <a:gd name="T19" fmla="*/ 57 h 183"/>
                  <a:gd name="T20" fmla="*/ 83 w 83"/>
                  <a:gd name="T21" fmla="*/ 2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3">
                    <a:moveTo>
                      <a:pt x="83" y="27"/>
                    </a:moveTo>
                    <a:lnTo>
                      <a:pt x="43" y="0"/>
                    </a:lnTo>
                    <a:lnTo>
                      <a:pt x="2" y="4"/>
                    </a:lnTo>
                    <a:lnTo>
                      <a:pt x="0" y="67"/>
                    </a:lnTo>
                    <a:lnTo>
                      <a:pt x="7" y="124"/>
                    </a:lnTo>
                    <a:lnTo>
                      <a:pt x="20" y="156"/>
                    </a:lnTo>
                    <a:lnTo>
                      <a:pt x="51" y="183"/>
                    </a:lnTo>
                    <a:lnTo>
                      <a:pt x="67" y="139"/>
                    </a:lnTo>
                    <a:lnTo>
                      <a:pt x="44" y="73"/>
                    </a:lnTo>
                    <a:lnTo>
                      <a:pt x="73" y="57"/>
                    </a:lnTo>
                    <a:lnTo>
                      <a:pt x="83"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31" name="Freeform 180"/>
              <p:cNvSpPr>
                <a:spLocks/>
              </p:cNvSpPr>
              <p:nvPr/>
            </p:nvSpPr>
            <p:spPr bwMode="auto">
              <a:xfrm>
                <a:off x="2039938" y="3101975"/>
                <a:ext cx="39688" cy="31750"/>
              </a:xfrm>
              <a:custGeom>
                <a:avLst/>
                <a:gdLst>
                  <a:gd name="T0" fmla="*/ 73 w 127"/>
                  <a:gd name="T1" fmla="*/ 50 h 99"/>
                  <a:gd name="T2" fmla="*/ 76 w 127"/>
                  <a:gd name="T3" fmla="*/ 77 h 99"/>
                  <a:gd name="T4" fmla="*/ 123 w 127"/>
                  <a:gd name="T5" fmla="*/ 99 h 99"/>
                  <a:gd name="T6" fmla="*/ 120 w 127"/>
                  <a:gd name="T7" fmla="*/ 59 h 99"/>
                  <a:gd name="T8" fmla="*/ 110 w 127"/>
                  <a:gd name="T9" fmla="*/ 60 h 99"/>
                  <a:gd name="T10" fmla="*/ 103 w 127"/>
                  <a:gd name="T11" fmla="*/ 33 h 99"/>
                  <a:gd name="T12" fmla="*/ 120 w 127"/>
                  <a:gd name="T13" fmla="*/ 37 h 99"/>
                  <a:gd name="T14" fmla="*/ 127 w 127"/>
                  <a:gd name="T15" fmla="*/ 3 h 99"/>
                  <a:gd name="T16" fmla="*/ 76 w 127"/>
                  <a:gd name="T17" fmla="*/ 0 h 99"/>
                  <a:gd name="T18" fmla="*/ 0 w 127"/>
                  <a:gd name="T19" fmla="*/ 11 h 99"/>
                  <a:gd name="T20" fmla="*/ 16 w 127"/>
                  <a:gd name="T21" fmla="*/ 40 h 99"/>
                  <a:gd name="T22" fmla="*/ 73 w 127"/>
                  <a:gd name="T23"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99">
                    <a:moveTo>
                      <a:pt x="73" y="50"/>
                    </a:moveTo>
                    <a:lnTo>
                      <a:pt x="76" y="77"/>
                    </a:lnTo>
                    <a:lnTo>
                      <a:pt x="123" y="99"/>
                    </a:lnTo>
                    <a:lnTo>
                      <a:pt x="120" y="59"/>
                    </a:lnTo>
                    <a:lnTo>
                      <a:pt x="110" y="60"/>
                    </a:lnTo>
                    <a:lnTo>
                      <a:pt x="103" y="33"/>
                    </a:lnTo>
                    <a:lnTo>
                      <a:pt x="120" y="37"/>
                    </a:lnTo>
                    <a:lnTo>
                      <a:pt x="127" y="3"/>
                    </a:lnTo>
                    <a:lnTo>
                      <a:pt x="76" y="0"/>
                    </a:lnTo>
                    <a:lnTo>
                      <a:pt x="0" y="11"/>
                    </a:lnTo>
                    <a:lnTo>
                      <a:pt x="16" y="40"/>
                    </a:lnTo>
                    <a:lnTo>
                      <a:pt x="73"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232" name="Freeform 181"/>
              <p:cNvSpPr>
                <a:spLocks/>
              </p:cNvSpPr>
              <p:nvPr/>
            </p:nvSpPr>
            <p:spPr bwMode="auto">
              <a:xfrm>
                <a:off x="2079625" y="2957513"/>
                <a:ext cx="95250" cy="125413"/>
              </a:xfrm>
              <a:custGeom>
                <a:avLst/>
                <a:gdLst>
                  <a:gd name="T0" fmla="*/ 0 w 300"/>
                  <a:gd name="T1" fmla="*/ 370 h 394"/>
                  <a:gd name="T2" fmla="*/ 36 w 300"/>
                  <a:gd name="T3" fmla="*/ 394 h 394"/>
                  <a:gd name="T4" fmla="*/ 90 w 300"/>
                  <a:gd name="T5" fmla="*/ 370 h 394"/>
                  <a:gd name="T6" fmla="*/ 105 w 300"/>
                  <a:gd name="T7" fmla="*/ 320 h 394"/>
                  <a:gd name="T8" fmla="*/ 109 w 300"/>
                  <a:gd name="T9" fmla="*/ 297 h 394"/>
                  <a:gd name="T10" fmla="*/ 139 w 300"/>
                  <a:gd name="T11" fmla="*/ 300 h 394"/>
                  <a:gd name="T12" fmla="*/ 166 w 300"/>
                  <a:gd name="T13" fmla="*/ 302 h 394"/>
                  <a:gd name="T14" fmla="*/ 202 w 300"/>
                  <a:gd name="T15" fmla="*/ 276 h 394"/>
                  <a:gd name="T16" fmla="*/ 211 w 300"/>
                  <a:gd name="T17" fmla="*/ 256 h 394"/>
                  <a:gd name="T18" fmla="*/ 205 w 300"/>
                  <a:gd name="T19" fmla="*/ 227 h 394"/>
                  <a:gd name="T20" fmla="*/ 171 w 300"/>
                  <a:gd name="T21" fmla="*/ 220 h 394"/>
                  <a:gd name="T22" fmla="*/ 208 w 300"/>
                  <a:gd name="T23" fmla="*/ 196 h 394"/>
                  <a:gd name="T24" fmla="*/ 238 w 300"/>
                  <a:gd name="T25" fmla="*/ 163 h 394"/>
                  <a:gd name="T26" fmla="*/ 274 w 300"/>
                  <a:gd name="T27" fmla="*/ 159 h 394"/>
                  <a:gd name="T28" fmla="*/ 300 w 300"/>
                  <a:gd name="T29" fmla="*/ 112 h 394"/>
                  <a:gd name="T30" fmla="*/ 290 w 300"/>
                  <a:gd name="T31" fmla="*/ 96 h 394"/>
                  <a:gd name="T32" fmla="*/ 244 w 300"/>
                  <a:gd name="T33" fmla="*/ 143 h 394"/>
                  <a:gd name="T34" fmla="*/ 237 w 300"/>
                  <a:gd name="T35" fmla="*/ 120 h 394"/>
                  <a:gd name="T36" fmla="*/ 284 w 300"/>
                  <a:gd name="T37" fmla="*/ 80 h 394"/>
                  <a:gd name="T38" fmla="*/ 266 w 300"/>
                  <a:gd name="T39" fmla="*/ 3 h 394"/>
                  <a:gd name="T40" fmla="*/ 242 w 300"/>
                  <a:gd name="T41" fmla="*/ 0 h 394"/>
                  <a:gd name="T42" fmla="*/ 236 w 300"/>
                  <a:gd name="T43" fmla="*/ 27 h 394"/>
                  <a:gd name="T44" fmla="*/ 207 w 300"/>
                  <a:gd name="T45" fmla="*/ 44 h 394"/>
                  <a:gd name="T46" fmla="*/ 120 w 300"/>
                  <a:gd name="T47" fmla="*/ 111 h 394"/>
                  <a:gd name="T48" fmla="*/ 114 w 300"/>
                  <a:gd name="T49" fmla="*/ 137 h 394"/>
                  <a:gd name="T50" fmla="*/ 114 w 300"/>
                  <a:gd name="T51" fmla="*/ 171 h 394"/>
                  <a:gd name="T52" fmla="*/ 104 w 300"/>
                  <a:gd name="T53" fmla="*/ 147 h 394"/>
                  <a:gd name="T54" fmla="*/ 64 w 300"/>
                  <a:gd name="T55" fmla="*/ 141 h 394"/>
                  <a:gd name="T56" fmla="*/ 61 w 300"/>
                  <a:gd name="T57" fmla="*/ 157 h 394"/>
                  <a:gd name="T58" fmla="*/ 41 w 300"/>
                  <a:gd name="T59" fmla="*/ 134 h 394"/>
                  <a:gd name="T60" fmla="*/ 1 w 300"/>
                  <a:gd name="T61" fmla="*/ 188 h 394"/>
                  <a:gd name="T62" fmla="*/ 12 w 300"/>
                  <a:gd name="T63" fmla="*/ 248 h 394"/>
                  <a:gd name="T64" fmla="*/ 49 w 300"/>
                  <a:gd name="T65" fmla="*/ 248 h 394"/>
                  <a:gd name="T66" fmla="*/ 22 w 300"/>
                  <a:gd name="T67" fmla="*/ 268 h 394"/>
                  <a:gd name="T68" fmla="*/ 32 w 300"/>
                  <a:gd name="T69" fmla="*/ 288 h 394"/>
                  <a:gd name="T70" fmla="*/ 59 w 300"/>
                  <a:gd name="T71" fmla="*/ 300 h 394"/>
                  <a:gd name="T72" fmla="*/ 33 w 300"/>
                  <a:gd name="T73" fmla="*/ 347 h 394"/>
                  <a:gd name="T74" fmla="*/ 0 w 300"/>
                  <a:gd name="T75" fmla="*/ 37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4">
                    <a:moveTo>
                      <a:pt x="0" y="370"/>
                    </a:moveTo>
                    <a:lnTo>
                      <a:pt x="36" y="394"/>
                    </a:lnTo>
                    <a:lnTo>
                      <a:pt x="90" y="370"/>
                    </a:lnTo>
                    <a:lnTo>
                      <a:pt x="105" y="320"/>
                    </a:lnTo>
                    <a:lnTo>
                      <a:pt x="109" y="297"/>
                    </a:lnTo>
                    <a:lnTo>
                      <a:pt x="139" y="300"/>
                    </a:lnTo>
                    <a:lnTo>
                      <a:pt x="166" y="302"/>
                    </a:lnTo>
                    <a:lnTo>
                      <a:pt x="202" y="276"/>
                    </a:lnTo>
                    <a:lnTo>
                      <a:pt x="211" y="256"/>
                    </a:lnTo>
                    <a:lnTo>
                      <a:pt x="205" y="227"/>
                    </a:lnTo>
                    <a:lnTo>
                      <a:pt x="171" y="220"/>
                    </a:lnTo>
                    <a:lnTo>
                      <a:pt x="208" y="196"/>
                    </a:lnTo>
                    <a:lnTo>
                      <a:pt x="238" y="163"/>
                    </a:lnTo>
                    <a:lnTo>
                      <a:pt x="274" y="159"/>
                    </a:lnTo>
                    <a:lnTo>
                      <a:pt x="300" y="112"/>
                    </a:lnTo>
                    <a:lnTo>
                      <a:pt x="290" y="96"/>
                    </a:lnTo>
                    <a:lnTo>
                      <a:pt x="244" y="143"/>
                    </a:lnTo>
                    <a:lnTo>
                      <a:pt x="237" y="120"/>
                    </a:lnTo>
                    <a:lnTo>
                      <a:pt x="284" y="80"/>
                    </a:lnTo>
                    <a:lnTo>
                      <a:pt x="266" y="3"/>
                    </a:lnTo>
                    <a:lnTo>
                      <a:pt x="242" y="0"/>
                    </a:lnTo>
                    <a:lnTo>
                      <a:pt x="236" y="27"/>
                    </a:lnTo>
                    <a:lnTo>
                      <a:pt x="207" y="44"/>
                    </a:lnTo>
                    <a:lnTo>
                      <a:pt x="120" y="111"/>
                    </a:lnTo>
                    <a:lnTo>
                      <a:pt x="114" y="137"/>
                    </a:lnTo>
                    <a:lnTo>
                      <a:pt x="114" y="171"/>
                    </a:lnTo>
                    <a:lnTo>
                      <a:pt x="104" y="147"/>
                    </a:lnTo>
                    <a:lnTo>
                      <a:pt x="64" y="141"/>
                    </a:lnTo>
                    <a:lnTo>
                      <a:pt x="61" y="157"/>
                    </a:lnTo>
                    <a:lnTo>
                      <a:pt x="41" y="134"/>
                    </a:lnTo>
                    <a:lnTo>
                      <a:pt x="1" y="188"/>
                    </a:lnTo>
                    <a:lnTo>
                      <a:pt x="12" y="248"/>
                    </a:lnTo>
                    <a:lnTo>
                      <a:pt x="49" y="248"/>
                    </a:lnTo>
                    <a:lnTo>
                      <a:pt x="22" y="268"/>
                    </a:lnTo>
                    <a:lnTo>
                      <a:pt x="32" y="288"/>
                    </a:lnTo>
                    <a:lnTo>
                      <a:pt x="59" y="300"/>
                    </a:lnTo>
                    <a:lnTo>
                      <a:pt x="33" y="347"/>
                    </a:lnTo>
                    <a:lnTo>
                      <a:pt x="0" y="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27" name="Group 523"/>
            <p:cNvGrpSpPr/>
            <p:nvPr/>
          </p:nvGrpSpPr>
          <p:grpSpPr>
            <a:xfrm>
              <a:off x="8801921" y="1971684"/>
              <a:ext cx="235183" cy="333998"/>
              <a:chOff x="1770063" y="3497263"/>
              <a:chExt cx="431800" cy="617538"/>
            </a:xfrm>
            <a:solidFill>
              <a:srgbClr val="00B0F0"/>
            </a:solidFill>
          </p:grpSpPr>
          <p:sp>
            <p:nvSpPr>
              <p:cNvPr id="197" name="Freeform 182"/>
              <p:cNvSpPr>
                <a:spLocks/>
              </p:cNvSpPr>
              <p:nvPr/>
            </p:nvSpPr>
            <p:spPr bwMode="auto">
              <a:xfrm>
                <a:off x="1824038" y="3668713"/>
                <a:ext cx="11113" cy="15875"/>
              </a:xfrm>
              <a:custGeom>
                <a:avLst/>
                <a:gdLst>
                  <a:gd name="T0" fmla="*/ 31 w 34"/>
                  <a:gd name="T1" fmla="*/ 49 h 49"/>
                  <a:gd name="T2" fmla="*/ 34 w 34"/>
                  <a:gd name="T3" fmla="*/ 7 h 49"/>
                  <a:gd name="T4" fmla="*/ 0 w 34"/>
                  <a:gd name="T5" fmla="*/ 0 h 49"/>
                  <a:gd name="T6" fmla="*/ 1 w 34"/>
                  <a:gd name="T7" fmla="*/ 33 h 49"/>
                  <a:gd name="T8" fmla="*/ 31 w 34"/>
                  <a:gd name="T9" fmla="*/ 49 h 49"/>
                </a:gdLst>
                <a:ahLst/>
                <a:cxnLst>
                  <a:cxn ang="0">
                    <a:pos x="T0" y="T1"/>
                  </a:cxn>
                  <a:cxn ang="0">
                    <a:pos x="T2" y="T3"/>
                  </a:cxn>
                  <a:cxn ang="0">
                    <a:pos x="T4" y="T5"/>
                  </a:cxn>
                  <a:cxn ang="0">
                    <a:pos x="T6" y="T7"/>
                  </a:cxn>
                  <a:cxn ang="0">
                    <a:pos x="T8" y="T9"/>
                  </a:cxn>
                </a:cxnLst>
                <a:rect l="0" t="0" r="r" b="b"/>
                <a:pathLst>
                  <a:path w="34" h="49">
                    <a:moveTo>
                      <a:pt x="31" y="49"/>
                    </a:moveTo>
                    <a:lnTo>
                      <a:pt x="34" y="7"/>
                    </a:lnTo>
                    <a:lnTo>
                      <a:pt x="0" y="0"/>
                    </a:lnTo>
                    <a:lnTo>
                      <a:pt x="1" y="33"/>
                    </a:lnTo>
                    <a:lnTo>
                      <a:pt x="31"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8" name="Freeform 183"/>
              <p:cNvSpPr>
                <a:spLocks/>
              </p:cNvSpPr>
              <p:nvPr/>
            </p:nvSpPr>
            <p:spPr bwMode="auto">
              <a:xfrm>
                <a:off x="1790700" y="3724275"/>
                <a:ext cx="26988" cy="15875"/>
              </a:xfrm>
              <a:custGeom>
                <a:avLst/>
                <a:gdLst>
                  <a:gd name="T0" fmla="*/ 0 w 87"/>
                  <a:gd name="T1" fmla="*/ 14 h 50"/>
                  <a:gd name="T2" fmla="*/ 70 w 87"/>
                  <a:gd name="T3" fmla="*/ 50 h 50"/>
                  <a:gd name="T4" fmla="*/ 87 w 87"/>
                  <a:gd name="T5" fmla="*/ 6 h 50"/>
                  <a:gd name="T6" fmla="*/ 67 w 87"/>
                  <a:gd name="T7" fmla="*/ 0 h 50"/>
                  <a:gd name="T8" fmla="*/ 0 w 87"/>
                  <a:gd name="T9" fmla="*/ 14 h 50"/>
                </a:gdLst>
                <a:ahLst/>
                <a:cxnLst>
                  <a:cxn ang="0">
                    <a:pos x="T0" y="T1"/>
                  </a:cxn>
                  <a:cxn ang="0">
                    <a:pos x="T2" y="T3"/>
                  </a:cxn>
                  <a:cxn ang="0">
                    <a:pos x="T4" y="T5"/>
                  </a:cxn>
                  <a:cxn ang="0">
                    <a:pos x="T6" y="T7"/>
                  </a:cxn>
                  <a:cxn ang="0">
                    <a:pos x="T8" y="T9"/>
                  </a:cxn>
                </a:cxnLst>
                <a:rect l="0" t="0" r="r" b="b"/>
                <a:pathLst>
                  <a:path w="87" h="50">
                    <a:moveTo>
                      <a:pt x="0" y="14"/>
                    </a:moveTo>
                    <a:lnTo>
                      <a:pt x="70" y="50"/>
                    </a:lnTo>
                    <a:lnTo>
                      <a:pt x="87" y="6"/>
                    </a:lnTo>
                    <a:lnTo>
                      <a:pt x="67"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9" name="Freeform 184"/>
              <p:cNvSpPr>
                <a:spLocks/>
              </p:cNvSpPr>
              <p:nvPr/>
            </p:nvSpPr>
            <p:spPr bwMode="auto">
              <a:xfrm>
                <a:off x="1770063" y="3497263"/>
                <a:ext cx="431800" cy="617538"/>
              </a:xfrm>
              <a:custGeom>
                <a:avLst/>
                <a:gdLst>
                  <a:gd name="T0" fmla="*/ 1276 w 1360"/>
                  <a:gd name="T1" fmla="*/ 722 h 1942"/>
                  <a:gd name="T2" fmla="*/ 1287 w 1360"/>
                  <a:gd name="T3" fmla="*/ 716 h 1942"/>
                  <a:gd name="T4" fmla="*/ 1360 w 1360"/>
                  <a:gd name="T5" fmla="*/ 654 h 1942"/>
                  <a:gd name="T6" fmla="*/ 1124 w 1360"/>
                  <a:gd name="T7" fmla="*/ 635 h 1942"/>
                  <a:gd name="T8" fmla="*/ 841 w 1360"/>
                  <a:gd name="T9" fmla="*/ 635 h 1942"/>
                  <a:gd name="T10" fmla="*/ 799 w 1360"/>
                  <a:gd name="T11" fmla="*/ 318 h 1942"/>
                  <a:gd name="T12" fmla="*/ 920 w 1360"/>
                  <a:gd name="T13" fmla="*/ 191 h 1942"/>
                  <a:gd name="T14" fmla="*/ 1005 w 1360"/>
                  <a:gd name="T15" fmla="*/ 85 h 1942"/>
                  <a:gd name="T16" fmla="*/ 886 w 1360"/>
                  <a:gd name="T17" fmla="*/ 57 h 1942"/>
                  <a:gd name="T18" fmla="*/ 866 w 1360"/>
                  <a:gd name="T19" fmla="*/ 110 h 1942"/>
                  <a:gd name="T20" fmla="*/ 712 w 1360"/>
                  <a:gd name="T21" fmla="*/ 81 h 1942"/>
                  <a:gd name="T22" fmla="*/ 604 w 1360"/>
                  <a:gd name="T23" fmla="*/ 235 h 1942"/>
                  <a:gd name="T24" fmla="*/ 494 w 1360"/>
                  <a:gd name="T25" fmla="*/ 358 h 1942"/>
                  <a:gd name="T26" fmla="*/ 632 w 1360"/>
                  <a:gd name="T27" fmla="*/ 451 h 1942"/>
                  <a:gd name="T28" fmla="*/ 564 w 1360"/>
                  <a:gd name="T29" fmla="*/ 607 h 1942"/>
                  <a:gd name="T30" fmla="*/ 396 w 1360"/>
                  <a:gd name="T31" fmla="*/ 586 h 1942"/>
                  <a:gd name="T32" fmla="*/ 323 w 1360"/>
                  <a:gd name="T33" fmla="*/ 550 h 1942"/>
                  <a:gd name="T34" fmla="*/ 147 w 1360"/>
                  <a:gd name="T35" fmla="*/ 635 h 1942"/>
                  <a:gd name="T36" fmla="*/ 148 w 1360"/>
                  <a:gd name="T37" fmla="*/ 717 h 1942"/>
                  <a:gd name="T38" fmla="*/ 245 w 1360"/>
                  <a:gd name="T39" fmla="*/ 776 h 1942"/>
                  <a:gd name="T40" fmla="*/ 159 w 1360"/>
                  <a:gd name="T41" fmla="*/ 903 h 1942"/>
                  <a:gd name="T42" fmla="*/ 131 w 1360"/>
                  <a:gd name="T43" fmla="*/ 1026 h 1942"/>
                  <a:gd name="T44" fmla="*/ 250 w 1360"/>
                  <a:gd name="T45" fmla="*/ 1021 h 1942"/>
                  <a:gd name="T46" fmla="*/ 454 w 1360"/>
                  <a:gd name="T47" fmla="*/ 1059 h 1942"/>
                  <a:gd name="T48" fmla="*/ 338 w 1360"/>
                  <a:gd name="T49" fmla="*/ 1171 h 1942"/>
                  <a:gd name="T50" fmla="*/ 296 w 1360"/>
                  <a:gd name="T51" fmla="*/ 1300 h 1942"/>
                  <a:gd name="T52" fmla="*/ 225 w 1360"/>
                  <a:gd name="T53" fmla="*/ 1420 h 1942"/>
                  <a:gd name="T54" fmla="*/ 357 w 1360"/>
                  <a:gd name="T55" fmla="*/ 1386 h 1942"/>
                  <a:gd name="T56" fmla="*/ 450 w 1360"/>
                  <a:gd name="T57" fmla="*/ 1339 h 1942"/>
                  <a:gd name="T58" fmla="*/ 555 w 1360"/>
                  <a:gd name="T59" fmla="*/ 1414 h 1942"/>
                  <a:gd name="T60" fmla="*/ 258 w 1360"/>
                  <a:gd name="T61" fmla="*/ 1450 h 1942"/>
                  <a:gd name="T62" fmla="*/ 199 w 1360"/>
                  <a:gd name="T63" fmla="*/ 1580 h 1942"/>
                  <a:gd name="T64" fmla="*/ 132 w 1360"/>
                  <a:gd name="T65" fmla="*/ 1567 h 1942"/>
                  <a:gd name="T66" fmla="*/ 15 w 1360"/>
                  <a:gd name="T67" fmla="*/ 1575 h 1942"/>
                  <a:gd name="T68" fmla="*/ 147 w 1360"/>
                  <a:gd name="T69" fmla="*/ 1653 h 1942"/>
                  <a:gd name="T70" fmla="*/ 117 w 1360"/>
                  <a:gd name="T71" fmla="*/ 1693 h 1942"/>
                  <a:gd name="T72" fmla="*/ 115 w 1360"/>
                  <a:gd name="T73" fmla="*/ 1809 h 1942"/>
                  <a:gd name="T74" fmla="*/ 228 w 1360"/>
                  <a:gd name="T75" fmla="*/ 1792 h 1942"/>
                  <a:gd name="T76" fmla="*/ 119 w 1360"/>
                  <a:gd name="T77" fmla="*/ 1903 h 1942"/>
                  <a:gd name="T78" fmla="*/ 288 w 1360"/>
                  <a:gd name="T79" fmla="*/ 1818 h 1942"/>
                  <a:gd name="T80" fmla="*/ 218 w 1360"/>
                  <a:gd name="T81" fmla="*/ 1881 h 1942"/>
                  <a:gd name="T82" fmla="*/ 283 w 1360"/>
                  <a:gd name="T83" fmla="*/ 1927 h 1942"/>
                  <a:gd name="T84" fmla="*/ 462 w 1360"/>
                  <a:gd name="T85" fmla="*/ 1919 h 1942"/>
                  <a:gd name="T86" fmla="*/ 575 w 1360"/>
                  <a:gd name="T87" fmla="*/ 1845 h 1942"/>
                  <a:gd name="T88" fmla="*/ 608 w 1360"/>
                  <a:gd name="T89" fmla="*/ 1789 h 1942"/>
                  <a:gd name="T90" fmla="*/ 650 w 1360"/>
                  <a:gd name="T91" fmla="*/ 1781 h 1942"/>
                  <a:gd name="T92" fmla="*/ 778 w 1360"/>
                  <a:gd name="T93" fmla="*/ 1730 h 1942"/>
                  <a:gd name="T94" fmla="*/ 1009 w 1360"/>
                  <a:gd name="T95" fmla="*/ 1632 h 1942"/>
                  <a:gd name="T96" fmla="*/ 1133 w 1360"/>
                  <a:gd name="T97" fmla="*/ 1597 h 1942"/>
                  <a:gd name="T98" fmla="*/ 1192 w 1360"/>
                  <a:gd name="T99" fmla="*/ 1524 h 1942"/>
                  <a:gd name="T100" fmla="*/ 1319 w 1360"/>
                  <a:gd name="T101" fmla="*/ 1248 h 1942"/>
                  <a:gd name="T102" fmla="*/ 1235 w 1360"/>
                  <a:gd name="T103" fmla="*/ 850 h 1942"/>
                  <a:gd name="T104" fmla="*/ 1235 w 1360"/>
                  <a:gd name="T105" fmla="*/ 712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0" h="1942">
                    <a:moveTo>
                      <a:pt x="1261" y="721"/>
                    </a:moveTo>
                    <a:lnTo>
                      <a:pt x="1261" y="721"/>
                    </a:lnTo>
                    <a:lnTo>
                      <a:pt x="1269" y="722"/>
                    </a:lnTo>
                    <a:lnTo>
                      <a:pt x="1276" y="722"/>
                    </a:lnTo>
                    <a:lnTo>
                      <a:pt x="1280" y="722"/>
                    </a:lnTo>
                    <a:lnTo>
                      <a:pt x="1283" y="719"/>
                    </a:lnTo>
                    <a:lnTo>
                      <a:pt x="1286" y="717"/>
                    </a:lnTo>
                    <a:lnTo>
                      <a:pt x="1287" y="716"/>
                    </a:lnTo>
                    <a:lnTo>
                      <a:pt x="1288" y="714"/>
                    </a:lnTo>
                    <a:lnTo>
                      <a:pt x="1315" y="697"/>
                    </a:lnTo>
                    <a:lnTo>
                      <a:pt x="1337" y="677"/>
                    </a:lnTo>
                    <a:lnTo>
                      <a:pt x="1360" y="654"/>
                    </a:lnTo>
                    <a:lnTo>
                      <a:pt x="1257" y="650"/>
                    </a:lnTo>
                    <a:lnTo>
                      <a:pt x="1228" y="638"/>
                    </a:lnTo>
                    <a:lnTo>
                      <a:pt x="1164" y="663"/>
                    </a:lnTo>
                    <a:lnTo>
                      <a:pt x="1124" y="635"/>
                    </a:lnTo>
                    <a:lnTo>
                      <a:pt x="1058" y="498"/>
                    </a:lnTo>
                    <a:lnTo>
                      <a:pt x="991" y="504"/>
                    </a:lnTo>
                    <a:lnTo>
                      <a:pt x="921" y="623"/>
                    </a:lnTo>
                    <a:lnTo>
                      <a:pt x="841" y="635"/>
                    </a:lnTo>
                    <a:lnTo>
                      <a:pt x="734" y="519"/>
                    </a:lnTo>
                    <a:lnTo>
                      <a:pt x="731" y="441"/>
                    </a:lnTo>
                    <a:lnTo>
                      <a:pt x="804" y="410"/>
                    </a:lnTo>
                    <a:lnTo>
                      <a:pt x="799" y="318"/>
                    </a:lnTo>
                    <a:lnTo>
                      <a:pt x="837" y="280"/>
                    </a:lnTo>
                    <a:lnTo>
                      <a:pt x="887" y="276"/>
                    </a:lnTo>
                    <a:lnTo>
                      <a:pt x="922" y="247"/>
                    </a:lnTo>
                    <a:lnTo>
                      <a:pt x="920" y="191"/>
                    </a:lnTo>
                    <a:lnTo>
                      <a:pt x="946" y="176"/>
                    </a:lnTo>
                    <a:lnTo>
                      <a:pt x="932" y="169"/>
                    </a:lnTo>
                    <a:lnTo>
                      <a:pt x="949" y="119"/>
                    </a:lnTo>
                    <a:lnTo>
                      <a:pt x="1005" y="85"/>
                    </a:lnTo>
                    <a:lnTo>
                      <a:pt x="1018" y="62"/>
                    </a:lnTo>
                    <a:lnTo>
                      <a:pt x="948" y="0"/>
                    </a:lnTo>
                    <a:lnTo>
                      <a:pt x="928" y="57"/>
                    </a:lnTo>
                    <a:lnTo>
                      <a:pt x="886" y="57"/>
                    </a:lnTo>
                    <a:lnTo>
                      <a:pt x="899" y="140"/>
                    </a:lnTo>
                    <a:lnTo>
                      <a:pt x="873" y="192"/>
                    </a:lnTo>
                    <a:lnTo>
                      <a:pt x="833" y="190"/>
                    </a:lnTo>
                    <a:lnTo>
                      <a:pt x="866" y="110"/>
                    </a:lnTo>
                    <a:lnTo>
                      <a:pt x="812" y="51"/>
                    </a:lnTo>
                    <a:lnTo>
                      <a:pt x="762" y="68"/>
                    </a:lnTo>
                    <a:lnTo>
                      <a:pt x="772" y="91"/>
                    </a:lnTo>
                    <a:lnTo>
                      <a:pt x="712" y="81"/>
                    </a:lnTo>
                    <a:lnTo>
                      <a:pt x="693" y="124"/>
                    </a:lnTo>
                    <a:lnTo>
                      <a:pt x="643" y="142"/>
                    </a:lnTo>
                    <a:lnTo>
                      <a:pt x="594" y="196"/>
                    </a:lnTo>
                    <a:lnTo>
                      <a:pt x="604" y="235"/>
                    </a:lnTo>
                    <a:lnTo>
                      <a:pt x="617" y="265"/>
                    </a:lnTo>
                    <a:lnTo>
                      <a:pt x="547" y="292"/>
                    </a:lnTo>
                    <a:lnTo>
                      <a:pt x="515" y="326"/>
                    </a:lnTo>
                    <a:lnTo>
                      <a:pt x="494" y="358"/>
                    </a:lnTo>
                    <a:lnTo>
                      <a:pt x="551" y="392"/>
                    </a:lnTo>
                    <a:lnTo>
                      <a:pt x="615" y="374"/>
                    </a:lnTo>
                    <a:lnTo>
                      <a:pt x="665" y="384"/>
                    </a:lnTo>
                    <a:lnTo>
                      <a:pt x="632" y="451"/>
                    </a:lnTo>
                    <a:lnTo>
                      <a:pt x="579" y="451"/>
                    </a:lnTo>
                    <a:lnTo>
                      <a:pt x="539" y="494"/>
                    </a:lnTo>
                    <a:lnTo>
                      <a:pt x="566" y="548"/>
                    </a:lnTo>
                    <a:lnTo>
                      <a:pt x="564" y="607"/>
                    </a:lnTo>
                    <a:lnTo>
                      <a:pt x="544" y="605"/>
                    </a:lnTo>
                    <a:lnTo>
                      <a:pt x="493" y="575"/>
                    </a:lnTo>
                    <a:lnTo>
                      <a:pt x="437" y="552"/>
                    </a:lnTo>
                    <a:lnTo>
                      <a:pt x="396" y="586"/>
                    </a:lnTo>
                    <a:lnTo>
                      <a:pt x="411" y="626"/>
                    </a:lnTo>
                    <a:lnTo>
                      <a:pt x="367" y="609"/>
                    </a:lnTo>
                    <a:lnTo>
                      <a:pt x="363" y="579"/>
                    </a:lnTo>
                    <a:lnTo>
                      <a:pt x="323" y="550"/>
                    </a:lnTo>
                    <a:lnTo>
                      <a:pt x="283" y="557"/>
                    </a:lnTo>
                    <a:lnTo>
                      <a:pt x="213" y="545"/>
                    </a:lnTo>
                    <a:lnTo>
                      <a:pt x="204" y="610"/>
                    </a:lnTo>
                    <a:lnTo>
                      <a:pt x="147" y="635"/>
                    </a:lnTo>
                    <a:lnTo>
                      <a:pt x="161" y="687"/>
                    </a:lnTo>
                    <a:lnTo>
                      <a:pt x="195" y="697"/>
                    </a:lnTo>
                    <a:lnTo>
                      <a:pt x="205" y="731"/>
                    </a:lnTo>
                    <a:lnTo>
                      <a:pt x="148" y="717"/>
                    </a:lnTo>
                    <a:lnTo>
                      <a:pt x="141" y="767"/>
                    </a:lnTo>
                    <a:lnTo>
                      <a:pt x="166" y="803"/>
                    </a:lnTo>
                    <a:lnTo>
                      <a:pt x="191" y="783"/>
                    </a:lnTo>
                    <a:lnTo>
                      <a:pt x="245" y="776"/>
                    </a:lnTo>
                    <a:lnTo>
                      <a:pt x="248" y="806"/>
                    </a:lnTo>
                    <a:lnTo>
                      <a:pt x="269" y="822"/>
                    </a:lnTo>
                    <a:lnTo>
                      <a:pt x="179" y="846"/>
                    </a:lnTo>
                    <a:lnTo>
                      <a:pt x="159" y="903"/>
                    </a:lnTo>
                    <a:lnTo>
                      <a:pt x="113" y="920"/>
                    </a:lnTo>
                    <a:lnTo>
                      <a:pt x="73" y="970"/>
                    </a:lnTo>
                    <a:lnTo>
                      <a:pt x="117" y="1006"/>
                    </a:lnTo>
                    <a:lnTo>
                      <a:pt x="131" y="1026"/>
                    </a:lnTo>
                    <a:lnTo>
                      <a:pt x="177" y="1029"/>
                    </a:lnTo>
                    <a:lnTo>
                      <a:pt x="185" y="1063"/>
                    </a:lnTo>
                    <a:lnTo>
                      <a:pt x="211" y="1061"/>
                    </a:lnTo>
                    <a:lnTo>
                      <a:pt x="250" y="1021"/>
                    </a:lnTo>
                    <a:lnTo>
                      <a:pt x="252" y="1072"/>
                    </a:lnTo>
                    <a:lnTo>
                      <a:pt x="275" y="1092"/>
                    </a:lnTo>
                    <a:lnTo>
                      <a:pt x="408" y="1090"/>
                    </a:lnTo>
                    <a:lnTo>
                      <a:pt x="454" y="1059"/>
                    </a:lnTo>
                    <a:lnTo>
                      <a:pt x="448" y="1096"/>
                    </a:lnTo>
                    <a:lnTo>
                      <a:pt x="472" y="1146"/>
                    </a:lnTo>
                    <a:lnTo>
                      <a:pt x="395" y="1133"/>
                    </a:lnTo>
                    <a:lnTo>
                      <a:pt x="338" y="1171"/>
                    </a:lnTo>
                    <a:lnTo>
                      <a:pt x="303" y="1253"/>
                    </a:lnTo>
                    <a:lnTo>
                      <a:pt x="340" y="1250"/>
                    </a:lnTo>
                    <a:lnTo>
                      <a:pt x="346" y="1266"/>
                    </a:lnTo>
                    <a:lnTo>
                      <a:pt x="296" y="1300"/>
                    </a:lnTo>
                    <a:lnTo>
                      <a:pt x="271" y="1367"/>
                    </a:lnTo>
                    <a:lnTo>
                      <a:pt x="155" y="1425"/>
                    </a:lnTo>
                    <a:lnTo>
                      <a:pt x="165" y="1447"/>
                    </a:lnTo>
                    <a:lnTo>
                      <a:pt x="225" y="1420"/>
                    </a:lnTo>
                    <a:lnTo>
                      <a:pt x="281" y="1419"/>
                    </a:lnTo>
                    <a:lnTo>
                      <a:pt x="274" y="1404"/>
                    </a:lnTo>
                    <a:lnTo>
                      <a:pt x="297" y="1400"/>
                    </a:lnTo>
                    <a:lnTo>
                      <a:pt x="357" y="1386"/>
                    </a:lnTo>
                    <a:lnTo>
                      <a:pt x="391" y="1372"/>
                    </a:lnTo>
                    <a:lnTo>
                      <a:pt x="437" y="1309"/>
                    </a:lnTo>
                    <a:lnTo>
                      <a:pt x="470" y="1292"/>
                    </a:lnTo>
                    <a:lnTo>
                      <a:pt x="450" y="1339"/>
                    </a:lnTo>
                    <a:lnTo>
                      <a:pt x="441" y="1375"/>
                    </a:lnTo>
                    <a:lnTo>
                      <a:pt x="478" y="1385"/>
                    </a:lnTo>
                    <a:lnTo>
                      <a:pt x="541" y="1398"/>
                    </a:lnTo>
                    <a:lnTo>
                      <a:pt x="555" y="1414"/>
                    </a:lnTo>
                    <a:lnTo>
                      <a:pt x="478" y="1401"/>
                    </a:lnTo>
                    <a:lnTo>
                      <a:pt x="424" y="1411"/>
                    </a:lnTo>
                    <a:lnTo>
                      <a:pt x="334" y="1446"/>
                    </a:lnTo>
                    <a:lnTo>
                      <a:pt x="258" y="1450"/>
                    </a:lnTo>
                    <a:lnTo>
                      <a:pt x="225" y="1460"/>
                    </a:lnTo>
                    <a:lnTo>
                      <a:pt x="218" y="1516"/>
                    </a:lnTo>
                    <a:lnTo>
                      <a:pt x="172" y="1537"/>
                    </a:lnTo>
                    <a:lnTo>
                      <a:pt x="199" y="1580"/>
                    </a:lnTo>
                    <a:lnTo>
                      <a:pt x="246" y="1600"/>
                    </a:lnTo>
                    <a:lnTo>
                      <a:pt x="179" y="1603"/>
                    </a:lnTo>
                    <a:lnTo>
                      <a:pt x="149" y="1593"/>
                    </a:lnTo>
                    <a:lnTo>
                      <a:pt x="132" y="1567"/>
                    </a:lnTo>
                    <a:lnTo>
                      <a:pt x="92" y="1601"/>
                    </a:lnTo>
                    <a:lnTo>
                      <a:pt x="112" y="1554"/>
                    </a:lnTo>
                    <a:lnTo>
                      <a:pt x="39" y="1572"/>
                    </a:lnTo>
                    <a:lnTo>
                      <a:pt x="15" y="1575"/>
                    </a:lnTo>
                    <a:lnTo>
                      <a:pt x="0" y="1619"/>
                    </a:lnTo>
                    <a:lnTo>
                      <a:pt x="16" y="1644"/>
                    </a:lnTo>
                    <a:lnTo>
                      <a:pt x="97" y="1648"/>
                    </a:lnTo>
                    <a:lnTo>
                      <a:pt x="147" y="1653"/>
                    </a:lnTo>
                    <a:lnTo>
                      <a:pt x="187" y="1653"/>
                    </a:lnTo>
                    <a:lnTo>
                      <a:pt x="194" y="1666"/>
                    </a:lnTo>
                    <a:lnTo>
                      <a:pt x="144" y="1683"/>
                    </a:lnTo>
                    <a:lnTo>
                      <a:pt x="117" y="1693"/>
                    </a:lnTo>
                    <a:lnTo>
                      <a:pt x="61" y="1733"/>
                    </a:lnTo>
                    <a:lnTo>
                      <a:pt x="21" y="1777"/>
                    </a:lnTo>
                    <a:lnTo>
                      <a:pt x="84" y="1773"/>
                    </a:lnTo>
                    <a:lnTo>
                      <a:pt x="115" y="1809"/>
                    </a:lnTo>
                    <a:lnTo>
                      <a:pt x="138" y="1792"/>
                    </a:lnTo>
                    <a:lnTo>
                      <a:pt x="210" y="1759"/>
                    </a:lnTo>
                    <a:lnTo>
                      <a:pt x="244" y="1779"/>
                    </a:lnTo>
                    <a:lnTo>
                      <a:pt x="228" y="1792"/>
                    </a:lnTo>
                    <a:lnTo>
                      <a:pt x="158" y="1816"/>
                    </a:lnTo>
                    <a:lnTo>
                      <a:pt x="129" y="1879"/>
                    </a:lnTo>
                    <a:lnTo>
                      <a:pt x="79" y="1899"/>
                    </a:lnTo>
                    <a:lnTo>
                      <a:pt x="119" y="1903"/>
                    </a:lnTo>
                    <a:lnTo>
                      <a:pt x="151" y="1876"/>
                    </a:lnTo>
                    <a:lnTo>
                      <a:pt x="181" y="1843"/>
                    </a:lnTo>
                    <a:lnTo>
                      <a:pt x="218" y="1838"/>
                    </a:lnTo>
                    <a:lnTo>
                      <a:pt x="288" y="1818"/>
                    </a:lnTo>
                    <a:lnTo>
                      <a:pt x="265" y="1841"/>
                    </a:lnTo>
                    <a:lnTo>
                      <a:pt x="308" y="1848"/>
                    </a:lnTo>
                    <a:lnTo>
                      <a:pt x="242" y="1881"/>
                    </a:lnTo>
                    <a:lnTo>
                      <a:pt x="218" y="1881"/>
                    </a:lnTo>
                    <a:lnTo>
                      <a:pt x="186" y="1908"/>
                    </a:lnTo>
                    <a:lnTo>
                      <a:pt x="223" y="1918"/>
                    </a:lnTo>
                    <a:lnTo>
                      <a:pt x="223" y="1942"/>
                    </a:lnTo>
                    <a:lnTo>
                      <a:pt x="283" y="1927"/>
                    </a:lnTo>
                    <a:lnTo>
                      <a:pt x="302" y="1910"/>
                    </a:lnTo>
                    <a:lnTo>
                      <a:pt x="325" y="1920"/>
                    </a:lnTo>
                    <a:lnTo>
                      <a:pt x="419" y="1933"/>
                    </a:lnTo>
                    <a:lnTo>
                      <a:pt x="462" y="1919"/>
                    </a:lnTo>
                    <a:lnTo>
                      <a:pt x="499" y="1909"/>
                    </a:lnTo>
                    <a:lnTo>
                      <a:pt x="521" y="1876"/>
                    </a:lnTo>
                    <a:lnTo>
                      <a:pt x="558" y="1875"/>
                    </a:lnTo>
                    <a:lnTo>
                      <a:pt x="575" y="1845"/>
                    </a:lnTo>
                    <a:lnTo>
                      <a:pt x="632" y="1848"/>
                    </a:lnTo>
                    <a:lnTo>
                      <a:pt x="622" y="1818"/>
                    </a:lnTo>
                    <a:lnTo>
                      <a:pt x="627" y="1791"/>
                    </a:lnTo>
                    <a:lnTo>
                      <a:pt x="608" y="1789"/>
                    </a:lnTo>
                    <a:lnTo>
                      <a:pt x="617" y="1752"/>
                    </a:lnTo>
                    <a:lnTo>
                      <a:pt x="640" y="1754"/>
                    </a:lnTo>
                    <a:lnTo>
                      <a:pt x="664" y="1734"/>
                    </a:lnTo>
                    <a:lnTo>
                      <a:pt x="650" y="1781"/>
                    </a:lnTo>
                    <a:lnTo>
                      <a:pt x="681" y="1808"/>
                    </a:lnTo>
                    <a:lnTo>
                      <a:pt x="714" y="1778"/>
                    </a:lnTo>
                    <a:lnTo>
                      <a:pt x="757" y="1770"/>
                    </a:lnTo>
                    <a:lnTo>
                      <a:pt x="778" y="1730"/>
                    </a:lnTo>
                    <a:lnTo>
                      <a:pt x="814" y="1740"/>
                    </a:lnTo>
                    <a:lnTo>
                      <a:pt x="843" y="1700"/>
                    </a:lnTo>
                    <a:lnTo>
                      <a:pt x="910" y="1663"/>
                    </a:lnTo>
                    <a:lnTo>
                      <a:pt x="1009" y="1632"/>
                    </a:lnTo>
                    <a:lnTo>
                      <a:pt x="1029" y="1588"/>
                    </a:lnTo>
                    <a:lnTo>
                      <a:pt x="1053" y="1572"/>
                    </a:lnTo>
                    <a:lnTo>
                      <a:pt x="1066" y="1622"/>
                    </a:lnTo>
                    <a:lnTo>
                      <a:pt x="1133" y="1597"/>
                    </a:lnTo>
                    <a:lnTo>
                      <a:pt x="1199" y="1614"/>
                    </a:lnTo>
                    <a:lnTo>
                      <a:pt x="1242" y="1606"/>
                    </a:lnTo>
                    <a:lnTo>
                      <a:pt x="1199" y="1547"/>
                    </a:lnTo>
                    <a:lnTo>
                      <a:pt x="1192" y="1524"/>
                    </a:lnTo>
                    <a:lnTo>
                      <a:pt x="1222" y="1524"/>
                    </a:lnTo>
                    <a:lnTo>
                      <a:pt x="1234" y="1474"/>
                    </a:lnTo>
                    <a:lnTo>
                      <a:pt x="1290" y="1324"/>
                    </a:lnTo>
                    <a:lnTo>
                      <a:pt x="1319" y="1248"/>
                    </a:lnTo>
                    <a:lnTo>
                      <a:pt x="1274" y="1056"/>
                    </a:lnTo>
                    <a:lnTo>
                      <a:pt x="1257" y="976"/>
                    </a:lnTo>
                    <a:lnTo>
                      <a:pt x="1287" y="916"/>
                    </a:lnTo>
                    <a:lnTo>
                      <a:pt x="1235" y="850"/>
                    </a:lnTo>
                    <a:lnTo>
                      <a:pt x="1218" y="744"/>
                    </a:lnTo>
                    <a:lnTo>
                      <a:pt x="1228" y="707"/>
                    </a:lnTo>
                    <a:lnTo>
                      <a:pt x="1228" y="707"/>
                    </a:lnTo>
                    <a:lnTo>
                      <a:pt x="1235" y="712"/>
                    </a:lnTo>
                    <a:lnTo>
                      <a:pt x="1246" y="716"/>
                    </a:lnTo>
                    <a:lnTo>
                      <a:pt x="1261" y="721"/>
                    </a:lnTo>
                    <a:lnTo>
                      <a:pt x="1261" y="721"/>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28" name="Group 527"/>
            <p:cNvGrpSpPr/>
            <p:nvPr/>
          </p:nvGrpSpPr>
          <p:grpSpPr>
            <a:xfrm>
              <a:off x="10367957" y="3020006"/>
              <a:ext cx="456562" cy="460206"/>
              <a:chOff x="4645025" y="5435600"/>
              <a:chExt cx="838201" cy="850901"/>
            </a:xfrm>
            <a:solidFill>
              <a:srgbClr val="00B0F0"/>
            </a:solidFill>
          </p:grpSpPr>
          <p:sp>
            <p:nvSpPr>
              <p:cNvPr id="148" name="Freeform 185"/>
              <p:cNvSpPr>
                <a:spLocks/>
              </p:cNvSpPr>
              <p:nvPr/>
            </p:nvSpPr>
            <p:spPr bwMode="auto">
              <a:xfrm>
                <a:off x="4645025" y="5700713"/>
                <a:ext cx="41275" cy="52388"/>
              </a:xfrm>
              <a:custGeom>
                <a:avLst/>
                <a:gdLst>
                  <a:gd name="T0" fmla="*/ 96 w 130"/>
                  <a:gd name="T1" fmla="*/ 101 h 166"/>
                  <a:gd name="T2" fmla="*/ 65 w 130"/>
                  <a:gd name="T3" fmla="*/ 82 h 166"/>
                  <a:gd name="T4" fmla="*/ 60 w 130"/>
                  <a:gd name="T5" fmla="*/ 44 h 166"/>
                  <a:gd name="T6" fmla="*/ 98 w 130"/>
                  <a:gd name="T7" fmla="*/ 31 h 166"/>
                  <a:gd name="T8" fmla="*/ 79 w 130"/>
                  <a:gd name="T9" fmla="*/ 9 h 166"/>
                  <a:gd name="T10" fmla="*/ 59 w 130"/>
                  <a:gd name="T11" fmla="*/ 0 h 166"/>
                  <a:gd name="T12" fmla="*/ 52 w 130"/>
                  <a:gd name="T13" fmla="*/ 13 h 166"/>
                  <a:gd name="T14" fmla="*/ 5 w 130"/>
                  <a:gd name="T15" fmla="*/ 5 h 166"/>
                  <a:gd name="T16" fmla="*/ 0 w 130"/>
                  <a:gd name="T17" fmla="*/ 27 h 166"/>
                  <a:gd name="T18" fmla="*/ 63 w 130"/>
                  <a:gd name="T19" fmla="*/ 95 h 166"/>
                  <a:gd name="T20" fmla="*/ 68 w 130"/>
                  <a:gd name="T21" fmla="*/ 132 h 166"/>
                  <a:gd name="T22" fmla="*/ 126 w 130"/>
                  <a:gd name="T23" fmla="*/ 166 h 166"/>
                  <a:gd name="T24" fmla="*/ 130 w 130"/>
                  <a:gd name="T25" fmla="*/ 132 h 166"/>
                  <a:gd name="T26" fmla="*/ 94 w 130"/>
                  <a:gd name="T27" fmla="*/ 130 h 166"/>
                  <a:gd name="T28" fmla="*/ 96 w 130"/>
                  <a:gd name="T29" fmla="*/ 10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66">
                    <a:moveTo>
                      <a:pt x="96" y="101"/>
                    </a:moveTo>
                    <a:lnTo>
                      <a:pt x="65" y="82"/>
                    </a:lnTo>
                    <a:lnTo>
                      <a:pt x="60" y="44"/>
                    </a:lnTo>
                    <a:lnTo>
                      <a:pt x="98" y="31"/>
                    </a:lnTo>
                    <a:lnTo>
                      <a:pt x="79" y="9"/>
                    </a:lnTo>
                    <a:lnTo>
                      <a:pt x="59" y="0"/>
                    </a:lnTo>
                    <a:lnTo>
                      <a:pt x="52" y="13"/>
                    </a:lnTo>
                    <a:lnTo>
                      <a:pt x="5" y="5"/>
                    </a:lnTo>
                    <a:lnTo>
                      <a:pt x="0" y="27"/>
                    </a:lnTo>
                    <a:lnTo>
                      <a:pt x="63" y="95"/>
                    </a:lnTo>
                    <a:lnTo>
                      <a:pt x="68" y="132"/>
                    </a:lnTo>
                    <a:lnTo>
                      <a:pt x="126" y="166"/>
                    </a:lnTo>
                    <a:lnTo>
                      <a:pt x="130" y="132"/>
                    </a:lnTo>
                    <a:lnTo>
                      <a:pt x="94" y="130"/>
                    </a:lnTo>
                    <a:lnTo>
                      <a:pt x="96"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49" name="Freeform 186"/>
              <p:cNvSpPr>
                <a:spLocks/>
              </p:cNvSpPr>
              <p:nvPr/>
            </p:nvSpPr>
            <p:spPr bwMode="auto">
              <a:xfrm>
                <a:off x="4730750" y="5816600"/>
                <a:ext cx="20638" cy="36513"/>
              </a:xfrm>
              <a:custGeom>
                <a:avLst/>
                <a:gdLst>
                  <a:gd name="T0" fmla="*/ 57 w 66"/>
                  <a:gd name="T1" fmla="*/ 0 h 116"/>
                  <a:gd name="T2" fmla="*/ 21 w 66"/>
                  <a:gd name="T3" fmla="*/ 22 h 116"/>
                  <a:gd name="T4" fmla="*/ 17 w 66"/>
                  <a:gd name="T5" fmla="*/ 56 h 116"/>
                  <a:gd name="T6" fmla="*/ 2 w 66"/>
                  <a:gd name="T7" fmla="*/ 80 h 116"/>
                  <a:gd name="T8" fmla="*/ 0 w 66"/>
                  <a:gd name="T9" fmla="*/ 107 h 116"/>
                  <a:gd name="T10" fmla="*/ 11 w 66"/>
                  <a:gd name="T11" fmla="*/ 116 h 116"/>
                  <a:gd name="T12" fmla="*/ 39 w 66"/>
                  <a:gd name="T13" fmla="*/ 86 h 116"/>
                  <a:gd name="T14" fmla="*/ 42 w 66"/>
                  <a:gd name="T15" fmla="*/ 99 h 116"/>
                  <a:gd name="T16" fmla="*/ 60 w 66"/>
                  <a:gd name="T17" fmla="*/ 99 h 116"/>
                  <a:gd name="T18" fmla="*/ 66 w 66"/>
                  <a:gd name="T19" fmla="*/ 47 h 116"/>
                  <a:gd name="T20" fmla="*/ 57 w 66"/>
                  <a:gd name="T21" fmla="*/ 24 h 116"/>
                  <a:gd name="T22" fmla="*/ 57 w 66"/>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16">
                    <a:moveTo>
                      <a:pt x="57" y="0"/>
                    </a:moveTo>
                    <a:lnTo>
                      <a:pt x="21" y="22"/>
                    </a:lnTo>
                    <a:lnTo>
                      <a:pt x="17" y="56"/>
                    </a:lnTo>
                    <a:lnTo>
                      <a:pt x="2" y="80"/>
                    </a:lnTo>
                    <a:lnTo>
                      <a:pt x="0" y="107"/>
                    </a:lnTo>
                    <a:lnTo>
                      <a:pt x="11" y="116"/>
                    </a:lnTo>
                    <a:lnTo>
                      <a:pt x="39" y="86"/>
                    </a:lnTo>
                    <a:lnTo>
                      <a:pt x="42" y="99"/>
                    </a:lnTo>
                    <a:lnTo>
                      <a:pt x="60" y="99"/>
                    </a:lnTo>
                    <a:lnTo>
                      <a:pt x="66" y="47"/>
                    </a:lnTo>
                    <a:lnTo>
                      <a:pt x="57" y="24"/>
                    </a:ln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0" name="Freeform 187"/>
              <p:cNvSpPr>
                <a:spLocks/>
              </p:cNvSpPr>
              <p:nvPr/>
            </p:nvSpPr>
            <p:spPr bwMode="auto">
              <a:xfrm>
                <a:off x="4752975" y="5842000"/>
                <a:ext cx="9525" cy="14288"/>
              </a:xfrm>
              <a:custGeom>
                <a:avLst/>
                <a:gdLst>
                  <a:gd name="T0" fmla="*/ 8 w 29"/>
                  <a:gd name="T1" fmla="*/ 0 h 45"/>
                  <a:gd name="T2" fmla="*/ 0 w 29"/>
                  <a:gd name="T3" fmla="*/ 31 h 45"/>
                  <a:gd name="T4" fmla="*/ 29 w 29"/>
                  <a:gd name="T5" fmla="*/ 45 h 45"/>
                  <a:gd name="T6" fmla="*/ 14 w 29"/>
                  <a:gd name="T7" fmla="*/ 22 h 45"/>
                  <a:gd name="T8" fmla="*/ 28 w 29"/>
                  <a:gd name="T9" fmla="*/ 0 h 45"/>
                  <a:gd name="T10" fmla="*/ 8 w 29"/>
                  <a:gd name="T11" fmla="*/ 0 h 45"/>
                </a:gdLst>
                <a:ahLst/>
                <a:cxnLst>
                  <a:cxn ang="0">
                    <a:pos x="T0" y="T1"/>
                  </a:cxn>
                  <a:cxn ang="0">
                    <a:pos x="T2" y="T3"/>
                  </a:cxn>
                  <a:cxn ang="0">
                    <a:pos x="T4" y="T5"/>
                  </a:cxn>
                  <a:cxn ang="0">
                    <a:pos x="T6" y="T7"/>
                  </a:cxn>
                  <a:cxn ang="0">
                    <a:pos x="T8" y="T9"/>
                  </a:cxn>
                  <a:cxn ang="0">
                    <a:pos x="T10" y="T11"/>
                  </a:cxn>
                </a:cxnLst>
                <a:rect l="0" t="0" r="r" b="b"/>
                <a:pathLst>
                  <a:path w="29" h="45">
                    <a:moveTo>
                      <a:pt x="8" y="0"/>
                    </a:moveTo>
                    <a:lnTo>
                      <a:pt x="0" y="31"/>
                    </a:lnTo>
                    <a:lnTo>
                      <a:pt x="29" y="45"/>
                    </a:lnTo>
                    <a:lnTo>
                      <a:pt x="14" y="22"/>
                    </a:lnTo>
                    <a:lnTo>
                      <a:pt x="2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1" name="Freeform 188"/>
              <p:cNvSpPr>
                <a:spLocks/>
              </p:cNvSpPr>
              <p:nvPr/>
            </p:nvSpPr>
            <p:spPr bwMode="auto">
              <a:xfrm>
                <a:off x="4738688" y="5862638"/>
                <a:ext cx="17463" cy="25400"/>
              </a:xfrm>
              <a:custGeom>
                <a:avLst/>
                <a:gdLst>
                  <a:gd name="T0" fmla="*/ 29 w 54"/>
                  <a:gd name="T1" fmla="*/ 7 h 79"/>
                  <a:gd name="T2" fmla="*/ 0 w 54"/>
                  <a:gd name="T3" fmla="*/ 0 h 79"/>
                  <a:gd name="T4" fmla="*/ 3 w 54"/>
                  <a:gd name="T5" fmla="*/ 49 h 79"/>
                  <a:gd name="T6" fmla="*/ 25 w 54"/>
                  <a:gd name="T7" fmla="*/ 62 h 79"/>
                  <a:gd name="T8" fmla="*/ 53 w 54"/>
                  <a:gd name="T9" fmla="*/ 79 h 79"/>
                  <a:gd name="T10" fmla="*/ 54 w 54"/>
                  <a:gd name="T11" fmla="*/ 57 h 79"/>
                  <a:gd name="T12" fmla="*/ 25 w 54"/>
                  <a:gd name="T13" fmla="*/ 40 h 79"/>
                  <a:gd name="T14" fmla="*/ 29 w 54"/>
                  <a:gd name="T15" fmla="*/ 7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29" y="7"/>
                    </a:moveTo>
                    <a:lnTo>
                      <a:pt x="0" y="0"/>
                    </a:lnTo>
                    <a:lnTo>
                      <a:pt x="3" y="49"/>
                    </a:lnTo>
                    <a:lnTo>
                      <a:pt x="25" y="62"/>
                    </a:lnTo>
                    <a:lnTo>
                      <a:pt x="53" y="79"/>
                    </a:lnTo>
                    <a:lnTo>
                      <a:pt x="54" y="57"/>
                    </a:lnTo>
                    <a:lnTo>
                      <a:pt x="25" y="40"/>
                    </a:lnTo>
                    <a:lnTo>
                      <a:pt x="2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2" name="Freeform 189"/>
              <p:cNvSpPr>
                <a:spLocks/>
              </p:cNvSpPr>
              <p:nvPr/>
            </p:nvSpPr>
            <p:spPr bwMode="auto">
              <a:xfrm>
                <a:off x="4716463" y="5861050"/>
                <a:ext cx="42863" cy="49213"/>
              </a:xfrm>
              <a:custGeom>
                <a:avLst/>
                <a:gdLst>
                  <a:gd name="T0" fmla="*/ 102 w 138"/>
                  <a:gd name="T1" fmla="*/ 142 h 153"/>
                  <a:gd name="T2" fmla="*/ 136 w 138"/>
                  <a:gd name="T3" fmla="*/ 149 h 153"/>
                  <a:gd name="T4" fmla="*/ 138 w 138"/>
                  <a:gd name="T5" fmla="*/ 106 h 153"/>
                  <a:gd name="T6" fmla="*/ 85 w 138"/>
                  <a:gd name="T7" fmla="*/ 81 h 153"/>
                  <a:gd name="T8" fmla="*/ 73 w 138"/>
                  <a:gd name="T9" fmla="*/ 96 h 153"/>
                  <a:gd name="T10" fmla="*/ 62 w 138"/>
                  <a:gd name="T11" fmla="*/ 63 h 153"/>
                  <a:gd name="T12" fmla="*/ 61 w 138"/>
                  <a:gd name="T13" fmla="*/ 36 h 153"/>
                  <a:gd name="T14" fmla="*/ 57 w 138"/>
                  <a:gd name="T15" fmla="*/ 0 h 153"/>
                  <a:gd name="T16" fmla="*/ 36 w 138"/>
                  <a:gd name="T17" fmla="*/ 58 h 153"/>
                  <a:gd name="T18" fmla="*/ 12 w 138"/>
                  <a:gd name="T19" fmla="*/ 38 h 153"/>
                  <a:gd name="T20" fmla="*/ 0 w 138"/>
                  <a:gd name="T21" fmla="*/ 87 h 153"/>
                  <a:gd name="T22" fmla="*/ 31 w 138"/>
                  <a:gd name="T23" fmla="*/ 116 h 153"/>
                  <a:gd name="T24" fmla="*/ 36 w 138"/>
                  <a:gd name="T25" fmla="*/ 83 h 153"/>
                  <a:gd name="T26" fmla="*/ 53 w 138"/>
                  <a:gd name="T27" fmla="*/ 114 h 153"/>
                  <a:gd name="T28" fmla="*/ 56 w 138"/>
                  <a:gd name="T29" fmla="*/ 138 h 153"/>
                  <a:gd name="T30" fmla="*/ 94 w 138"/>
                  <a:gd name="T31" fmla="*/ 153 h 153"/>
                  <a:gd name="T32" fmla="*/ 102 w 138"/>
                  <a:gd name="T33" fmla="*/ 14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153">
                    <a:moveTo>
                      <a:pt x="102" y="142"/>
                    </a:moveTo>
                    <a:lnTo>
                      <a:pt x="136" y="149"/>
                    </a:lnTo>
                    <a:lnTo>
                      <a:pt x="138" y="106"/>
                    </a:lnTo>
                    <a:lnTo>
                      <a:pt x="85" y="81"/>
                    </a:lnTo>
                    <a:lnTo>
                      <a:pt x="73" y="96"/>
                    </a:lnTo>
                    <a:lnTo>
                      <a:pt x="62" y="63"/>
                    </a:lnTo>
                    <a:lnTo>
                      <a:pt x="61" y="36"/>
                    </a:lnTo>
                    <a:lnTo>
                      <a:pt x="57" y="0"/>
                    </a:lnTo>
                    <a:lnTo>
                      <a:pt x="36" y="58"/>
                    </a:lnTo>
                    <a:lnTo>
                      <a:pt x="12" y="38"/>
                    </a:lnTo>
                    <a:lnTo>
                      <a:pt x="0" y="87"/>
                    </a:lnTo>
                    <a:lnTo>
                      <a:pt x="31" y="116"/>
                    </a:lnTo>
                    <a:lnTo>
                      <a:pt x="36" y="83"/>
                    </a:lnTo>
                    <a:lnTo>
                      <a:pt x="53" y="114"/>
                    </a:lnTo>
                    <a:lnTo>
                      <a:pt x="56" y="138"/>
                    </a:lnTo>
                    <a:lnTo>
                      <a:pt x="94" y="153"/>
                    </a:lnTo>
                    <a:lnTo>
                      <a:pt x="102" y="1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3" name="Freeform 190"/>
              <p:cNvSpPr>
                <a:spLocks/>
              </p:cNvSpPr>
              <p:nvPr/>
            </p:nvSpPr>
            <p:spPr bwMode="auto">
              <a:xfrm>
                <a:off x="4743450" y="5924550"/>
                <a:ext cx="31750" cy="28575"/>
              </a:xfrm>
              <a:custGeom>
                <a:avLst/>
                <a:gdLst>
                  <a:gd name="T0" fmla="*/ 29 w 102"/>
                  <a:gd name="T1" fmla="*/ 23 h 92"/>
                  <a:gd name="T2" fmla="*/ 33 w 102"/>
                  <a:gd name="T3" fmla="*/ 6 h 92"/>
                  <a:gd name="T4" fmla="*/ 6 w 102"/>
                  <a:gd name="T5" fmla="*/ 0 h 92"/>
                  <a:gd name="T6" fmla="*/ 0 w 102"/>
                  <a:gd name="T7" fmla="*/ 35 h 92"/>
                  <a:gd name="T8" fmla="*/ 24 w 102"/>
                  <a:gd name="T9" fmla="*/ 72 h 92"/>
                  <a:gd name="T10" fmla="*/ 53 w 102"/>
                  <a:gd name="T11" fmla="*/ 92 h 92"/>
                  <a:gd name="T12" fmla="*/ 62 w 102"/>
                  <a:gd name="T13" fmla="*/ 68 h 92"/>
                  <a:gd name="T14" fmla="*/ 102 w 102"/>
                  <a:gd name="T15" fmla="*/ 81 h 92"/>
                  <a:gd name="T16" fmla="*/ 76 w 102"/>
                  <a:gd name="T17" fmla="*/ 32 h 92"/>
                  <a:gd name="T18" fmla="*/ 29 w 102"/>
                  <a:gd name="T19" fmla="*/ 2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92">
                    <a:moveTo>
                      <a:pt x="29" y="23"/>
                    </a:moveTo>
                    <a:lnTo>
                      <a:pt x="33" y="6"/>
                    </a:lnTo>
                    <a:lnTo>
                      <a:pt x="6" y="0"/>
                    </a:lnTo>
                    <a:lnTo>
                      <a:pt x="0" y="35"/>
                    </a:lnTo>
                    <a:lnTo>
                      <a:pt x="24" y="72"/>
                    </a:lnTo>
                    <a:lnTo>
                      <a:pt x="53" y="92"/>
                    </a:lnTo>
                    <a:lnTo>
                      <a:pt x="62" y="68"/>
                    </a:lnTo>
                    <a:lnTo>
                      <a:pt x="102" y="81"/>
                    </a:lnTo>
                    <a:lnTo>
                      <a:pt x="76" y="32"/>
                    </a:lnTo>
                    <a:lnTo>
                      <a:pt x="2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4" name="Freeform 191"/>
              <p:cNvSpPr>
                <a:spLocks/>
              </p:cNvSpPr>
              <p:nvPr/>
            </p:nvSpPr>
            <p:spPr bwMode="auto">
              <a:xfrm>
                <a:off x="5010150" y="5768975"/>
                <a:ext cx="12700" cy="9525"/>
              </a:xfrm>
              <a:custGeom>
                <a:avLst/>
                <a:gdLst>
                  <a:gd name="T0" fmla="*/ 0 w 40"/>
                  <a:gd name="T1" fmla="*/ 30 h 30"/>
                  <a:gd name="T2" fmla="*/ 40 w 40"/>
                  <a:gd name="T3" fmla="*/ 6 h 30"/>
                  <a:gd name="T4" fmla="*/ 7 w 40"/>
                  <a:gd name="T5" fmla="*/ 0 h 30"/>
                  <a:gd name="T6" fmla="*/ 0 w 40"/>
                  <a:gd name="T7" fmla="*/ 30 h 30"/>
                </a:gdLst>
                <a:ahLst/>
                <a:cxnLst>
                  <a:cxn ang="0">
                    <a:pos x="T0" y="T1"/>
                  </a:cxn>
                  <a:cxn ang="0">
                    <a:pos x="T2" y="T3"/>
                  </a:cxn>
                  <a:cxn ang="0">
                    <a:pos x="T4" y="T5"/>
                  </a:cxn>
                  <a:cxn ang="0">
                    <a:pos x="T6" y="T7"/>
                  </a:cxn>
                </a:cxnLst>
                <a:rect l="0" t="0" r="r" b="b"/>
                <a:pathLst>
                  <a:path w="40" h="30">
                    <a:moveTo>
                      <a:pt x="0" y="30"/>
                    </a:moveTo>
                    <a:lnTo>
                      <a:pt x="40" y="6"/>
                    </a:lnTo>
                    <a:lnTo>
                      <a:pt x="7"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5" name="Freeform 192"/>
              <p:cNvSpPr>
                <a:spLocks/>
              </p:cNvSpPr>
              <p:nvPr/>
            </p:nvSpPr>
            <p:spPr bwMode="auto">
              <a:xfrm>
                <a:off x="5029200" y="5764213"/>
                <a:ext cx="19050" cy="17463"/>
              </a:xfrm>
              <a:custGeom>
                <a:avLst/>
                <a:gdLst>
                  <a:gd name="T0" fmla="*/ 23 w 60"/>
                  <a:gd name="T1" fmla="*/ 0 h 56"/>
                  <a:gd name="T2" fmla="*/ 0 w 60"/>
                  <a:gd name="T3" fmla="*/ 13 h 56"/>
                  <a:gd name="T4" fmla="*/ 10 w 60"/>
                  <a:gd name="T5" fmla="*/ 36 h 56"/>
                  <a:gd name="T6" fmla="*/ 33 w 60"/>
                  <a:gd name="T7" fmla="*/ 56 h 56"/>
                  <a:gd name="T8" fmla="*/ 60 w 60"/>
                  <a:gd name="T9" fmla="*/ 49 h 56"/>
                  <a:gd name="T10" fmla="*/ 57 w 60"/>
                  <a:gd name="T11" fmla="*/ 26 h 56"/>
                  <a:gd name="T12" fmla="*/ 40 w 60"/>
                  <a:gd name="T13" fmla="*/ 26 h 56"/>
                  <a:gd name="T14" fmla="*/ 23 w 6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56">
                    <a:moveTo>
                      <a:pt x="23" y="0"/>
                    </a:moveTo>
                    <a:lnTo>
                      <a:pt x="0" y="13"/>
                    </a:lnTo>
                    <a:lnTo>
                      <a:pt x="10" y="36"/>
                    </a:lnTo>
                    <a:lnTo>
                      <a:pt x="33" y="56"/>
                    </a:lnTo>
                    <a:lnTo>
                      <a:pt x="60" y="49"/>
                    </a:lnTo>
                    <a:lnTo>
                      <a:pt x="57" y="26"/>
                    </a:lnTo>
                    <a:lnTo>
                      <a:pt x="40" y="26"/>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6" name="Freeform 193"/>
              <p:cNvSpPr>
                <a:spLocks/>
              </p:cNvSpPr>
              <p:nvPr/>
            </p:nvSpPr>
            <p:spPr bwMode="auto">
              <a:xfrm>
                <a:off x="5049838" y="5753100"/>
                <a:ext cx="7938" cy="20638"/>
              </a:xfrm>
              <a:custGeom>
                <a:avLst/>
                <a:gdLst>
                  <a:gd name="T0" fmla="*/ 0 w 27"/>
                  <a:gd name="T1" fmla="*/ 53 h 66"/>
                  <a:gd name="T2" fmla="*/ 6 w 27"/>
                  <a:gd name="T3" fmla="*/ 66 h 66"/>
                  <a:gd name="T4" fmla="*/ 27 w 27"/>
                  <a:gd name="T5" fmla="*/ 30 h 66"/>
                  <a:gd name="T6" fmla="*/ 15 w 27"/>
                  <a:gd name="T7" fmla="*/ 0 h 66"/>
                  <a:gd name="T8" fmla="*/ 10 w 27"/>
                  <a:gd name="T9" fmla="*/ 30 h 66"/>
                  <a:gd name="T10" fmla="*/ 0 w 27"/>
                  <a:gd name="T11" fmla="*/ 53 h 66"/>
                </a:gdLst>
                <a:ahLst/>
                <a:cxnLst>
                  <a:cxn ang="0">
                    <a:pos x="T0" y="T1"/>
                  </a:cxn>
                  <a:cxn ang="0">
                    <a:pos x="T2" y="T3"/>
                  </a:cxn>
                  <a:cxn ang="0">
                    <a:pos x="T4" y="T5"/>
                  </a:cxn>
                  <a:cxn ang="0">
                    <a:pos x="T6" y="T7"/>
                  </a:cxn>
                  <a:cxn ang="0">
                    <a:pos x="T8" y="T9"/>
                  </a:cxn>
                  <a:cxn ang="0">
                    <a:pos x="T10" y="T11"/>
                  </a:cxn>
                </a:cxnLst>
                <a:rect l="0" t="0" r="r" b="b"/>
                <a:pathLst>
                  <a:path w="27" h="66">
                    <a:moveTo>
                      <a:pt x="0" y="53"/>
                    </a:moveTo>
                    <a:lnTo>
                      <a:pt x="6" y="66"/>
                    </a:lnTo>
                    <a:lnTo>
                      <a:pt x="27" y="30"/>
                    </a:lnTo>
                    <a:lnTo>
                      <a:pt x="15" y="0"/>
                    </a:lnTo>
                    <a:lnTo>
                      <a:pt x="10" y="30"/>
                    </a:ln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7" name="Freeform 194"/>
              <p:cNvSpPr>
                <a:spLocks/>
              </p:cNvSpPr>
              <p:nvPr/>
            </p:nvSpPr>
            <p:spPr bwMode="auto">
              <a:xfrm>
                <a:off x="4967288" y="5794375"/>
                <a:ext cx="163513" cy="131763"/>
              </a:xfrm>
              <a:custGeom>
                <a:avLst/>
                <a:gdLst>
                  <a:gd name="T0" fmla="*/ 311 w 512"/>
                  <a:gd name="T1" fmla="*/ 251 h 411"/>
                  <a:gd name="T2" fmla="*/ 352 w 512"/>
                  <a:gd name="T3" fmla="*/ 276 h 411"/>
                  <a:gd name="T4" fmla="*/ 349 w 512"/>
                  <a:gd name="T5" fmla="*/ 310 h 411"/>
                  <a:gd name="T6" fmla="*/ 399 w 512"/>
                  <a:gd name="T7" fmla="*/ 335 h 411"/>
                  <a:gd name="T8" fmla="*/ 406 w 512"/>
                  <a:gd name="T9" fmla="*/ 375 h 411"/>
                  <a:gd name="T10" fmla="*/ 429 w 512"/>
                  <a:gd name="T11" fmla="*/ 399 h 411"/>
                  <a:gd name="T12" fmla="*/ 476 w 512"/>
                  <a:gd name="T13" fmla="*/ 411 h 411"/>
                  <a:gd name="T14" fmla="*/ 510 w 512"/>
                  <a:gd name="T15" fmla="*/ 381 h 411"/>
                  <a:gd name="T16" fmla="*/ 512 w 512"/>
                  <a:gd name="T17" fmla="*/ 312 h 411"/>
                  <a:gd name="T18" fmla="*/ 458 w 512"/>
                  <a:gd name="T19" fmla="*/ 302 h 411"/>
                  <a:gd name="T20" fmla="*/ 426 w 512"/>
                  <a:gd name="T21" fmla="*/ 292 h 411"/>
                  <a:gd name="T22" fmla="*/ 385 w 512"/>
                  <a:gd name="T23" fmla="*/ 263 h 411"/>
                  <a:gd name="T24" fmla="*/ 368 w 512"/>
                  <a:gd name="T25" fmla="*/ 240 h 411"/>
                  <a:gd name="T26" fmla="*/ 375 w 512"/>
                  <a:gd name="T27" fmla="*/ 209 h 411"/>
                  <a:gd name="T28" fmla="*/ 358 w 512"/>
                  <a:gd name="T29" fmla="*/ 191 h 411"/>
                  <a:gd name="T30" fmla="*/ 358 w 512"/>
                  <a:gd name="T31" fmla="*/ 154 h 411"/>
                  <a:gd name="T32" fmla="*/ 350 w 512"/>
                  <a:gd name="T33" fmla="*/ 137 h 411"/>
                  <a:gd name="T34" fmla="*/ 261 w 512"/>
                  <a:gd name="T35" fmla="*/ 138 h 411"/>
                  <a:gd name="T36" fmla="*/ 241 w 512"/>
                  <a:gd name="T37" fmla="*/ 115 h 411"/>
                  <a:gd name="T38" fmla="*/ 187 w 512"/>
                  <a:gd name="T39" fmla="*/ 99 h 411"/>
                  <a:gd name="T40" fmla="*/ 160 w 512"/>
                  <a:gd name="T41" fmla="*/ 56 h 411"/>
                  <a:gd name="T42" fmla="*/ 126 w 512"/>
                  <a:gd name="T43" fmla="*/ 10 h 411"/>
                  <a:gd name="T44" fmla="*/ 76 w 512"/>
                  <a:gd name="T45" fmla="*/ 0 h 411"/>
                  <a:gd name="T46" fmla="*/ 53 w 512"/>
                  <a:gd name="T47" fmla="*/ 27 h 411"/>
                  <a:gd name="T48" fmla="*/ 29 w 512"/>
                  <a:gd name="T49" fmla="*/ 30 h 411"/>
                  <a:gd name="T50" fmla="*/ 0 w 512"/>
                  <a:gd name="T51" fmla="*/ 63 h 411"/>
                  <a:gd name="T52" fmla="*/ 40 w 512"/>
                  <a:gd name="T53" fmla="*/ 53 h 411"/>
                  <a:gd name="T54" fmla="*/ 54 w 512"/>
                  <a:gd name="T55" fmla="*/ 47 h 411"/>
                  <a:gd name="T56" fmla="*/ 54 w 512"/>
                  <a:gd name="T57" fmla="*/ 60 h 411"/>
                  <a:gd name="T58" fmla="*/ 157 w 512"/>
                  <a:gd name="T59" fmla="*/ 126 h 411"/>
                  <a:gd name="T60" fmla="*/ 187 w 512"/>
                  <a:gd name="T61" fmla="*/ 155 h 411"/>
                  <a:gd name="T62" fmla="*/ 184 w 512"/>
                  <a:gd name="T63" fmla="*/ 192 h 411"/>
                  <a:gd name="T64" fmla="*/ 198 w 512"/>
                  <a:gd name="T65" fmla="*/ 215 h 411"/>
                  <a:gd name="T66" fmla="*/ 298 w 512"/>
                  <a:gd name="T67" fmla="*/ 224 h 411"/>
                  <a:gd name="T68" fmla="*/ 311 w 512"/>
                  <a:gd name="T69" fmla="*/ 25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411">
                    <a:moveTo>
                      <a:pt x="311" y="251"/>
                    </a:moveTo>
                    <a:lnTo>
                      <a:pt x="352" y="276"/>
                    </a:lnTo>
                    <a:lnTo>
                      <a:pt x="349" y="310"/>
                    </a:lnTo>
                    <a:lnTo>
                      <a:pt x="399" y="335"/>
                    </a:lnTo>
                    <a:lnTo>
                      <a:pt x="406" y="375"/>
                    </a:lnTo>
                    <a:lnTo>
                      <a:pt x="429" y="399"/>
                    </a:lnTo>
                    <a:lnTo>
                      <a:pt x="476" y="411"/>
                    </a:lnTo>
                    <a:lnTo>
                      <a:pt x="510" y="381"/>
                    </a:lnTo>
                    <a:lnTo>
                      <a:pt x="512" y="312"/>
                    </a:lnTo>
                    <a:lnTo>
                      <a:pt x="458" y="302"/>
                    </a:lnTo>
                    <a:lnTo>
                      <a:pt x="426" y="292"/>
                    </a:lnTo>
                    <a:lnTo>
                      <a:pt x="385" y="263"/>
                    </a:lnTo>
                    <a:lnTo>
                      <a:pt x="368" y="240"/>
                    </a:lnTo>
                    <a:lnTo>
                      <a:pt x="375" y="209"/>
                    </a:lnTo>
                    <a:lnTo>
                      <a:pt x="358" y="191"/>
                    </a:lnTo>
                    <a:lnTo>
                      <a:pt x="358" y="154"/>
                    </a:lnTo>
                    <a:lnTo>
                      <a:pt x="350" y="137"/>
                    </a:lnTo>
                    <a:lnTo>
                      <a:pt x="261" y="138"/>
                    </a:lnTo>
                    <a:lnTo>
                      <a:pt x="241" y="115"/>
                    </a:lnTo>
                    <a:lnTo>
                      <a:pt x="187" y="99"/>
                    </a:lnTo>
                    <a:lnTo>
                      <a:pt x="160" y="56"/>
                    </a:lnTo>
                    <a:lnTo>
                      <a:pt x="126" y="10"/>
                    </a:lnTo>
                    <a:lnTo>
                      <a:pt x="76" y="0"/>
                    </a:lnTo>
                    <a:lnTo>
                      <a:pt x="53" y="27"/>
                    </a:lnTo>
                    <a:lnTo>
                      <a:pt x="29" y="30"/>
                    </a:lnTo>
                    <a:lnTo>
                      <a:pt x="0" y="63"/>
                    </a:lnTo>
                    <a:lnTo>
                      <a:pt x="40" y="53"/>
                    </a:lnTo>
                    <a:lnTo>
                      <a:pt x="54" y="47"/>
                    </a:lnTo>
                    <a:lnTo>
                      <a:pt x="54" y="60"/>
                    </a:lnTo>
                    <a:lnTo>
                      <a:pt x="157" y="126"/>
                    </a:lnTo>
                    <a:lnTo>
                      <a:pt x="187" y="155"/>
                    </a:lnTo>
                    <a:lnTo>
                      <a:pt x="184" y="192"/>
                    </a:lnTo>
                    <a:lnTo>
                      <a:pt x="198" y="215"/>
                    </a:lnTo>
                    <a:lnTo>
                      <a:pt x="298" y="224"/>
                    </a:lnTo>
                    <a:lnTo>
                      <a:pt x="311"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8" name="Freeform 195"/>
              <p:cNvSpPr>
                <a:spLocks/>
              </p:cNvSpPr>
              <p:nvPr/>
            </p:nvSpPr>
            <p:spPr bwMode="auto">
              <a:xfrm>
                <a:off x="5103813" y="5797550"/>
                <a:ext cx="31750" cy="30163"/>
              </a:xfrm>
              <a:custGeom>
                <a:avLst/>
                <a:gdLst>
                  <a:gd name="T0" fmla="*/ 68 w 102"/>
                  <a:gd name="T1" fmla="*/ 92 h 92"/>
                  <a:gd name="T2" fmla="*/ 102 w 102"/>
                  <a:gd name="T3" fmla="*/ 72 h 92"/>
                  <a:gd name="T4" fmla="*/ 94 w 102"/>
                  <a:gd name="T5" fmla="*/ 52 h 92"/>
                  <a:gd name="T6" fmla="*/ 60 w 102"/>
                  <a:gd name="T7" fmla="*/ 32 h 92"/>
                  <a:gd name="T8" fmla="*/ 44 w 102"/>
                  <a:gd name="T9" fmla="*/ 0 h 92"/>
                  <a:gd name="T10" fmla="*/ 10 w 102"/>
                  <a:gd name="T11" fmla="*/ 0 h 92"/>
                  <a:gd name="T12" fmla="*/ 0 w 102"/>
                  <a:gd name="T13" fmla="*/ 20 h 92"/>
                  <a:gd name="T14" fmla="*/ 8 w 102"/>
                  <a:gd name="T15" fmla="*/ 43 h 92"/>
                  <a:gd name="T16" fmla="*/ 55 w 102"/>
                  <a:gd name="T17" fmla="*/ 56 h 92"/>
                  <a:gd name="T18" fmla="*/ 45 w 102"/>
                  <a:gd name="T19" fmla="*/ 79 h 92"/>
                  <a:gd name="T20" fmla="*/ 68 w 102"/>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92">
                    <a:moveTo>
                      <a:pt x="68" y="92"/>
                    </a:moveTo>
                    <a:lnTo>
                      <a:pt x="102" y="72"/>
                    </a:lnTo>
                    <a:lnTo>
                      <a:pt x="94" y="52"/>
                    </a:lnTo>
                    <a:lnTo>
                      <a:pt x="60" y="32"/>
                    </a:lnTo>
                    <a:lnTo>
                      <a:pt x="44" y="0"/>
                    </a:lnTo>
                    <a:lnTo>
                      <a:pt x="10" y="0"/>
                    </a:lnTo>
                    <a:lnTo>
                      <a:pt x="0" y="20"/>
                    </a:lnTo>
                    <a:lnTo>
                      <a:pt x="8" y="43"/>
                    </a:lnTo>
                    <a:lnTo>
                      <a:pt x="55" y="56"/>
                    </a:lnTo>
                    <a:lnTo>
                      <a:pt x="45" y="79"/>
                    </a:lnTo>
                    <a:lnTo>
                      <a:pt x="68"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59" name="Freeform 196"/>
              <p:cNvSpPr>
                <a:spLocks/>
              </p:cNvSpPr>
              <p:nvPr/>
            </p:nvSpPr>
            <p:spPr bwMode="auto">
              <a:xfrm>
                <a:off x="4784725" y="5881688"/>
                <a:ext cx="238125" cy="234950"/>
              </a:xfrm>
              <a:custGeom>
                <a:avLst/>
                <a:gdLst>
                  <a:gd name="T0" fmla="*/ 751 w 751"/>
                  <a:gd name="T1" fmla="*/ 287 h 738"/>
                  <a:gd name="T2" fmla="*/ 734 w 751"/>
                  <a:gd name="T3" fmla="*/ 244 h 738"/>
                  <a:gd name="T4" fmla="*/ 691 w 751"/>
                  <a:gd name="T5" fmla="*/ 232 h 738"/>
                  <a:gd name="T6" fmla="*/ 688 w 751"/>
                  <a:gd name="T7" fmla="*/ 267 h 738"/>
                  <a:gd name="T8" fmla="*/ 644 w 751"/>
                  <a:gd name="T9" fmla="*/ 208 h 738"/>
                  <a:gd name="T10" fmla="*/ 634 w 751"/>
                  <a:gd name="T11" fmla="*/ 178 h 738"/>
                  <a:gd name="T12" fmla="*/ 593 w 751"/>
                  <a:gd name="T13" fmla="*/ 123 h 738"/>
                  <a:gd name="T14" fmla="*/ 530 w 751"/>
                  <a:gd name="T15" fmla="*/ 127 h 738"/>
                  <a:gd name="T16" fmla="*/ 413 w 751"/>
                  <a:gd name="T17" fmla="*/ 85 h 738"/>
                  <a:gd name="T18" fmla="*/ 256 w 751"/>
                  <a:gd name="T19" fmla="*/ 0 h 738"/>
                  <a:gd name="T20" fmla="*/ 186 w 751"/>
                  <a:gd name="T21" fmla="*/ 53 h 738"/>
                  <a:gd name="T22" fmla="*/ 93 w 751"/>
                  <a:gd name="T23" fmla="*/ 1 h 738"/>
                  <a:gd name="T24" fmla="*/ 96 w 751"/>
                  <a:gd name="T25" fmla="*/ 63 h 738"/>
                  <a:gd name="T26" fmla="*/ 0 w 751"/>
                  <a:gd name="T27" fmla="*/ 135 h 738"/>
                  <a:gd name="T28" fmla="*/ 41 w 751"/>
                  <a:gd name="T29" fmla="*/ 187 h 738"/>
                  <a:gd name="T30" fmla="*/ 85 w 751"/>
                  <a:gd name="T31" fmla="*/ 246 h 738"/>
                  <a:gd name="T32" fmla="*/ 178 w 751"/>
                  <a:gd name="T33" fmla="*/ 339 h 738"/>
                  <a:gd name="T34" fmla="*/ 163 w 751"/>
                  <a:gd name="T35" fmla="*/ 442 h 738"/>
                  <a:gd name="T36" fmla="*/ 201 w 751"/>
                  <a:gd name="T37" fmla="*/ 574 h 738"/>
                  <a:gd name="T38" fmla="*/ 244 w 751"/>
                  <a:gd name="T39" fmla="*/ 587 h 738"/>
                  <a:gd name="T40" fmla="*/ 303 w 751"/>
                  <a:gd name="T41" fmla="*/ 477 h 738"/>
                  <a:gd name="T42" fmla="*/ 343 w 751"/>
                  <a:gd name="T43" fmla="*/ 527 h 738"/>
                  <a:gd name="T44" fmla="*/ 375 w 751"/>
                  <a:gd name="T45" fmla="*/ 566 h 738"/>
                  <a:gd name="T46" fmla="*/ 416 w 751"/>
                  <a:gd name="T47" fmla="*/ 729 h 738"/>
                  <a:gd name="T48" fmla="*/ 446 w 751"/>
                  <a:gd name="T49" fmla="*/ 738 h 738"/>
                  <a:gd name="T50" fmla="*/ 468 w 751"/>
                  <a:gd name="T51" fmla="*/ 588 h 738"/>
                  <a:gd name="T52" fmla="*/ 548 w 751"/>
                  <a:gd name="T53" fmla="*/ 634 h 738"/>
                  <a:gd name="T54" fmla="*/ 568 w 751"/>
                  <a:gd name="T55" fmla="*/ 704 h 738"/>
                  <a:gd name="T56" fmla="*/ 592 w 751"/>
                  <a:gd name="T57" fmla="*/ 671 h 738"/>
                  <a:gd name="T58" fmla="*/ 639 w 751"/>
                  <a:gd name="T59" fmla="*/ 723 h 738"/>
                  <a:gd name="T60" fmla="*/ 625 w 751"/>
                  <a:gd name="T61" fmla="*/ 666 h 738"/>
                  <a:gd name="T62" fmla="*/ 602 w 751"/>
                  <a:gd name="T63" fmla="*/ 614 h 738"/>
                  <a:gd name="T64" fmla="*/ 611 w 751"/>
                  <a:gd name="T65" fmla="*/ 510 h 738"/>
                  <a:gd name="T66" fmla="*/ 566 w 751"/>
                  <a:gd name="T67" fmla="*/ 421 h 738"/>
                  <a:gd name="T68" fmla="*/ 545 w 751"/>
                  <a:gd name="T69" fmla="*/ 329 h 738"/>
                  <a:gd name="T70" fmla="*/ 588 w 751"/>
                  <a:gd name="T71" fmla="*/ 302 h 738"/>
                  <a:gd name="T72" fmla="*/ 645 w 751"/>
                  <a:gd name="T73" fmla="*/ 341 h 738"/>
                  <a:gd name="T74" fmla="*/ 643 w 751"/>
                  <a:gd name="T75" fmla="*/ 388 h 738"/>
                  <a:gd name="T76" fmla="*/ 679 w 751"/>
                  <a:gd name="T77" fmla="*/ 361 h 738"/>
                  <a:gd name="T78" fmla="*/ 719 w 751"/>
                  <a:gd name="T79" fmla="*/ 341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1" h="738">
                    <a:moveTo>
                      <a:pt x="746" y="307"/>
                    </a:moveTo>
                    <a:lnTo>
                      <a:pt x="751" y="287"/>
                    </a:lnTo>
                    <a:lnTo>
                      <a:pt x="738" y="284"/>
                    </a:lnTo>
                    <a:lnTo>
                      <a:pt x="734" y="244"/>
                    </a:lnTo>
                    <a:lnTo>
                      <a:pt x="708" y="224"/>
                    </a:lnTo>
                    <a:lnTo>
                      <a:pt x="691" y="232"/>
                    </a:lnTo>
                    <a:lnTo>
                      <a:pt x="704" y="271"/>
                    </a:lnTo>
                    <a:lnTo>
                      <a:pt x="688" y="267"/>
                    </a:lnTo>
                    <a:lnTo>
                      <a:pt x="658" y="255"/>
                    </a:lnTo>
                    <a:lnTo>
                      <a:pt x="644" y="208"/>
                    </a:lnTo>
                    <a:lnTo>
                      <a:pt x="614" y="202"/>
                    </a:lnTo>
                    <a:lnTo>
                      <a:pt x="634" y="178"/>
                    </a:lnTo>
                    <a:lnTo>
                      <a:pt x="604" y="166"/>
                    </a:lnTo>
                    <a:lnTo>
                      <a:pt x="593" y="123"/>
                    </a:lnTo>
                    <a:lnTo>
                      <a:pt x="554" y="129"/>
                    </a:lnTo>
                    <a:lnTo>
                      <a:pt x="530" y="127"/>
                    </a:lnTo>
                    <a:lnTo>
                      <a:pt x="489" y="84"/>
                    </a:lnTo>
                    <a:lnTo>
                      <a:pt x="413" y="85"/>
                    </a:lnTo>
                    <a:lnTo>
                      <a:pt x="337" y="59"/>
                    </a:lnTo>
                    <a:lnTo>
                      <a:pt x="256" y="0"/>
                    </a:lnTo>
                    <a:lnTo>
                      <a:pt x="206" y="20"/>
                    </a:lnTo>
                    <a:lnTo>
                      <a:pt x="186" y="53"/>
                    </a:lnTo>
                    <a:lnTo>
                      <a:pt x="139" y="50"/>
                    </a:lnTo>
                    <a:lnTo>
                      <a:pt x="93" y="1"/>
                    </a:lnTo>
                    <a:lnTo>
                      <a:pt x="89" y="14"/>
                    </a:lnTo>
                    <a:lnTo>
                      <a:pt x="96" y="63"/>
                    </a:lnTo>
                    <a:lnTo>
                      <a:pt x="30" y="135"/>
                    </a:lnTo>
                    <a:lnTo>
                      <a:pt x="0" y="135"/>
                    </a:lnTo>
                    <a:lnTo>
                      <a:pt x="1" y="178"/>
                    </a:lnTo>
                    <a:lnTo>
                      <a:pt x="41" y="187"/>
                    </a:lnTo>
                    <a:lnTo>
                      <a:pt x="65" y="263"/>
                    </a:lnTo>
                    <a:lnTo>
                      <a:pt x="85" y="246"/>
                    </a:lnTo>
                    <a:lnTo>
                      <a:pt x="128" y="263"/>
                    </a:lnTo>
                    <a:lnTo>
                      <a:pt x="178" y="339"/>
                    </a:lnTo>
                    <a:lnTo>
                      <a:pt x="193" y="409"/>
                    </a:lnTo>
                    <a:lnTo>
                      <a:pt x="163" y="442"/>
                    </a:lnTo>
                    <a:lnTo>
                      <a:pt x="167" y="511"/>
                    </a:lnTo>
                    <a:lnTo>
                      <a:pt x="201" y="574"/>
                    </a:lnTo>
                    <a:lnTo>
                      <a:pt x="227" y="560"/>
                    </a:lnTo>
                    <a:lnTo>
                      <a:pt x="244" y="587"/>
                    </a:lnTo>
                    <a:lnTo>
                      <a:pt x="261" y="500"/>
                    </a:lnTo>
                    <a:lnTo>
                      <a:pt x="303" y="477"/>
                    </a:lnTo>
                    <a:lnTo>
                      <a:pt x="311" y="524"/>
                    </a:lnTo>
                    <a:lnTo>
                      <a:pt x="343" y="527"/>
                    </a:lnTo>
                    <a:lnTo>
                      <a:pt x="351" y="553"/>
                    </a:lnTo>
                    <a:lnTo>
                      <a:pt x="375" y="566"/>
                    </a:lnTo>
                    <a:lnTo>
                      <a:pt x="399" y="688"/>
                    </a:lnTo>
                    <a:lnTo>
                      <a:pt x="416" y="729"/>
                    </a:lnTo>
                    <a:lnTo>
                      <a:pt x="432" y="719"/>
                    </a:lnTo>
                    <a:lnTo>
                      <a:pt x="446" y="738"/>
                    </a:lnTo>
                    <a:lnTo>
                      <a:pt x="435" y="672"/>
                    </a:lnTo>
                    <a:lnTo>
                      <a:pt x="468" y="588"/>
                    </a:lnTo>
                    <a:lnTo>
                      <a:pt x="514" y="572"/>
                    </a:lnTo>
                    <a:lnTo>
                      <a:pt x="548" y="634"/>
                    </a:lnTo>
                    <a:lnTo>
                      <a:pt x="572" y="687"/>
                    </a:lnTo>
                    <a:lnTo>
                      <a:pt x="568" y="704"/>
                    </a:lnTo>
                    <a:lnTo>
                      <a:pt x="598" y="703"/>
                    </a:lnTo>
                    <a:lnTo>
                      <a:pt x="592" y="671"/>
                    </a:lnTo>
                    <a:lnTo>
                      <a:pt x="615" y="676"/>
                    </a:lnTo>
                    <a:lnTo>
                      <a:pt x="639" y="723"/>
                    </a:lnTo>
                    <a:lnTo>
                      <a:pt x="675" y="703"/>
                    </a:lnTo>
                    <a:lnTo>
                      <a:pt x="625" y="666"/>
                    </a:lnTo>
                    <a:lnTo>
                      <a:pt x="635" y="643"/>
                    </a:lnTo>
                    <a:lnTo>
                      <a:pt x="602" y="614"/>
                    </a:lnTo>
                    <a:lnTo>
                      <a:pt x="617" y="567"/>
                    </a:lnTo>
                    <a:lnTo>
                      <a:pt x="611" y="510"/>
                    </a:lnTo>
                    <a:lnTo>
                      <a:pt x="596" y="465"/>
                    </a:lnTo>
                    <a:lnTo>
                      <a:pt x="566" y="421"/>
                    </a:lnTo>
                    <a:lnTo>
                      <a:pt x="573" y="362"/>
                    </a:lnTo>
                    <a:lnTo>
                      <a:pt x="545" y="329"/>
                    </a:lnTo>
                    <a:lnTo>
                      <a:pt x="548" y="309"/>
                    </a:lnTo>
                    <a:lnTo>
                      <a:pt x="588" y="302"/>
                    </a:lnTo>
                    <a:lnTo>
                      <a:pt x="592" y="322"/>
                    </a:lnTo>
                    <a:lnTo>
                      <a:pt x="645" y="341"/>
                    </a:lnTo>
                    <a:lnTo>
                      <a:pt x="619" y="351"/>
                    </a:lnTo>
                    <a:lnTo>
                      <a:pt x="643" y="388"/>
                    </a:lnTo>
                    <a:lnTo>
                      <a:pt x="652" y="388"/>
                    </a:lnTo>
                    <a:lnTo>
                      <a:pt x="679" y="361"/>
                    </a:lnTo>
                    <a:lnTo>
                      <a:pt x="692" y="338"/>
                    </a:lnTo>
                    <a:lnTo>
                      <a:pt x="719" y="341"/>
                    </a:lnTo>
                    <a:lnTo>
                      <a:pt x="746"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0" name="Freeform 197"/>
              <p:cNvSpPr>
                <a:spLocks/>
              </p:cNvSpPr>
              <p:nvPr/>
            </p:nvSpPr>
            <p:spPr bwMode="auto">
              <a:xfrm>
                <a:off x="4964113" y="6115050"/>
                <a:ext cx="20638" cy="33338"/>
              </a:xfrm>
              <a:custGeom>
                <a:avLst/>
                <a:gdLst>
                  <a:gd name="T0" fmla="*/ 47 w 64"/>
                  <a:gd name="T1" fmla="*/ 10 h 106"/>
                  <a:gd name="T2" fmla="*/ 10 w 64"/>
                  <a:gd name="T3" fmla="*/ 0 h 106"/>
                  <a:gd name="T4" fmla="*/ 0 w 64"/>
                  <a:gd name="T5" fmla="*/ 41 h 106"/>
                  <a:gd name="T6" fmla="*/ 14 w 64"/>
                  <a:gd name="T7" fmla="*/ 101 h 106"/>
                  <a:gd name="T8" fmla="*/ 50 w 64"/>
                  <a:gd name="T9" fmla="*/ 106 h 106"/>
                  <a:gd name="T10" fmla="*/ 60 w 64"/>
                  <a:gd name="T11" fmla="*/ 83 h 106"/>
                  <a:gd name="T12" fmla="*/ 47 w 64"/>
                  <a:gd name="T13" fmla="*/ 47 h 106"/>
                  <a:gd name="T14" fmla="*/ 64 w 64"/>
                  <a:gd name="T15" fmla="*/ 44 h 106"/>
                  <a:gd name="T16" fmla="*/ 47 w 64"/>
                  <a:gd name="T1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6">
                    <a:moveTo>
                      <a:pt x="47" y="10"/>
                    </a:moveTo>
                    <a:lnTo>
                      <a:pt x="10" y="0"/>
                    </a:lnTo>
                    <a:lnTo>
                      <a:pt x="0" y="41"/>
                    </a:lnTo>
                    <a:lnTo>
                      <a:pt x="14" y="101"/>
                    </a:lnTo>
                    <a:lnTo>
                      <a:pt x="50" y="106"/>
                    </a:lnTo>
                    <a:lnTo>
                      <a:pt x="60" y="83"/>
                    </a:lnTo>
                    <a:lnTo>
                      <a:pt x="47" y="47"/>
                    </a:lnTo>
                    <a:lnTo>
                      <a:pt x="64" y="44"/>
                    </a:lnTo>
                    <a:lnTo>
                      <a:pt x="4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1" name="Freeform 198"/>
              <p:cNvSpPr>
                <a:spLocks/>
              </p:cNvSpPr>
              <p:nvPr/>
            </p:nvSpPr>
            <p:spPr bwMode="auto">
              <a:xfrm>
                <a:off x="4851400" y="6064250"/>
                <a:ext cx="6350" cy="12700"/>
              </a:xfrm>
              <a:custGeom>
                <a:avLst/>
                <a:gdLst>
                  <a:gd name="T0" fmla="*/ 0 w 18"/>
                  <a:gd name="T1" fmla="*/ 13 h 43"/>
                  <a:gd name="T2" fmla="*/ 18 w 18"/>
                  <a:gd name="T3" fmla="*/ 43 h 43"/>
                  <a:gd name="T4" fmla="*/ 13 w 18"/>
                  <a:gd name="T5" fmla="*/ 0 h 43"/>
                  <a:gd name="T6" fmla="*/ 0 w 18"/>
                  <a:gd name="T7" fmla="*/ 13 h 43"/>
                </a:gdLst>
                <a:ahLst/>
                <a:cxnLst>
                  <a:cxn ang="0">
                    <a:pos x="T0" y="T1"/>
                  </a:cxn>
                  <a:cxn ang="0">
                    <a:pos x="T2" y="T3"/>
                  </a:cxn>
                  <a:cxn ang="0">
                    <a:pos x="T4" y="T5"/>
                  </a:cxn>
                  <a:cxn ang="0">
                    <a:pos x="T6" y="T7"/>
                  </a:cxn>
                </a:cxnLst>
                <a:rect l="0" t="0" r="r" b="b"/>
                <a:pathLst>
                  <a:path w="18" h="43">
                    <a:moveTo>
                      <a:pt x="0" y="13"/>
                    </a:moveTo>
                    <a:lnTo>
                      <a:pt x="18" y="43"/>
                    </a:lnTo>
                    <a:lnTo>
                      <a:pt x="13"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2" name="Freeform 199"/>
              <p:cNvSpPr>
                <a:spLocks/>
              </p:cNvSpPr>
              <p:nvPr/>
            </p:nvSpPr>
            <p:spPr bwMode="auto">
              <a:xfrm>
                <a:off x="5008563" y="5988050"/>
                <a:ext cx="17463" cy="11113"/>
              </a:xfrm>
              <a:custGeom>
                <a:avLst/>
                <a:gdLst>
                  <a:gd name="T0" fmla="*/ 51 w 57"/>
                  <a:gd name="T1" fmla="*/ 0 h 37"/>
                  <a:gd name="T2" fmla="*/ 14 w 57"/>
                  <a:gd name="T3" fmla="*/ 21 h 37"/>
                  <a:gd name="T4" fmla="*/ 0 w 57"/>
                  <a:gd name="T5" fmla="*/ 31 h 37"/>
                  <a:gd name="T6" fmla="*/ 24 w 57"/>
                  <a:gd name="T7" fmla="*/ 37 h 37"/>
                  <a:gd name="T8" fmla="*/ 57 w 57"/>
                  <a:gd name="T9" fmla="*/ 17 h 37"/>
                  <a:gd name="T10" fmla="*/ 51 w 57"/>
                  <a:gd name="T11" fmla="*/ 0 h 37"/>
                </a:gdLst>
                <a:ahLst/>
                <a:cxnLst>
                  <a:cxn ang="0">
                    <a:pos x="T0" y="T1"/>
                  </a:cxn>
                  <a:cxn ang="0">
                    <a:pos x="T2" y="T3"/>
                  </a:cxn>
                  <a:cxn ang="0">
                    <a:pos x="T4" y="T5"/>
                  </a:cxn>
                  <a:cxn ang="0">
                    <a:pos x="T6" y="T7"/>
                  </a:cxn>
                  <a:cxn ang="0">
                    <a:pos x="T8" y="T9"/>
                  </a:cxn>
                  <a:cxn ang="0">
                    <a:pos x="T10" y="T11"/>
                  </a:cxn>
                </a:cxnLst>
                <a:rect l="0" t="0" r="r" b="b"/>
                <a:pathLst>
                  <a:path w="57" h="37">
                    <a:moveTo>
                      <a:pt x="51" y="0"/>
                    </a:moveTo>
                    <a:lnTo>
                      <a:pt x="14" y="21"/>
                    </a:lnTo>
                    <a:lnTo>
                      <a:pt x="0" y="31"/>
                    </a:lnTo>
                    <a:lnTo>
                      <a:pt x="24" y="37"/>
                    </a:lnTo>
                    <a:lnTo>
                      <a:pt x="57" y="17"/>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3" name="Freeform 200"/>
              <p:cNvSpPr>
                <a:spLocks/>
              </p:cNvSpPr>
              <p:nvPr/>
            </p:nvSpPr>
            <p:spPr bwMode="auto">
              <a:xfrm>
                <a:off x="4983163" y="6005513"/>
                <a:ext cx="7938" cy="9525"/>
              </a:xfrm>
              <a:custGeom>
                <a:avLst/>
                <a:gdLst>
                  <a:gd name="T0" fmla="*/ 4 w 24"/>
                  <a:gd name="T1" fmla="*/ 27 h 27"/>
                  <a:gd name="T2" fmla="*/ 24 w 24"/>
                  <a:gd name="T3" fmla="*/ 10 h 27"/>
                  <a:gd name="T4" fmla="*/ 0 w 24"/>
                  <a:gd name="T5" fmla="*/ 0 h 27"/>
                  <a:gd name="T6" fmla="*/ 4 w 24"/>
                  <a:gd name="T7" fmla="*/ 27 h 27"/>
                </a:gdLst>
                <a:ahLst/>
                <a:cxnLst>
                  <a:cxn ang="0">
                    <a:pos x="T0" y="T1"/>
                  </a:cxn>
                  <a:cxn ang="0">
                    <a:pos x="T2" y="T3"/>
                  </a:cxn>
                  <a:cxn ang="0">
                    <a:pos x="T4" y="T5"/>
                  </a:cxn>
                  <a:cxn ang="0">
                    <a:pos x="T6" y="T7"/>
                  </a:cxn>
                </a:cxnLst>
                <a:rect l="0" t="0" r="r" b="b"/>
                <a:pathLst>
                  <a:path w="24" h="27">
                    <a:moveTo>
                      <a:pt x="4" y="27"/>
                    </a:moveTo>
                    <a:lnTo>
                      <a:pt x="24" y="10"/>
                    </a:lnTo>
                    <a:lnTo>
                      <a:pt x="0" y="0"/>
                    </a:lnTo>
                    <a:lnTo>
                      <a:pt x="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4" name="Freeform 201"/>
              <p:cNvSpPr>
                <a:spLocks/>
              </p:cNvSpPr>
              <p:nvPr/>
            </p:nvSpPr>
            <p:spPr bwMode="auto">
              <a:xfrm>
                <a:off x="5081588" y="5951538"/>
                <a:ext cx="12700" cy="11113"/>
              </a:xfrm>
              <a:custGeom>
                <a:avLst/>
                <a:gdLst>
                  <a:gd name="T0" fmla="*/ 7 w 36"/>
                  <a:gd name="T1" fmla="*/ 37 h 37"/>
                  <a:gd name="T2" fmla="*/ 36 w 36"/>
                  <a:gd name="T3" fmla="*/ 10 h 37"/>
                  <a:gd name="T4" fmla="*/ 16 w 36"/>
                  <a:gd name="T5" fmla="*/ 0 h 37"/>
                  <a:gd name="T6" fmla="*/ 0 w 36"/>
                  <a:gd name="T7" fmla="*/ 27 h 37"/>
                  <a:gd name="T8" fmla="*/ 7 w 36"/>
                  <a:gd name="T9" fmla="*/ 37 h 37"/>
                </a:gdLst>
                <a:ahLst/>
                <a:cxnLst>
                  <a:cxn ang="0">
                    <a:pos x="T0" y="T1"/>
                  </a:cxn>
                  <a:cxn ang="0">
                    <a:pos x="T2" y="T3"/>
                  </a:cxn>
                  <a:cxn ang="0">
                    <a:pos x="T4" y="T5"/>
                  </a:cxn>
                  <a:cxn ang="0">
                    <a:pos x="T6" y="T7"/>
                  </a:cxn>
                  <a:cxn ang="0">
                    <a:pos x="T8" y="T9"/>
                  </a:cxn>
                </a:cxnLst>
                <a:rect l="0" t="0" r="r" b="b"/>
                <a:pathLst>
                  <a:path w="36" h="37">
                    <a:moveTo>
                      <a:pt x="7" y="37"/>
                    </a:moveTo>
                    <a:lnTo>
                      <a:pt x="36" y="10"/>
                    </a:lnTo>
                    <a:lnTo>
                      <a:pt x="16" y="0"/>
                    </a:lnTo>
                    <a:lnTo>
                      <a:pt x="0" y="27"/>
                    </a:lnTo>
                    <a:lnTo>
                      <a:pt x="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5" name="Freeform 202"/>
              <p:cNvSpPr>
                <a:spLocks/>
              </p:cNvSpPr>
              <p:nvPr/>
            </p:nvSpPr>
            <p:spPr bwMode="auto">
              <a:xfrm>
                <a:off x="5103813" y="5957888"/>
                <a:ext cx="14288" cy="22225"/>
              </a:xfrm>
              <a:custGeom>
                <a:avLst/>
                <a:gdLst>
                  <a:gd name="T0" fmla="*/ 20 w 42"/>
                  <a:gd name="T1" fmla="*/ 0 h 69"/>
                  <a:gd name="T2" fmla="*/ 0 w 42"/>
                  <a:gd name="T3" fmla="*/ 13 h 69"/>
                  <a:gd name="T4" fmla="*/ 15 w 42"/>
                  <a:gd name="T5" fmla="*/ 36 h 69"/>
                  <a:gd name="T6" fmla="*/ 15 w 42"/>
                  <a:gd name="T7" fmla="*/ 69 h 69"/>
                  <a:gd name="T8" fmla="*/ 42 w 42"/>
                  <a:gd name="T9" fmla="*/ 45 h 69"/>
                  <a:gd name="T10" fmla="*/ 41 w 42"/>
                  <a:gd name="T11" fmla="*/ 22 h 69"/>
                  <a:gd name="T12" fmla="*/ 20 w 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2" h="69">
                    <a:moveTo>
                      <a:pt x="20" y="0"/>
                    </a:moveTo>
                    <a:lnTo>
                      <a:pt x="0" y="13"/>
                    </a:lnTo>
                    <a:lnTo>
                      <a:pt x="15" y="36"/>
                    </a:lnTo>
                    <a:lnTo>
                      <a:pt x="15" y="69"/>
                    </a:lnTo>
                    <a:lnTo>
                      <a:pt x="42" y="45"/>
                    </a:lnTo>
                    <a:lnTo>
                      <a:pt x="41" y="22"/>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6" name="Freeform 203"/>
              <p:cNvSpPr>
                <a:spLocks/>
              </p:cNvSpPr>
              <p:nvPr/>
            </p:nvSpPr>
            <p:spPr bwMode="auto">
              <a:xfrm>
                <a:off x="5114925" y="5991225"/>
                <a:ext cx="9525" cy="19050"/>
              </a:xfrm>
              <a:custGeom>
                <a:avLst/>
                <a:gdLst>
                  <a:gd name="T0" fmla="*/ 11 w 30"/>
                  <a:gd name="T1" fmla="*/ 60 h 60"/>
                  <a:gd name="T2" fmla="*/ 27 w 30"/>
                  <a:gd name="T3" fmla="*/ 40 h 60"/>
                  <a:gd name="T4" fmla="*/ 30 w 30"/>
                  <a:gd name="T5" fmla="*/ 10 h 60"/>
                  <a:gd name="T6" fmla="*/ 13 w 30"/>
                  <a:gd name="T7" fmla="*/ 0 h 60"/>
                  <a:gd name="T8" fmla="*/ 0 w 30"/>
                  <a:gd name="T9" fmla="*/ 10 h 60"/>
                  <a:gd name="T10" fmla="*/ 0 w 30"/>
                  <a:gd name="T11" fmla="*/ 50 h 60"/>
                  <a:gd name="T12" fmla="*/ 11 w 30"/>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11" y="60"/>
                    </a:moveTo>
                    <a:lnTo>
                      <a:pt x="27" y="40"/>
                    </a:lnTo>
                    <a:lnTo>
                      <a:pt x="30" y="10"/>
                    </a:lnTo>
                    <a:lnTo>
                      <a:pt x="13" y="0"/>
                    </a:lnTo>
                    <a:lnTo>
                      <a:pt x="0" y="10"/>
                    </a:lnTo>
                    <a:lnTo>
                      <a:pt x="0" y="50"/>
                    </a:lnTo>
                    <a:lnTo>
                      <a:pt x="1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7" name="Freeform 204"/>
              <p:cNvSpPr>
                <a:spLocks/>
              </p:cNvSpPr>
              <p:nvPr/>
            </p:nvSpPr>
            <p:spPr bwMode="auto">
              <a:xfrm>
                <a:off x="5121275" y="6022975"/>
                <a:ext cx="19050" cy="19050"/>
              </a:xfrm>
              <a:custGeom>
                <a:avLst/>
                <a:gdLst>
                  <a:gd name="T0" fmla="*/ 57 w 57"/>
                  <a:gd name="T1" fmla="*/ 35 h 59"/>
                  <a:gd name="T2" fmla="*/ 40 w 57"/>
                  <a:gd name="T3" fmla="*/ 0 h 59"/>
                  <a:gd name="T4" fmla="*/ 7 w 57"/>
                  <a:gd name="T5" fmla="*/ 10 h 59"/>
                  <a:gd name="T6" fmla="*/ 0 w 57"/>
                  <a:gd name="T7" fmla="*/ 26 h 59"/>
                  <a:gd name="T8" fmla="*/ 7 w 57"/>
                  <a:gd name="T9" fmla="*/ 53 h 59"/>
                  <a:gd name="T10" fmla="*/ 40 w 57"/>
                  <a:gd name="T11" fmla="*/ 59 h 59"/>
                  <a:gd name="T12" fmla="*/ 57 w 57"/>
                  <a:gd name="T13" fmla="*/ 35 h 59"/>
                </a:gdLst>
                <a:ahLst/>
                <a:cxnLst>
                  <a:cxn ang="0">
                    <a:pos x="T0" y="T1"/>
                  </a:cxn>
                  <a:cxn ang="0">
                    <a:pos x="T2" y="T3"/>
                  </a:cxn>
                  <a:cxn ang="0">
                    <a:pos x="T4" y="T5"/>
                  </a:cxn>
                  <a:cxn ang="0">
                    <a:pos x="T6" y="T7"/>
                  </a:cxn>
                  <a:cxn ang="0">
                    <a:pos x="T8" y="T9"/>
                  </a:cxn>
                  <a:cxn ang="0">
                    <a:pos x="T10" y="T11"/>
                  </a:cxn>
                  <a:cxn ang="0">
                    <a:pos x="T12" y="T13"/>
                  </a:cxn>
                </a:cxnLst>
                <a:rect l="0" t="0" r="r" b="b"/>
                <a:pathLst>
                  <a:path w="57" h="59">
                    <a:moveTo>
                      <a:pt x="57" y="35"/>
                    </a:moveTo>
                    <a:lnTo>
                      <a:pt x="40" y="0"/>
                    </a:lnTo>
                    <a:lnTo>
                      <a:pt x="7" y="10"/>
                    </a:lnTo>
                    <a:lnTo>
                      <a:pt x="0" y="26"/>
                    </a:lnTo>
                    <a:lnTo>
                      <a:pt x="7" y="53"/>
                    </a:lnTo>
                    <a:lnTo>
                      <a:pt x="40" y="59"/>
                    </a:lnTo>
                    <a:lnTo>
                      <a:pt x="57"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8" name="Freeform 206"/>
              <p:cNvSpPr>
                <a:spLocks/>
              </p:cNvSpPr>
              <p:nvPr/>
            </p:nvSpPr>
            <p:spPr bwMode="auto">
              <a:xfrm>
                <a:off x="5145088" y="6049963"/>
                <a:ext cx="11113" cy="19050"/>
              </a:xfrm>
              <a:custGeom>
                <a:avLst/>
                <a:gdLst>
                  <a:gd name="T0" fmla="*/ 9 w 33"/>
                  <a:gd name="T1" fmla="*/ 0 h 60"/>
                  <a:gd name="T2" fmla="*/ 0 w 33"/>
                  <a:gd name="T3" fmla="*/ 44 h 60"/>
                  <a:gd name="T4" fmla="*/ 3 w 33"/>
                  <a:gd name="T5" fmla="*/ 60 h 60"/>
                  <a:gd name="T6" fmla="*/ 33 w 33"/>
                  <a:gd name="T7" fmla="*/ 43 h 60"/>
                  <a:gd name="T8" fmla="*/ 25 w 33"/>
                  <a:gd name="T9" fmla="*/ 20 h 60"/>
                  <a:gd name="T10" fmla="*/ 9 w 33"/>
                  <a:gd name="T11" fmla="*/ 0 h 60"/>
                </a:gdLst>
                <a:ahLst/>
                <a:cxnLst>
                  <a:cxn ang="0">
                    <a:pos x="T0" y="T1"/>
                  </a:cxn>
                  <a:cxn ang="0">
                    <a:pos x="T2" y="T3"/>
                  </a:cxn>
                  <a:cxn ang="0">
                    <a:pos x="T4" y="T5"/>
                  </a:cxn>
                  <a:cxn ang="0">
                    <a:pos x="T6" y="T7"/>
                  </a:cxn>
                  <a:cxn ang="0">
                    <a:pos x="T8" y="T9"/>
                  </a:cxn>
                  <a:cxn ang="0">
                    <a:pos x="T10" y="T11"/>
                  </a:cxn>
                </a:cxnLst>
                <a:rect l="0" t="0" r="r" b="b"/>
                <a:pathLst>
                  <a:path w="33" h="60">
                    <a:moveTo>
                      <a:pt x="9" y="0"/>
                    </a:moveTo>
                    <a:lnTo>
                      <a:pt x="0" y="44"/>
                    </a:lnTo>
                    <a:lnTo>
                      <a:pt x="3" y="60"/>
                    </a:lnTo>
                    <a:lnTo>
                      <a:pt x="33" y="43"/>
                    </a:lnTo>
                    <a:lnTo>
                      <a:pt x="25" y="2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69" name="Freeform 207"/>
              <p:cNvSpPr>
                <a:spLocks/>
              </p:cNvSpPr>
              <p:nvPr/>
            </p:nvSpPr>
            <p:spPr bwMode="auto">
              <a:xfrm>
                <a:off x="5100638" y="6057900"/>
                <a:ext cx="26988" cy="30163"/>
              </a:xfrm>
              <a:custGeom>
                <a:avLst/>
                <a:gdLst>
                  <a:gd name="T0" fmla="*/ 15 w 87"/>
                  <a:gd name="T1" fmla="*/ 89 h 95"/>
                  <a:gd name="T2" fmla="*/ 35 w 87"/>
                  <a:gd name="T3" fmla="*/ 95 h 95"/>
                  <a:gd name="T4" fmla="*/ 57 w 87"/>
                  <a:gd name="T5" fmla="*/ 82 h 95"/>
                  <a:gd name="T6" fmla="*/ 87 w 87"/>
                  <a:gd name="T7" fmla="*/ 29 h 95"/>
                  <a:gd name="T8" fmla="*/ 50 w 87"/>
                  <a:gd name="T9" fmla="*/ 0 h 95"/>
                  <a:gd name="T10" fmla="*/ 47 w 87"/>
                  <a:gd name="T11" fmla="*/ 16 h 95"/>
                  <a:gd name="T12" fmla="*/ 60 w 87"/>
                  <a:gd name="T13" fmla="*/ 39 h 95"/>
                  <a:gd name="T14" fmla="*/ 47 w 87"/>
                  <a:gd name="T15" fmla="*/ 39 h 95"/>
                  <a:gd name="T16" fmla="*/ 13 w 87"/>
                  <a:gd name="T17" fmla="*/ 36 h 95"/>
                  <a:gd name="T18" fmla="*/ 3 w 87"/>
                  <a:gd name="T19" fmla="*/ 46 h 95"/>
                  <a:gd name="T20" fmla="*/ 27 w 87"/>
                  <a:gd name="T21" fmla="*/ 62 h 95"/>
                  <a:gd name="T22" fmla="*/ 0 w 87"/>
                  <a:gd name="T23" fmla="*/ 70 h 95"/>
                  <a:gd name="T24" fmla="*/ 15 w 87"/>
                  <a:gd name="T25" fmla="*/ 8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95">
                    <a:moveTo>
                      <a:pt x="15" y="89"/>
                    </a:moveTo>
                    <a:lnTo>
                      <a:pt x="35" y="95"/>
                    </a:lnTo>
                    <a:lnTo>
                      <a:pt x="57" y="82"/>
                    </a:lnTo>
                    <a:lnTo>
                      <a:pt x="87" y="29"/>
                    </a:lnTo>
                    <a:lnTo>
                      <a:pt x="50" y="0"/>
                    </a:lnTo>
                    <a:lnTo>
                      <a:pt x="47" y="16"/>
                    </a:lnTo>
                    <a:lnTo>
                      <a:pt x="60" y="39"/>
                    </a:lnTo>
                    <a:lnTo>
                      <a:pt x="47" y="39"/>
                    </a:lnTo>
                    <a:lnTo>
                      <a:pt x="13" y="36"/>
                    </a:lnTo>
                    <a:lnTo>
                      <a:pt x="3" y="46"/>
                    </a:lnTo>
                    <a:lnTo>
                      <a:pt x="27" y="62"/>
                    </a:lnTo>
                    <a:lnTo>
                      <a:pt x="0" y="70"/>
                    </a:lnTo>
                    <a:lnTo>
                      <a:pt x="15"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0" name="Freeform 208"/>
              <p:cNvSpPr>
                <a:spLocks/>
              </p:cNvSpPr>
              <p:nvPr/>
            </p:nvSpPr>
            <p:spPr bwMode="auto">
              <a:xfrm>
                <a:off x="5133975" y="5918200"/>
                <a:ext cx="36513" cy="47625"/>
              </a:xfrm>
              <a:custGeom>
                <a:avLst/>
                <a:gdLst>
                  <a:gd name="T0" fmla="*/ 111 w 118"/>
                  <a:gd name="T1" fmla="*/ 131 h 151"/>
                  <a:gd name="T2" fmla="*/ 107 w 118"/>
                  <a:gd name="T3" fmla="*/ 89 h 151"/>
                  <a:gd name="T4" fmla="*/ 87 w 118"/>
                  <a:gd name="T5" fmla="*/ 69 h 151"/>
                  <a:gd name="T6" fmla="*/ 87 w 118"/>
                  <a:gd name="T7" fmla="*/ 49 h 151"/>
                  <a:gd name="T8" fmla="*/ 57 w 118"/>
                  <a:gd name="T9" fmla="*/ 29 h 151"/>
                  <a:gd name="T10" fmla="*/ 43 w 118"/>
                  <a:gd name="T11" fmla="*/ 32 h 151"/>
                  <a:gd name="T12" fmla="*/ 27 w 118"/>
                  <a:gd name="T13" fmla="*/ 0 h 151"/>
                  <a:gd name="T14" fmla="*/ 10 w 118"/>
                  <a:gd name="T15" fmla="*/ 13 h 151"/>
                  <a:gd name="T16" fmla="*/ 0 w 118"/>
                  <a:gd name="T17" fmla="*/ 50 h 151"/>
                  <a:gd name="T18" fmla="*/ 24 w 118"/>
                  <a:gd name="T19" fmla="*/ 75 h 151"/>
                  <a:gd name="T20" fmla="*/ 61 w 118"/>
                  <a:gd name="T21" fmla="*/ 89 h 151"/>
                  <a:gd name="T22" fmla="*/ 61 w 118"/>
                  <a:gd name="T23" fmla="*/ 122 h 151"/>
                  <a:gd name="T24" fmla="*/ 98 w 118"/>
                  <a:gd name="T25" fmla="*/ 151 h 151"/>
                  <a:gd name="T26" fmla="*/ 118 w 118"/>
                  <a:gd name="T27" fmla="*/ 148 h 151"/>
                  <a:gd name="T28" fmla="*/ 111 w 118"/>
                  <a:gd name="T29" fmla="*/ 13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51">
                    <a:moveTo>
                      <a:pt x="111" y="131"/>
                    </a:moveTo>
                    <a:lnTo>
                      <a:pt x="107" y="89"/>
                    </a:lnTo>
                    <a:lnTo>
                      <a:pt x="87" y="69"/>
                    </a:lnTo>
                    <a:lnTo>
                      <a:pt x="87" y="49"/>
                    </a:lnTo>
                    <a:lnTo>
                      <a:pt x="57" y="29"/>
                    </a:lnTo>
                    <a:lnTo>
                      <a:pt x="43" y="32"/>
                    </a:lnTo>
                    <a:lnTo>
                      <a:pt x="27" y="0"/>
                    </a:lnTo>
                    <a:lnTo>
                      <a:pt x="10" y="13"/>
                    </a:lnTo>
                    <a:lnTo>
                      <a:pt x="0" y="50"/>
                    </a:lnTo>
                    <a:lnTo>
                      <a:pt x="24" y="75"/>
                    </a:lnTo>
                    <a:lnTo>
                      <a:pt x="61" y="89"/>
                    </a:lnTo>
                    <a:lnTo>
                      <a:pt x="61" y="122"/>
                    </a:lnTo>
                    <a:lnTo>
                      <a:pt x="98" y="151"/>
                    </a:lnTo>
                    <a:lnTo>
                      <a:pt x="118" y="148"/>
                    </a:lnTo>
                    <a:lnTo>
                      <a:pt x="111"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1" name="Freeform 209"/>
              <p:cNvSpPr>
                <a:spLocks/>
              </p:cNvSpPr>
              <p:nvPr/>
            </p:nvSpPr>
            <p:spPr bwMode="auto">
              <a:xfrm>
                <a:off x="5168900" y="5969000"/>
                <a:ext cx="23813" cy="15875"/>
              </a:xfrm>
              <a:custGeom>
                <a:avLst/>
                <a:gdLst>
                  <a:gd name="T0" fmla="*/ 71 w 74"/>
                  <a:gd name="T1" fmla="*/ 39 h 49"/>
                  <a:gd name="T2" fmla="*/ 74 w 74"/>
                  <a:gd name="T3" fmla="*/ 13 h 49"/>
                  <a:gd name="T4" fmla="*/ 50 w 74"/>
                  <a:gd name="T5" fmla="*/ 0 h 49"/>
                  <a:gd name="T6" fmla="*/ 17 w 74"/>
                  <a:gd name="T7" fmla="*/ 0 h 49"/>
                  <a:gd name="T8" fmla="*/ 0 w 74"/>
                  <a:gd name="T9" fmla="*/ 10 h 49"/>
                  <a:gd name="T10" fmla="*/ 44 w 74"/>
                  <a:gd name="T11" fmla="*/ 49 h 49"/>
                  <a:gd name="T12" fmla="*/ 71 w 74"/>
                  <a:gd name="T13" fmla="*/ 39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71" y="39"/>
                    </a:moveTo>
                    <a:lnTo>
                      <a:pt x="74" y="13"/>
                    </a:lnTo>
                    <a:lnTo>
                      <a:pt x="50" y="0"/>
                    </a:lnTo>
                    <a:lnTo>
                      <a:pt x="17" y="0"/>
                    </a:lnTo>
                    <a:lnTo>
                      <a:pt x="0" y="10"/>
                    </a:lnTo>
                    <a:lnTo>
                      <a:pt x="44" y="49"/>
                    </a:lnTo>
                    <a:lnTo>
                      <a:pt x="71"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2" name="Freeform 210"/>
              <p:cNvSpPr>
                <a:spLocks/>
              </p:cNvSpPr>
              <p:nvPr/>
            </p:nvSpPr>
            <p:spPr bwMode="auto">
              <a:xfrm>
                <a:off x="5195888" y="5983288"/>
                <a:ext cx="19050" cy="11113"/>
              </a:xfrm>
              <a:custGeom>
                <a:avLst/>
                <a:gdLst>
                  <a:gd name="T0" fmla="*/ 0 w 60"/>
                  <a:gd name="T1" fmla="*/ 30 h 36"/>
                  <a:gd name="T2" fmla="*/ 30 w 60"/>
                  <a:gd name="T3" fmla="*/ 36 h 36"/>
                  <a:gd name="T4" fmla="*/ 60 w 60"/>
                  <a:gd name="T5" fmla="*/ 19 h 36"/>
                  <a:gd name="T6" fmla="*/ 60 w 60"/>
                  <a:gd name="T7" fmla="*/ 3 h 36"/>
                  <a:gd name="T8" fmla="*/ 27 w 60"/>
                  <a:gd name="T9" fmla="*/ 0 h 36"/>
                  <a:gd name="T10" fmla="*/ 0 w 60"/>
                  <a:gd name="T11" fmla="*/ 30 h 36"/>
                </a:gdLst>
                <a:ahLst/>
                <a:cxnLst>
                  <a:cxn ang="0">
                    <a:pos x="T0" y="T1"/>
                  </a:cxn>
                  <a:cxn ang="0">
                    <a:pos x="T2" y="T3"/>
                  </a:cxn>
                  <a:cxn ang="0">
                    <a:pos x="T4" y="T5"/>
                  </a:cxn>
                  <a:cxn ang="0">
                    <a:pos x="T6" y="T7"/>
                  </a:cxn>
                  <a:cxn ang="0">
                    <a:pos x="T8" y="T9"/>
                  </a:cxn>
                  <a:cxn ang="0">
                    <a:pos x="T10" y="T11"/>
                  </a:cxn>
                </a:cxnLst>
                <a:rect l="0" t="0" r="r" b="b"/>
                <a:pathLst>
                  <a:path w="60" h="36">
                    <a:moveTo>
                      <a:pt x="0" y="30"/>
                    </a:moveTo>
                    <a:lnTo>
                      <a:pt x="30" y="36"/>
                    </a:lnTo>
                    <a:lnTo>
                      <a:pt x="60" y="19"/>
                    </a:lnTo>
                    <a:lnTo>
                      <a:pt x="60" y="3"/>
                    </a:lnTo>
                    <a:lnTo>
                      <a:pt x="27"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3" name="Freeform 211"/>
              <p:cNvSpPr>
                <a:spLocks/>
              </p:cNvSpPr>
              <p:nvPr/>
            </p:nvSpPr>
            <p:spPr bwMode="auto">
              <a:xfrm>
                <a:off x="5156200" y="5981700"/>
                <a:ext cx="11113" cy="19050"/>
              </a:xfrm>
              <a:custGeom>
                <a:avLst/>
                <a:gdLst>
                  <a:gd name="T0" fmla="*/ 37 w 37"/>
                  <a:gd name="T1" fmla="*/ 24 h 57"/>
                  <a:gd name="T2" fmla="*/ 0 w 37"/>
                  <a:gd name="T3" fmla="*/ 0 h 57"/>
                  <a:gd name="T4" fmla="*/ 0 w 37"/>
                  <a:gd name="T5" fmla="*/ 37 h 57"/>
                  <a:gd name="T6" fmla="*/ 7 w 37"/>
                  <a:gd name="T7" fmla="*/ 57 h 57"/>
                  <a:gd name="T8" fmla="*/ 37 w 37"/>
                  <a:gd name="T9" fmla="*/ 24 h 57"/>
                </a:gdLst>
                <a:ahLst/>
                <a:cxnLst>
                  <a:cxn ang="0">
                    <a:pos x="T0" y="T1"/>
                  </a:cxn>
                  <a:cxn ang="0">
                    <a:pos x="T2" y="T3"/>
                  </a:cxn>
                  <a:cxn ang="0">
                    <a:pos x="T4" y="T5"/>
                  </a:cxn>
                  <a:cxn ang="0">
                    <a:pos x="T6" y="T7"/>
                  </a:cxn>
                  <a:cxn ang="0">
                    <a:pos x="T8" y="T9"/>
                  </a:cxn>
                </a:cxnLst>
                <a:rect l="0" t="0" r="r" b="b"/>
                <a:pathLst>
                  <a:path w="37" h="57">
                    <a:moveTo>
                      <a:pt x="37" y="24"/>
                    </a:moveTo>
                    <a:lnTo>
                      <a:pt x="0" y="0"/>
                    </a:lnTo>
                    <a:lnTo>
                      <a:pt x="0" y="37"/>
                    </a:lnTo>
                    <a:lnTo>
                      <a:pt x="7" y="57"/>
                    </a:lnTo>
                    <a:lnTo>
                      <a:pt x="37"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4" name="Freeform 212"/>
              <p:cNvSpPr>
                <a:spLocks/>
              </p:cNvSpPr>
              <p:nvPr/>
            </p:nvSpPr>
            <p:spPr bwMode="auto">
              <a:xfrm>
                <a:off x="5173663" y="6018213"/>
                <a:ext cx="20638" cy="25400"/>
              </a:xfrm>
              <a:custGeom>
                <a:avLst/>
                <a:gdLst>
                  <a:gd name="T0" fmla="*/ 50 w 62"/>
                  <a:gd name="T1" fmla="*/ 67 h 83"/>
                  <a:gd name="T2" fmla="*/ 62 w 62"/>
                  <a:gd name="T3" fmla="*/ 40 h 83"/>
                  <a:gd name="T4" fmla="*/ 56 w 62"/>
                  <a:gd name="T5" fmla="*/ 0 h 83"/>
                  <a:gd name="T6" fmla="*/ 12 w 62"/>
                  <a:gd name="T7" fmla="*/ 18 h 83"/>
                  <a:gd name="T8" fmla="*/ 0 w 62"/>
                  <a:gd name="T9" fmla="*/ 54 h 83"/>
                  <a:gd name="T10" fmla="*/ 27 w 62"/>
                  <a:gd name="T11" fmla="*/ 83 h 83"/>
                  <a:gd name="T12" fmla="*/ 50 w 62"/>
                  <a:gd name="T13" fmla="*/ 67 h 83"/>
                </a:gdLst>
                <a:ahLst/>
                <a:cxnLst>
                  <a:cxn ang="0">
                    <a:pos x="T0" y="T1"/>
                  </a:cxn>
                  <a:cxn ang="0">
                    <a:pos x="T2" y="T3"/>
                  </a:cxn>
                  <a:cxn ang="0">
                    <a:pos x="T4" y="T5"/>
                  </a:cxn>
                  <a:cxn ang="0">
                    <a:pos x="T6" y="T7"/>
                  </a:cxn>
                  <a:cxn ang="0">
                    <a:pos x="T8" y="T9"/>
                  </a:cxn>
                  <a:cxn ang="0">
                    <a:pos x="T10" y="T11"/>
                  </a:cxn>
                  <a:cxn ang="0">
                    <a:pos x="T12" y="T13"/>
                  </a:cxn>
                </a:cxnLst>
                <a:rect l="0" t="0" r="r" b="b"/>
                <a:pathLst>
                  <a:path w="62" h="83">
                    <a:moveTo>
                      <a:pt x="50" y="67"/>
                    </a:moveTo>
                    <a:lnTo>
                      <a:pt x="62" y="40"/>
                    </a:lnTo>
                    <a:lnTo>
                      <a:pt x="56" y="0"/>
                    </a:lnTo>
                    <a:lnTo>
                      <a:pt x="12" y="18"/>
                    </a:lnTo>
                    <a:lnTo>
                      <a:pt x="0" y="54"/>
                    </a:lnTo>
                    <a:lnTo>
                      <a:pt x="27" y="83"/>
                    </a:lnTo>
                    <a:lnTo>
                      <a:pt x="5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5" name="Freeform 213"/>
              <p:cNvSpPr>
                <a:spLocks/>
              </p:cNvSpPr>
              <p:nvPr/>
            </p:nvSpPr>
            <p:spPr bwMode="auto">
              <a:xfrm>
                <a:off x="5202238" y="6011863"/>
                <a:ext cx="23813" cy="36513"/>
              </a:xfrm>
              <a:custGeom>
                <a:avLst/>
                <a:gdLst>
                  <a:gd name="T0" fmla="*/ 77 w 77"/>
                  <a:gd name="T1" fmla="*/ 62 h 119"/>
                  <a:gd name="T2" fmla="*/ 74 w 77"/>
                  <a:gd name="T3" fmla="*/ 13 h 119"/>
                  <a:gd name="T4" fmla="*/ 57 w 77"/>
                  <a:gd name="T5" fmla="*/ 0 h 119"/>
                  <a:gd name="T6" fmla="*/ 17 w 77"/>
                  <a:gd name="T7" fmla="*/ 13 h 119"/>
                  <a:gd name="T8" fmla="*/ 0 w 77"/>
                  <a:gd name="T9" fmla="*/ 63 h 119"/>
                  <a:gd name="T10" fmla="*/ 28 w 77"/>
                  <a:gd name="T11" fmla="*/ 119 h 119"/>
                  <a:gd name="T12" fmla="*/ 45 w 77"/>
                  <a:gd name="T13" fmla="*/ 109 h 119"/>
                  <a:gd name="T14" fmla="*/ 77 w 77"/>
                  <a:gd name="T15" fmla="*/ 62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9">
                    <a:moveTo>
                      <a:pt x="77" y="62"/>
                    </a:moveTo>
                    <a:lnTo>
                      <a:pt x="74" y="13"/>
                    </a:lnTo>
                    <a:lnTo>
                      <a:pt x="57" y="0"/>
                    </a:lnTo>
                    <a:lnTo>
                      <a:pt x="17" y="13"/>
                    </a:lnTo>
                    <a:lnTo>
                      <a:pt x="0" y="63"/>
                    </a:lnTo>
                    <a:lnTo>
                      <a:pt x="28" y="119"/>
                    </a:lnTo>
                    <a:lnTo>
                      <a:pt x="45" y="109"/>
                    </a:lnTo>
                    <a:lnTo>
                      <a:pt x="77"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6" name="Freeform 214"/>
              <p:cNvSpPr>
                <a:spLocks/>
              </p:cNvSpPr>
              <p:nvPr/>
            </p:nvSpPr>
            <p:spPr bwMode="auto">
              <a:xfrm>
                <a:off x="5189538" y="6056313"/>
                <a:ext cx="14288" cy="23813"/>
              </a:xfrm>
              <a:custGeom>
                <a:avLst/>
                <a:gdLst>
                  <a:gd name="T0" fmla="*/ 38 w 47"/>
                  <a:gd name="T1" fmla="*/ 74 h 74"/>
                  <a:gd name="T2" fmla="*/ 47 w 47"/>
                  <a:gd name="T3" fmla="*/ 34 h 74"/>
                  <a:gd name="T4" fmla="*/ 36 w 47"/>
                  <a:gd name="T5" fmla="*/ 0 h 74"/>
                  <a:gd name="T6" fmla="*/ 0 w 47"/>
                  <a:gd name="T7" fmla="*/ 11 h 74"/>
                  <a:gd name="T8" fmla="*/ 0 w 47"/>
                  <a:gd name="T9" fmla="*/ 35 h 74"/>
                  <a:gd name="T10" fmla="*/ 38 w 47"/>
                  <a:gd name="T11" fmla="*/ 74 h 74"/>
                </a:gdLst>
                <a:ahLst/>
                <a:cxnLst>
                  <a:cxn ang="0">
                    <a:pos x="T0" y="T1"/>
                  </a:cxn>
                  <a:cxn ang="0">
                    <a:pos x="T2" y="T3"/>
                  </a:cxn>
                  <a:cxn ang="0">
                    <a:pos x="T4" y="T5"/>
                  </a:cxn>
                  <a:cxn ang="0">
                    <a:pos x="T6" y="T7"/>
                  </a:cxn>
                  <a:cxn ang="0">
                    <a:pos x="T8" y="T9"/>
                  </a:cxn>
                  <a:cxn ang="0">
                    <a:pos x="T10" y="T11"/>
                  </a:cxn>
                </a:cxnLst>
                <a:rect l="0" t="0" r="r" b="b"/>
                <a:pathLst>
                  <a:path w="47" h="74">
                    <a:moveTo>
                      <a:pt x="38" y="74"/>
                    </a:moveTo>
                    <a:lnTo>
                      <a:pt x="47" y="34"/>
                    </a:lnTo>
                    <a:lnTo>
                      <a:pt x="36" y="0"/>
                    </a:lnTo>
                    <a:lnTo>
                      <a:pt x="0" y="11"/>
                    </a:lnTo>
                    <a:lnTo>
                      <a:pt x="0" y="35"/>
                    </a:lnTo>
                    <a:lnTo>
                      <a:pt x="38"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7" name="Freeform 215"/>
              <p:cNvSpPr>
                <a:spLocks/>
              </p:cNvSpPr>
              <p:nvPr/>
            </p:nvSpPr>
            <p:spPr bwMode="auto">
              <a:xfrm>
                <a:off x="5237163" y="6035675"/>
                <a:ext cx="28575" cy="31750"/>
              </a:xfrm>
              <a:custGeom>
                <a:avLst/>
                <a:gdLst>
                  <a:gd name="T0" fmla="*/ 53 w 90"/>
                  <a:gd name="T1" fmla="*/ 40 h 97"/>
                  <a:gd name="T2" fmla="*/ 7 w 90"/>
                  <a:gd name="T3" fmla="*/ 63 h 97"/>
                  <a:gd name="T4" fmla="*/ 0 w 90"/>
                  <a:gd name="T5" fmla="*/ 97 h 97"/>
                  <a:gd name="T6" fmla="*/ 44 w 90"/>
                  <a:gd name="T7" fmla="*/ 83 h 97"/>
                  <a:gd name="T8" fmla="*/ 70 w 90"/>
                  <a:gd name="T9" fmla="*/ 53 h 97"/>
                  <a:gd name="T10" fmla="*/ 76 w 90"/>
                  <a:gd name="T11" fmla="*/ 13 h 97"/>
                  <a:gd name="T12" fmla="*/ 90 w 90"/>
                  <a:gd name="T13" fmla="*/ 0 h 97"/>
                  <a:gd name="T14" fmla="*/ 56 w 90"/>
                  <a:gd name="T15" fmla="*/ 3 h 97"/>
                  <a:gd name="T16" fmla="*/ 53 w 90"/>
                  <a:gd name="T17"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7">
                    <a:moveTo>
                      <a:pt x="53" y="40"/>
                    </a:moveTo>
                    <a:lnTo>
                      <a:pt x="7" y="63"/>
                    </a:lnTo>
                    <a:lnTo>
                      <a:pt x="0" y="97"/>
                    </a:lnTo>
                    <a:lnTo>
                      <a:pt x="44" y="83"/>
                    </a:lnTo>
                    <a:lnTo>
                      <a:pt x="70" y="53"/>
                    </a:lnTo>
                    <a:lnTo>
                      <a:pt x="76" y="13"/>
                    </a:lnTo>
                    <a:lnTo>
                      <a:pt x="90" y="0"/>
                    </a:lnTo>
                    <a:lnTo>
                      <a:pt x="56" y="3"/>
                    </a:lnTo>
                    <a:lnTo>
                      <a:pt x="5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8" name="Freeform 216"/>
              <p:cNvSpPr>
                <a:spLocks/>
              </p:cNvSpPr>
              <p:nvPr/>
            </p:nvSpPr>
            <p:spPr bwMode="auto">
              <a:xfrm>
                <a:off x="5195888" y="6105525"/>
                <a:ext cx="19050" cy="22225"/>
              </a:xfrm>
              <a:custGeom>
                <a:avLst/>
                <a:gdLst>
                  <a:gd name="T0" fmla="*/ 61 w 61"/>
                  <a:gd name="T1" fmla="*/ 44 h 71"/>
                  <a:gd name="T2" fmla="*/ 27 w 61"/>
                  <a:gd name="T3" fmla="*/ 0 h 71"/>
                  <a:gd name="T4" fmla="*/ 0 w 61"/>
                  <a:gd name="T5" fmla="*/ 8 h 71"/>
                  <a:gd name="T6" fmla="*/ 1 w 61"/>
                  <a:gd name="T7" fmla="*/ 24 h 71"/>
                  <a:gd name="T8" fmla="*/ 20 w 61"/>
                  <a:gd name="T9" fmla="*/ 20 h 71"/>
                  <a:gd name="T10" fmla="*/ 34 w 61"/>
                  <a:gd name="T11" fmla="*/ 34 h 71"/>
                  <a:gd name="T12" fmla="*/ 28 w 61"/>
                  <a:gd name="T13" fmla="*/ 71 h 71"/>
                  <a:gd name="T14" fmla="*/ 61 w 61"/>
                  <a:gd name="T15" fmla="*/ 4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1">
                    <a:moveTo>
                      <a:pt x="61" y="44"/>
                    </a:moveTo>
                    <a:lnTo>
                      <a:pt x="27" y="0"/>
                    </a:lnTo>
                    <a:lnTo>
                      <a:pt x="0" y="8"/>
                    </a:lnTo>
                    <a:lnTo>
                      <a:pt x="1" y="24"/>
                    </a:lnTo>
                    <a:lnTo>
                      <a:pt x="20" y="20"/>
                    </a:lnTo>
                    <a:lnTo>
                      <a:pt x="34" y="34"/>
                    </a:lnTo>
                    <a:lnTo>
                      <a:pt x="28" y="71"/>
                    </a:lnTo>
                    <a:lnTo>
                      <a:pt x="6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79" name="Freeform 217"/>
              <p:cNvSpPr>
                <a:spLocks/>
              </p:cNvSpPr>
              <p:nvPr/>
            </p:nvSpPr>
            <p:spPr bwMode="auto">
              <a:xfrm>
                <a:off x="5287963" y="6081713"/>
                <a:ext cx="11113" cy="14288"/>
              </a:xfrm>
              <a:custGeom>
                <a:avLst/>
                <a:gdLst>
                  <a:gd name="T0" fmla="*/ 0 w 36"/>
                  <a:gd name="T1" fmla="*/ 30 h 45"/>
                  <a:gd name="T2" fmla="*/ 10 w 36"/>
                  <a:gd name="T3" fmla="*/ 45 h 45"/>
                  <a:gd name="T4" fmla="*/ 36 w 36"/>
                  <a:gd name="T5" fmla="*/ 5 h 45"/>
                  <a:gd name="T6" fmla="*/ 23 w 36"/>
                  <a:gd name="T7" fmla="*/ 0 h 45"/>
                  <a:gd name="T8" fmla="*/ 0 w 36"/>
                  <a:gd name="T9" fmla="*/ 30 h 45"/>
                </a:gdLst>
                <a:ahLst/>
                <a:cxnLst>
                  <a:cxn ang="0">
                    <a:pos x="T0" y="T1"/>
                  </a:cxn>
                  <a:cxn ang="0">
                    <a:pos x="T2" y="T3"/>
                  </a:cxn>
                  <a:cxn ang="0">
                    <a:pos x="T4" y="T5"/>
                  </a:cxn>
                  <a:cxn ang="0">
                    <a:pos x="T6" y="T7"/>
                  </a:cxn>
                  <a:cxn ang="0">
                    <a:pos x="T8" y="T9"/>
                  </a:cxn>
                </a:cxnLst>
                <a:rect l="0" t="0" r="r" b="b"/>
                <a:pathLst>
                  <a:path w="36" h="45">
                    <a:moveTo>
                      <a:pt x="0" y="30"/>
                    </a:moveTo>
                    <a:lnTo>
                      <a:pt x="10" y="45"/>
                    </a:lnTo>
                    <a:lnTo>
                      <a:pt x="36" y="5"/>
                    </a:lnTo>
                    <a:lnTo>
                      <a:pt x="23"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0" name="Freeform 218"/>
              <p:cNvSpPr>
                <a:spLocks/>
              </p:cNvSpPr>
              <p:nvPr/>
            </p:nvSpPr>
            <p:spPr bwMode="auto">
              <a:xfrm>
                <a:off x="5021263" y="6192838"/>
                <a:ext cx="271463" cy="93663"/>
              </a:xfrm>
              <a:custGeom>
                <a:avLst/>
                <a:gdLst>
                  <a:gd name="T0" fmla="*/ 828 w 854"/>
                  <a:gd name="T1" fmla="*/ 123 h 296"/>
                  <a:gd name="T2" fmla="*/ 811 w 854"/>
                  <a:gd name="T3" fmla="*/ 170 h 296"/>
                  <a:gd name="T4" fmla="*/ 751 w 854"/>
                  <a:gd name="T5" fmla="*/ 170 h 296"/>
                  <a:gd name="T6" fmla="*/ 705 w 854"/>
                  <a:gd name="T7" fmla="*/ 183 h 296"/>
                  <a:gd name="T8" fmla="*/ 684 w 854"/>
                  <a:gd name="T9" fmla="*/ 131 h 296"/>
                  <a:gd name="T10" fmla="*/ 664 w 854"/>
                  <a:gd name="T11" fmla="*/ 104 h 296"/>
                  <a:gd name="T12" fmla="*/ 604 w 854"/>
                  <a:gd name="T13" fmla="*/ 125 h 296"/>
                  <a:gd name="T14" fmla="*/ 518 w 854"/>
                  <a:gd name="T15" fmla="*/ 125 h 296"/>
                  <a:gd name="T16" fmla="*/ 474 w 854"/>
                  <a:gd name="T17" fmla="*/ 96 h 296"/>
                  <a:gd name="T18" fmla="*/ 431 w 854"/>
                  <a:gd name="T19" fmla="*/ 100 h 296"/>
                  <a:gd name="T20" fmla="*/ 347 w 854"/>
                  <a:gd name="T21" fmla="*/ 124 h 296"/>
                  <a:gd name="T22" fmla="*/ 271 w 854"/>
                  <a:gd name="T23" fmla="*/ 134 h 296"/>
                  <a:gd name="T24" fmla="*/ 234 w 854"/>
                  <a:gd name="T25" fmla="*/ 98 h 296"/>
                  <a:gd name="T26" fmla="*/ 190 w 854"/>
                  <a:gd name="T27" fmla="*/ 75 h 296"/>
                  <a:gd name="T28" fmla="*/ 210 w 854"/>
                  <a:gd name="T29" fmla="*/ 35 h 296"/>
                  <a:gd name="T30" fmla="*/ 150 w 854"/>
                  <a:gd name="T31" fmla="*/ 33 h 296"/>
                  <a:gd name="T32" fmla="*/ 97 w 854"/>
                  <a:gd name="T33" fmla="*/ 43 h 296"/>
                  <a:gd name="T34" fmla="*/ 67 w 854"/>
                  <a:gd name="T35" fmla="*/ 0 h 296"/>
                  <a:gd name="T36" fmla="*/ 80 w 854"/>
                  <a:gd name="T37" fmla="*/ 56 h 296"/>
                  <a:gd name="T38" fmla="*/ 47 w 854"/>
                  <a:gd name="T39" fmla="*/ 61 h 296"/>
                  <a:gd name="T40" fmla="*/ 0 w 854"/>
                  <a:gd name="T41" fmla="*/ 17 h 296"/>
                  <a:gd name="T42" fmla="*/ 4 w 854"/>
                  <a:gd name="T43" fmla="*/ 57 h 296"/>
                  <a:gd name="T44" fmla="*/ 18 w 854"/>
                  <a:gd name="T45" fmla="*/ 116 h 296"/>
                  <a:gd name="T46" fmla="*/ 48 w 854"/>
                  <a:gd name="T47" fmla="*/ 183 h 296"/>
                  <a:gd name="T48" fmla="*/ 115 w 854"/>
                  <a:gd name="T49" fmla="*/ 155 h 296"/>
                  <a:gd name="T50" fmla="*/ 195 w 854"/>
                  <a:gd name="T51" fmla="*/ 195 h 296"/>
                  <a:gd name="T52" fmla="*/ 268 w 854"/>
                  <a:gd name="T53" fmla="*/ 201 h 296"/>
                  <a:gd name="T54" fmla="*/ 335 w 854"/>
                  <a:gd name="T55" fmla="*/ 200 h 296"/>
                  <a:gd name="T56" fmla="*/ 402 w 854"/>
                  <a:gd name="T57" fmla="*/ 256 h 296"/>
                  <a:gd name="T58" fmla="*/ 402 w 854"/>
                  <a:gd name="T59" fmla="*/ 296 h 296"/>
                  <a:gd name="T60" fmla="*/ 469 w 854"/>
                  <a:gd name="T61" fmla="*/ 286 h 296"/>
                  <a:gd name="T62" fmla="*/ 526 w 854"/>
                  <a:gd name="T63" fmla="*/ 246 h 296"/>
                  <a:gd name="T64" fmla="*/ 618 w 854"/>
                  <a:gd name="T65" fmla="*/ 258 h 296"/>
                  <a:gd name="T66" fmla="*/ 712 w 854"/>
                  <a:gd name="T67" fmla="*/ 260 h 296"/>
                  <a:gd name="T68" fmla="*/ 775 w 854"/>
                  <a:gd name="T69" fmla="*/ 237 h 296"/>
                  <a:gd name="T70" fmla="*/ 822 w 854"/>
                  <a:gd name="T71" fmla="*/ 239 h 296"/>
                  <a:gd name="T72" fmla="*/ 851 w 854"/>
                  <a:gd name="T73" fmla="*/ 182 h 296"/>
                  <a:gd name="T74" fmla="*/ 838 w 854"/>
                  <a:gd name="T75" fmla="*/ 1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4" h="296">
                    <a:moveTo>
                      <a:pt x="841" y="116"/>
                    </a:moveTo>
                    <a:lnTo>
                      <a:pt x="828" y="123"/>
                    </a:lnTo>
                    <a:lnTo>
                      <a:pt x="824" y="146"/>
                    </a:lnTo>
                    <a:lnTo>
                      <a:pt x="811" y="170"/>
                    </a:lnTo>
                    <a:lnTo>
                      <a:pt x="774" y="160"/>
                    </a:lnTo>
                    <a:lnTo>
                      <a:pt x="751" y="170"/>
                    </a:lnTo>
                    <a:lnTo>
                      <a:pt x="728" y="193"/>
                    </a:lnTo>
                    <a:lnTo>
                      <a:pt x="705" y="183"/>
                    </a:lnTo>
                    <a:lnTo>
                      <a:pt x="691" y="157"/>
                    </a:lnTo>
                    <a:lnTo>
                      <a:pt x="684" y="131"/>
                    </a:lnTo>
                    <a:lnTo>
                      <a:pt x="691" y="111"/>
                    </a:lnTo>
                    <a:lnTo>
                      <a:pt x="664" y="104"/>
                    </a:lnTo>
                    <a:lnTo>
                      <a:pt x="634" y="124"/>
                    </a:lnTo>
                    <a:lnTo>
                      <a:pt x="604" y="125"/>
                    </a:lnTo>
                    <a:lnTo>
                      <a:pt x="574" y="108"/>
                    </a:lnTo>
                    <a:lnTo>
                      <a:pt x="518" y="125"/>
                    </a:lnTo>
                    <a:lnTo>
                      <a:pt x="491" y="123"/>
                    </a:lnTo>
                    <a:lnTo>
                      <a:pt x="474" y="96"/>
                    </a:lnTo>
                    <a:lnTo>
                      <a:pt x="448" y="86"/>
                    </a:lnTo>
                    <a:lnTo>
                      <a:pt x="431" y="100"/>
                    </a:lnTo>
                    <a:lnTo>
                      <a:pt x="378" y="107"/>
                    </a:lnTo>
                    <a:lnTo>
                      <a:pt x="347" y="124"/>
                    </a:lnTo>
                    <a:lnTo>
                      <a:pt x="294" y="124"/>
                    </a:lnTo>
                    <a:lnTo>
                      <a:pt x="271" y="134"/>
                    </a:lnTo>
                    <a:lnTo>
                      <a:pt x="247" y="95"/>
                    </a:lnTo>
                    <a:lnTo>
                      <a:pt x="234" y="98"/>
                    </a:lnTo>
                    <a:lnTo>
                      <a:pt x="190" y="92"/>
                    </a:lnTo>
                    <a:lnTo>
                      <a:pt x="190" y="75"/>
                    </a:lnTo>
                    <a:lnTo>
                      <a:pt x="220" y="58"/>
                    </a:lnTo>
                    <a:lnTo>
                      <a:pt x="210" y="35"/>
                    </a:lnTo>
                    <a:lnTo>
                      <a:pt x="180" y="23"/>
                    </a:lnTo>
                    <a:lnTo>
                      <a:pt x="150" y="33"/>
                    </a:lnTo>
                    <a:lnTo>
                      <a:pt x="120" y="63"/>
                    </a:lnTo>
                    <a:lnTo>
                      <a:pt x="97" y="43"/>
                    </a:lnTo>
                    <a:lnTo>
                      <a:pt x="90" y="0"/>
                    </a:lnTo>
                    <a:lnTo>
                      <a:pt x="67" y="0"/>
                    </a:lnTo>
                    <a:lnTo>
                      <a:pt x="53" y="30"/>
                    </a:lnTo>
                    <a:lnTo>
                      <a:pt x="80" y="56"/>
                    </a:lnTo>
                    <a:lnTo>
                      <a:pt x="64" y="73"/>
                    </a:lnTo>
                    <a:lnTo>
                      <a:pt x="47" y="61"/>
                    </a:lnTo>
                    <a:lnTo>
                      <a:pt x="23" y="27"/>
                    </a:lnTo>
                    <a:lnTo>
                      <a:pt x="0" y="17"/>
                    </a:lnTo>
                    <a:lnTo>
                      <a:pt x="6" y="37"/>
                    </a:lnTo>
                    <a:lnTo>
                      <a:pt x="4" y="57"/>
                    </a:lnTo>
                    <a:lnTo>
                      <a:pt x="21" y="84"/>
                    </a:lnTo>
                    <a:lnTo>
                      <a:pt x="18" y="116"/>
                    </a:lnTo>
                    <a:lnTo>
                      <a:pt x="24" y="150"/>
                    </a:lnTo>
                    <a:lnTo>
                      <a:pt x="48" y="183"/>
                    </a:lnTo>
                    <a:lnTo>
                      <a:pt x="84" y="170"/>
                    </a:lnTo>
                    <a:lnTo>
                      <a:pt x="115" y="155"/>
                    </a:lnTo>
                    <a:lnTo>
                      <a:pt x="165" y="169"/>
                    </a:lnTo>
                    <a:lnTo>
                      <a:pt x="195" y="195"/>
                    </a:lnTo>
                    <a:lnTo>
                      <a:pt x="235" y="191"/>
                    </a:lnTo>
                    <a:lnTo>
                      <a:pt x="268" y="201"/>
                    </a:lnTo>
                    <a:lnTo>
                      <a:pt x="305" y="211"/>
                    </a:lnTo>
                    <a:lnTo>
                      <a:pt x="335" y="200"/>
                    </a:lnTo>
                    <a:lnTo>
                      <a:pt x="375" y="227"/>
                    </a:lnTo>
                    <a:lnTo>
                      <a:pt x="402" y="256"/>
                    </a:lnTo>
                    <a:lnTo>
                      <a:pt x="389" y="289"/>
                    </a:lnTo>
                    <a:lnTo>
                      <a:pt x="402" y="296"/>
                    </a:lnTo>
                    <a:lnTo>
                      <a:pt x="419" y="286"/>
                    </a:lnTo>
                    <a:lnTo>
                      <a:pt x="469" y="286"/>
                    </a:lnTo>
                    <a:lnTo>
                      <a:pt x="492" y="276"/>
                    </a:lnTo>
                    <a:lnTo>
                      <a:pt x="526" y="246"/>
                    </a:lnTo>
                    <a:lnTo>
                      <a:pt x="583" y="244"/>
                    </a:lnTo>
                    <a:lnTo>
                      <a:pt x="618" y="258"/>
                    </a:lnTo>
                    <a:lnTo>
                      <a:pt x="662" y="243"/>
                    </a:lnTo>
                    <a:lnTo>
                      <a:pt x="712" y="260"/>
                    </a:lnTo>
                    <a:lnTo>
                      <a:pt x="739" y="257"/>
                    </a:lnTo>
                    <a:lnTo>
                      <a:pt x="775" y="237"/>
                    </a:lnTo>
                    <a:lnTo>
                      <a:pt x="795" y="252"/>
                    </a:lnTo>
                    <a:lnTo>
                      <a:pt x="822" y="239"/>
                    </a:lnTo>
                    <a:lnTo>
                      <a:pt x="844" y="205"/>
                    </a:lnTo>
                    <a:lnTo>
                      <a:pt x="851" y="182"/>
                    </a:lnTo>
                    <a:lnTo>
                      <a:pt x="854" y="169"/>
                    </a:lnTo>
                    <a:lnTo>
                      <a:pt x="838" y="143"/>
                    </a:lnTo>
                    <a:lnTo>
                      <a:pt x="841"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1" name="Freeform 219"/>
              <p:cNvSpPr>
                <a:spLocks/>
              </p:cNvSpPr>
              <p:nvPr/>
            </p:nvSpPr>
            <p:spPr bwMode="auto">
              <a:xfrm>
                <a:off x="5345113" y="6216650"/>
                <a:ext cx="14288" cy="19050"/>
              </a:xfrm>
              <a:custGeom>
                <a:avLst/>
                <a:gdLst>
                  <a:gd name="T0" fmla="*/ 27 w 47"/>
                  <a:gd name="T1" fmla="*/ 17 h 60"/>
                  <a:gd name="T2" fmla="*/ 13 w 47"/>
                  <a:gd name="T3" fmla="*/ 7 h 60"/>
                  <a:gd name="T4" fmla="*/ 0 w 47"/>
                  <a:gd name="T5" fmla="*/ 37 h 60"/>
                  <a:gd name="T6" fmla="*/ 7 w 47"/>
                  <a:gd name="T7" fmla="*/ 60 h 60"/>
                  <a:gd name="T8" fmla="*/ 47 w 47"/>
                  <a:gd name="T9" fmla="*/ 20 h 60"/>
                  <a:gd name="T10" fmla="*/ 44 w 47"/>
                  <a:gd name="T11" fmla="*/ 0 h 60"/>
                  <a:gd name="T12" fmla="*/ 27 w 47"/>
                  <a:gd name="T13" fmla="*/ 17 h 60"/>
                </a:gdLst>
                <a:ahLst/>
                <a:cxnLst>
                  <a:cxn ang="0">
                    <a:pos x="T0" y="T1"/>
                  </a:cxn>
                  <a:cxn ang="0">
                    <a:pos x="T2" y="T3"/>
                  </a:cxn>
                  <a:cxn ang="0">
                    <a:pos x="T4" y="T5"/>
                  </a:cxn>
                  <a:cxn ang="0">
                    <a:pos x="T6" y="T7"/>
                  </a:cxn>
                  <a:cxn ang="0">
                    <a:pos x="T8" y="T9"/>
                  </a:cxn>
                  <a:cxn ang="0">
                    <a:pos x="T10" y="T11"/>
                  </a:cxn>
                  <a:cxn ang="0">
                    <a:pos x="T12" y="T13"/>
                  </a:cxn>
                </a:cxnLst>
                <a:rect l="0" t="0" r="r" b="b"/>
                <a:pathLst>
                  <a:path w="47" h="60">
                    <a:moveTo>
                      <a:pt x="27" y="17"/>
                    </a:moveTo>
                    <a:lnTo>
                      <a:pt x="13" y="7"/>
                    </a:lnTo>
                    <a:lnTo>
                      <a:pt x="0" y="37"/>
                    </a:lnTo>
                    <a:lnTo>
                      <a:pt x="7" y="60"/>
                    </a:lnTo>
                    <a:lnTo>
                      <a:pt x="47" y="20"/>
                    </a:lnTo>
                    <a:lnTo>
                      <a:pt x="44" y="0"/>
                    </a:lnTo>
                    <a:lnTo>
                      <a:pt x="2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2" name="Freeform 220"/>
              <p:cNvSpPr>
                <a:spLocks/>
              </p:cNvSpPr>
              <p:nvPr/>
            </p:nvSpPr>
            <p:spPr bwMode="auto">
              <a:xfrm>
                <a:off x="5367338" y="6161088"/>
                <a:ext cx="17463" cy="58738"/>
              </a:xfrm>
              <a:custGeom>
                <a:avLst/>
                <a:gdLst>
                  <a:gd name="T0" fmla="*/ 30 w 57"/>
                  <a:gd name="T1" fmla="*/ 63 h 186"/>
                  <a:gd name="T2" fmla="*/ 30 w 57"/>
                  <a:gd name="T3" fmla="*/ 37 h 186"/>
                  <a:gd name="T4" fmla="*/ 46 w 57"/>
                  <a:gd name="T5" fmla="*/ 27 h 186"/>
                  <a:gd name="T6" fmla="*/ 19 w 57"/>
                  <a:gd name="T7" fmla="*/ 0 h 186"/>
                  <a:gd name="T8" fmla="*/ 26 w 57"/>
                  <a:gd name="T9" fmla="*/ 27 h 186"/>
                  <a:gd name="T10" fmla="*/ 10 w 57"/>
                  <a:gd name="T11" fmla="*/ 50 h 186"/>
                  <a:gd name="T12" fmla="*/ 10 w 57"/>
                  <a:gd name="T13" fmla="*/ 74 h 186"/>
                  <a:gd name="T14" fmla="*/ 4 w 57"/>
                  <a:gd name="T15" fmla="*/ 96 h 186"/>
                  <a:gd name="T16" fmla="*/ 0 w 57"/>
                  <a:gd name="T17" fmla="*/ 116 h 186"/>
                  <a:gd name="T18" fmla="*/ 24 w 57"/>
                  <a:gd name="T19" fmla="*/ 140 h 186"/>
                  <a:gd name="T20" fmla="*/ 5 w 57"/>
                  <a:gd name="T21" fmla="*/ 176 h 186"/>
                  <a:gd name="T22" fmla="*/ 8 w 57"/>
                  <a:gd name="T23" fmla="*/ 186 h 186"/>
                  <a:gd name="T24" fmla="*/ 38 w 57"/>
                  <a:gd name="T25" fmla="*/ 176 h 186"/>
                  <a:gd name="T26" fmla="*/ 57 w 57"/>
                  <a:gd name="T27" fmla="*/ 126 h 186"/>
                  <a:gd name="T28" fmla="*/ 24 w 57"/>
                  <a:gd name="T29" fmla="*/ 103 h 186"/>
                  <a:gd name="T30" fmla="*/ 30 w 57"/>
                  <a:gd name="T31" fmla="*/ 6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86">
                    <a:moveTo>
                      <a:pt x="30" y="63"/>
                    </a:moveTo>
                    <a:lnTo>
                      <a:pt x="30" y="37"/>
                    </a:lnTo>
                    <a:lnTo>
                      <a:pt x="46" y="27"/>
                    </a:lnTo>
                    <a:lnTo>
                      <a:pt x="19" y="0"/>
                    </a:lnTo>
                    <a:lnTo>
                      <a:pt x="26" y="27"/>
                    </a:lnTo>
                    <a:lnTo>
                      <a:pt x="10" y="50"/>
                    </a:lnTo>
                    <a:lnTo>
                      <a:pt x="10" y="74"/>
                    </a:lnTo>
                    <a:lnTo>
                      <a:pt x="4" y="96"/>
                    </a:lnTo>
                    <a:lnTo>
                      <a:pt x="0" y="116"/>
                    </a:lnTo>
                    <a:lnTo>
                      <a:pt x="24" y="140"/>
                    </a:lnTo>
                    <a:lnTo>
                      <a:pt x="5" y="176"/>
                    </a:lnTo>
                    <a:lnTo>
                      <a:pt x="8" y="186"/>
                    </a:lnTo>
                    <a:lnTo>
                      <a:pt x="38" y="176"/>
                    </a:lnTo>
                    <a:lnTo>
                      <a:pt x="57" y="126"/>
                    </a:lnTo>
                    <a:lnTo>
                      <a:pt x="24" y="103"/>
                    </a:lnTo>
                    <a:lnTo>
                      <a:pt x="3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3" name="Freeform 221"/>
              <p:cNvSpPr>
                <a:spLocks/>
              </p:cNvSpPr>
              <p:nvPr/>
            </p:nvSpPr>
            <p:spPr bwMode="auto">
              <a:xfrm>
                <a:off x="5113338" y="5576888"/>
                <a:ext cx="22225" cy="25400"/>
              </a:xfrm>
              <a:custGeom>
                <a:avLst/>
                <a:gdLst>
                  <a:gd name="T0" fmla="*/ 67 w 67"/>
                  <a:gd name="T1" fmla="*/ 59 h 82"/>
                  <a:gd name="T2" fmla="*/ 66 w 67"/>
                  <a:gd name="T3" fmla="*/ 16 h 82"/>
                  <a:gd name="T4" fmla="*/ 39 w 67"/>
                  <a:gd name="T5" fmla="*/ 0 h 82"/>
                  <a:gd name="T6" fmla="*/ 4 w 67"/>
                  <a:gd name="T7" fmla="*/ 33 h 82"/>
                  <a:gd name="T8" fmla="*/ 0 w 67"/>
                  <a:gd name="T9" fmla="*/ 56 h 82"/>
                  <a:gd name="T10" fmla="*/ 37 w 67"/>
                  <a:gd name="T11" fmla="*/ 82 h 82"/>
                  <a:gd name="T12" fmla="*/ 67 w 67"/>
                  <a:gd name="T13" fmla="*/ 59 h 82"/>
                </a:gdLst>
                <a:ahLst/>
                <a:cxnLst>
                  <a:cxn ang="0">
                    <a:pos x="T0" y="T1"/>
                  </a:cxn>
                  <a:cxn ang="0">
                    <a:pos x="T2" y="T3"/>
                  </a:cxn>
                  <a:cxn ang="0">
                    <a:pos x="T4" y="T5"/>
                  </a:cxn>
                  <a:cxn ang="0">
                    <a:pos x="T6" y="T7"/>
                  </a:cxn>
                  <a:cxn ang="0">
                    <a:pos x="T8" y="T9"/>
                  </a:cxn>
                  <a:cxn ang="0">
                    <a:pos x="T10" y="T11"/>
                  </a:cxn>
                  <a:cxn ang="0">
                    <a:pos x="T12" y="T13"/>
                  </a:cxn>
                </a:cxnLst>
                <a:rect l="0" t="0" r="r" b="b"/>
                <a:pathLst>
                  <a:path w="67" h="82">
                    <a:moveTo>
                      <a:pt x="67" y="59"/>
                    </a:moveTo>
                    <a:lnTo>
                      <a:pt x="66" y="16"/>
                    </a:lnTo>
                    <a:lnTo>
                      <a:pt x="39" y="0"/>
                    </a:lnTo>
                    <a:lnTo>
                      <a:pt x="4" y="33"/>
                    </a:lnTo>
                    <a:lnTo>
                      <a:pt x="0" y="56"/>
                    </a:lnTo>
                    <a:lnTo>
                      <a:pt x="37" y="82"/>
                    </a:lnTo>
                    <a:lnTo>
                      <a:pt x="6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4" name="Freeform 222"/>
              <p:cNvSpPr>
                <a:spLocks/>
              </p:cNvSpPr>
              <p:nvPr/>
            </p:nvSpPr>
            <p:spPr bwMode="auto">
              <a:xfrm>
                <a:off x="5200650" y="5613400"/>
                <a:ext cx="25400" cy="14288"/>
              </a:xfrm>
              <a:custGeom>
                <a:avLst/>
                <a:gdLst>
                  <a:gd name="T0" fmla="*/ 79 w 79"/>
                  <a:gd name="T1" fmla="*/ 13 h 42"/>
                  <a:gd name="T2" fmla="*/ 35 w 79"/>
                  <a:gd name="T3" fmla="*/ 0 h 42"/>
                  <a:gd name="T4" fmla="*/ 6 w 79"/>
                  <a:gd name="T5" fmla="*/ 16 h 42"/>
                  <a:gd name="T6" fmla="*/ 0 w 79"/>
                  <a:gd name="T7" fmla="*/ 33 h 42"/>
                  <a:gd name="T8" fmla="*/ 36 w 79"/>
                  <a:gd name="T9" fmla="*/ 36 h 42"/>
                  <a:gd name="T10" fmla="*/ 76 w 79"/>
                  <a:gd name="T11" fmla="*/ 42 h 42"/>
                  <a:gd name="T12" fmla="*/ 79 w 79"/>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79" h="42">
                    <a:moveTo>
                      <a:pt x="79" y="13"/>
                    </a:moveTo>
                    <a:lnTo>
                      <a:pt x="35" y="0"/>
                    </a:lnTo>
                    <a:lnTo>
                      <a:pt x="6" y="16"/>
                    </a:lnTo>
                    <a:lnTo>
                      <a:pt x="0" y="33"/>
                    </a:lnTo>
                    <a:lnTo>
                      <a:pt x="36" y="36"/>
                    </a:lnTo>
                    <a:lnTo>
                      <a:pt x="76" y="42"/>
                    </a:lnTo>
                    <a:lnTo>
                      <a:pt x="7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5" name="Freeform 223"/>
              <p:cNvSpPr>
                <a:spLocks/>
              </p:cNvSpPr>
              <p:nvPr/>
            </p:nvSpPr>
            <p:spPr bwMode="auto">
              <a:xfrm>
                <a:off x="5159375" y="5661025"/>
                <a:ext cx="44450" cy="46038"/>
              </a:xfrm>
              <a:custGeom>
                <a:avLst/>
                <a:gdLst>
                  <a:gd name="T0" fmla="*/ 90 w 140"/>
                  <a:gd name="T1" fmla="*/ 65 h 146"/>
                  <a:gd name="T2" fmla="*/ 56 w 140"/>
                  <a:gd name="T3" fmla="*/ 53 h 146"/>
                  <a:gd name="T4" fmla="*/ 0 w 140"/>
                  <a:gd name="T5" fmla="*/ 53 h 146"/>
                  <a:gd name="T6" fmla="*/ 14 w 140"/>
                  <a:gd name="T7" fmla="*/ 103 h 146"/>
                  <a:gd name="T8" fmla="*/ 41 w 140"/>
                  <a:gd name="T9" fmla="*/ 146 h 146"/>
                  <a:gd name="T10" fmla="*/ 64 w 140"/>
                  <a:gd name="T11" fmla="*/ 99 h 146"/>
                  <a:gd name="T12" fmla="*/ 81 w 140"/>
                  <a:gd name="T13" fmla="*/ 99 h 146"/>
                  <a:gd name="T14" fmla="*/ 74 w 140"/>
                  <a:gd name="T15" fmla="*/ 122 h 146"/>
                  <a:gd name="T16" fmla="*/ 114 w 140"/>
                  <a:gd name="T17" fmla="*/ 139 h 146"/>
                  <a:gd name="T18" fmla="*/ 104 w 140"/>
                  <a:gd name="T19" fmla="*/ 82 h 146"/>
                  <a:gd name="T20" fmla="*/ 140 w 140"/>
                  <a:gd name="T21" fmla="*/ 22 h 146"/>
                  <a:gd name="T22" fmla="*/ 106 w 140"/>
                  <a:gd name="T23" fmla="*/ 0 h 146"/>
                  <a:gd name="T24" fmla="*/ 90 w 140"/>
                  <a:gd name="T2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6">
                    <a:moveTo>
                      <a:pt x="90" y="65"/>
                    </a:moveTo>
                    <a:lnTo>
                      <a:pt x="56" y="53"/>
                    </a:lnTo>
                    <a:lnTo>
                      <a:pt x="0" y="53"/>
                    </a:lnTo>
                    <a:lnTo>
                      <a:pt x="14" y="103"/>
                    </a:lnTo>
                    <a:lnTo>
                      <a:pt x="41" y="146"/>
                    </a:lnTo>
                    <a:lnTo>
                      <a:pt x="64" y="99"/>
                    </a:lnTo>
                    <a:lnTo>
                      <a:pt x="81" y="99"/>
                    </a:lnTo>
                    <a:lnTo>
                      <a:pt x="74" y="122"/>
                    </a:lnTo>
                    <a:lnTo>
                      <a:pt x="114" y="139"/>
                    </a:lnTo>
                    <a:lnTo>
                      <a:pt x="104" y="82"/>
                    </a:lnTo>
                    <a:lnTo>
                      <a:pt x="140" y="22"/>
                    </a:lnTo>
                    <a:lnTo>
                      <a:pt x="106" y="0"/>
                    </a:lnTo>
                    <a:lnTo>
                      <a:pt x="9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6" name="Freeform 224"/>
              <p:cNvSpPr>
                <a:spLocks/>
              </p:cNvSpPr>
              <p:nvPr/>
            </p:nvSpPr>
            <p:spPr bwMode="auto">
              <a:xfrm>
                <a:off x="5246688" y="5751513"/>
                <a:ext cx="79375" cy="46038"/>
              </a:xfrm>
              <a:custGeom>
                <a:avLst/>
                <a:gdLst>
                  <a:gd name="T0" fmla="*/ 174 w 251"/>
                  <a:gd name="T1" fmla="*/ 73 h 146"/>
                  <a:gd name="T2" fmla="*/ 204 w 251"/>
                  <a:gd name="T3" fmla="*/ 99 h 146"/>
                  <a:gd name="T4" fmla="*/ 251 w 251"/>
                  <a:gd name="T5" fmla="*/ 76 h 146"/>
                  <a:gd name="T6" fmla="*/ 184 w 251"/>
                  <a:gd name="T7" fmla="*/ 43 h 146"/>
                  <a:gd name="T8" fmla="*/ 180 w 251"/>
                  <a:gd name="T9" fmla="*/ 13 h 146"/>
                  <a:gd name="T10" fmla="*/ 143 w 251"/>
                  <a:gd name="T11" fmla="*/ 0 h 146"/>
                  <a:gd name="T12" fmla="*/ 121 w 251"/>
                  <a:gd name="T13" fmla="*/ 20 h 146"/>
                  <a:gd name="T14" fmla="*/ 77 w 251"/>
                  <a:gd name="T15" fmla="*/ 21 h 146"/>
                  <a:gd name="T16" fmla="*/ 71 w 251"/>
                  <a:gd name="T17" fmla="*/ 44 h 146"/>
                  <a:gd name="T18" fmla="*/ 0 w 251"/>
                  <a:gd name="T19" fmla="*/ 41 h 146"/>
                  <a:gd name="T20" fmla="*/ 4 w 251"/>
                  <a:gd name="T21" fmla="*/ 81 h 146"/>
                  <a:gd name="T22" fmla="*/ 67 w 251"/>
                  <a:gd name="T23" fmla="*/ 107 h 146"/>
                  <a:gd name="T24" fmla="*/ 94 w 251"/>
                  <a:gd name="T25" fmla="*/ 67 h 146"/>
                  <a:gd name="T26" fmla="*/ 137 w 251"/>
                  <a:gd name="T27" fmla="*/ 77 h 146"/>
                  <a:gd name="T28" fmla="*/ 81 w 251"/>
                  <a:gd name="T29" fmla="*/ 113 h 146"/>
                  <a:gd name="T30" fmla="*/ 115 w 251"/>
                  <a:gd name="T31" fmla="*/ 144 h 146"/>
                  <a:gd name="T32" fmla="*/ 171 w 251"/>
                  <a:gd name="T33" fmla="*/ 146 h 146"/>
                  <a:gd name="T34" fmla="*/ 191 w 251"/>
                  <a:gd name="T35" fmla="*/ 122 h 146"/>
                  <a:gd name="T36" fmla="*/ 174 w 251"/>
                  <a:gd name="T3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146">
                    <a:moveTo>
                      <a:pt x="174" y="73"/>
                    </a:moveTo>
                    <a:lnTo>
                      <a:pt x="204" y="99"/>
                    </a:lnTo>
                    <a:lnTo>
                      <a:pt x="251" y="76"/>
                    </a:lnTo>
                    <a:lnTo>
                      <a:pt x="184" y="43"/>
                    </a:lnTo>
                    <a:lnTo>
                      <a:pt x="180" y="13"/>
                    </a:lnTo>
                    <a:lnTo>
                      <a:pt x="143" y="0"/>
                    </a:lnTo>
                    <a:lnTo>
                      <a:pt x="121" y="20"/>
                    </a:lnTo>
                    <a:lnTo>
                      <a:pt x="77" y="21"/>
                    </a:lnTo>
                    <a:lnTo>
                      <a:pt x="71" y="44"/>
                    </a:lnTo>
                    <a:lnTo>
                      <a:pt x="0" y="41"/>
                    </a:lnTo>
                    <a:lnTo>
                      <a:pt x="4" y="81"/>
                    </a:lnTo>
                    <a:lnTo>
                      <a:pt x="67" y="107"/>
                    </a:lnTo>
                    <a:lnTo>
                      <a:pt x="94" y="67"/>
                    </a:lnTo>
                    <a:lnTo>
                      <a:pt x="137" y="77"/>
                    </a:lnTo>
                    <a:lnTo>
                      <a:pt x="81" y="113"/>
                    </a:lnTo>
                    <a:lnTo>
                      <a:pt x="115" y="144"/>
                    </a:lnTo>
                    <a:lnTo>
                      <a:pt x="171" y="146"/>
                    </a:lnTo>
                    <a:lnTo>
                      <a:pt x="191" y="122"/>
                    </a:lnTo>
                    <a:lnTo>
                      <a:pt x="17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7" name="Freeform 225"/>
              <p:cNvSpPr>
                <a:spLocks/>
              </p:cNvSpPr>
              <p:nvPr/>
            </p:nvSpPr>
            <p:spPr bwMode="auto">
              <a:xfrm>
                <a:off x="5246688" y="5843588"/>
                <a:ext cx="30163" cy="47625"/>
              </a:xfrm>
              <a:custGeom>
                <a:avLst/>
                <a:gdLst>
                  <a:gd name="T0" fmla="*/ 74 w 95"/>
                  <a:gd name="T1" fmla="*/ 3 h 152"/>
                  <a:gd name="T2" fmla="*/ 34 w 95"/>
                  <a:gd name="T3" fmla="*/ 0 h 152"/>
                  <a:gd name="T4" fmla="*/ 4 w 95"/>
                  <a:gd name="T5" fmla="*/ 6 h 152"/>
                  <a:gd name="T6" fmla="*/ 0 w 95"/>
                  <a:gd name="T7" fmla="*/ 40 h 152"/>
                  <a:gd name="T8" fmla="*/ 45 w 95"/>
                  <a:gd name="T9" fmla="*/ 70 h 152"/>
                  <a:gd name="T10" fmla="*/ 18 w 95"/>
                  <a:gd name="T11" fmla="*/ 116 h 152"/>
                  <a:gd name="T12" fmla="*/ 58 w 95"/>
                  <a:gd name="T13" fmla="*/ 152 h 152"/>
                  <a:gd name="T14" fmla="*/ 72 w 95"/>
                  <a:gd name="T15" fmla="*/ 109 h 152"/>
                  <a:gd name="T16" fmla="*/ 95 w 95"/>
                  <a:gd name="T17" fmla="*/ 92 h 152"/>
                  <a:gd name="T18" fmla="*/ 90 w 95"/>
                  <a:gd name="T19" fmla="*/ 59 h 152"/>
                  <a:gd name="T20" fmla="*/ 74 w 95"/>
                  <a:gd name="T21" fmla="*/ 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52">
                    <a:moveTo>
                      <a:pt x="74" y="3"/>
                    </a:moveTo>
                    <a:lnTo>
                      <a:pt x="34" y="0"/>
                    </a:lnTo>
                    <a:lnTo>
                      <a:pt x="4" y="6"/>
                    </a:lnTo>
                    <a:lnTo>
                      <a:pt x="0" y="40"/>
                    </a:lnTo>
                    <a:lnTo>
                      <a:pt x="45" y="70"/>
                    </a:lnTo>
                    <a:lnTo>
                      <a:pt x="18" y="116"/>
                    </a:lnTo>
                    <a:lnTo>
                      <a:pt x="58" y="152"/>
                    </a:lnTo>
                    <a:lnTo>
                      <a:pt x="72" y="109"/>
                    </a:lnTo>
                    <a:lnTo>
                      <a:pt x="95" y="92"/>
                    </a:lnTo>
                    <a:lnTo>
                      <a:pt x="90" y="59"/>
                    </a:lnTo>
                    <a:lnTo>
                      <a:pt x="7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8" name="Freeform 226"/>
              <p:cNvSpPr>
                <a:spLocks/>
              </p:cNvSpPr>
              <p:nvPr/>
            </p:nvSpPr>
            <p:spPr bwMode="auto">
              <a:xfrm>
                <a:off x="5262563" y="5951538"/>
                <a:ext cx="31750" cy="26988"/>
              </a:xfrm>
              <a:custGeom>
                <a:avLst/>
                <a:gdLst>
                  <a:gd name="T0" fmla="*/ 77 w 100"/>
                  <a:gd name="T1" fmla="*/ 51 h 84"/>
                  <a:gd name="T2" fmla="*/ 100 w 100"/>
                  <a:gd name="T3" fmla="*/ 0 h 84"/>
                  <a:gd name="T4" fmla="*/ 46 w 100"/>
                  <a:gd name="T5" fmla="*/ 31 h 84"/>
                  <a:gd name="T6" fmla="*/ 13 w 100"/>
                  <a:gd name="T7" fmla="*/ 38 h 84"/>
                  <a:gd name="T8" fmla="*/ 0 w 100"/>
                  <a:gd name="T9" fmla="*/ 84 h 84"/>
                  <a:gd name="T10" fmla="*/ 46 w 100"/>
                  <a:gd name="T11" fmla="*/ 51 h 84"/>
                  <a:gd name="T12" fmla="*/ 77 w 100"/>
                  <a:gd name="T13" fmla="*/ 51 h 84"/>
                </a:gdLst>
                <a:ahLst/>
                <a:cxnLst>
                  <a:cxn ang="0">
                    <a:pos x="T0" y="T1"/>
                  </a:cxn>
                  <a:cxn ang="0">
                    <a:pos x="T2" y="T3"/>
                  </a:cxn>
                  <a:cxn ang="0">
                    <a:pos x="T4" y="T5"/>
                  </a:cxn>
                  <a:cxn ang="0">
                    <a:pos x="T6" y="T7"/>
                  </a:cxn>
                  <a:cxn ang="0">
                    <a:pos x="T8" y="T9"/>
                  </a:cxn>
                  <a:cxn ang="0">
                    <a:pos x="T10" y="T11"/>
                  </a:cxn>
                  <a:cxn ang="0">
                    <a:pos x="T12" y="T13"/>
                  </a:cxn>
                </a:cxnLst>
                <a:rect l="0" t="0" r="r" b="b"/>
                <a:pathLst>
                  <a:path w="100" h="84">
                    <a:moveTo>
                      <a:pt x="77" y="51"/>
                    </a:moveTo>
                    <a:lnTo>
                      <a:pt x="100" y="0"/>
                    </a:lnTo>
                    <a:lnTo>
                      <a:pt x="46" y="31"/>
                    </a:lnTo>
                    <a:lnTo>
                      <a:pt x="13" y="38"/>
                    </a:lnTo>
                    <a:lnTo>
                      <a:pt x="0" y="84"/>
                    </a:lnTo>
                    <a:lnTo>
                      <a:pt x="46" y="51"/>
                    </a:lnTo>
                    <a:lnTo>
                      <a:pt x="77"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89" name="Freeform 227"/>
              <p:cNvSpPr>
                <a:spLocks/>
              </p:cNvSpPr>
              <p:nvPr/>
            </p:nvSpPr>
            <p:spPr bwMode="auto">
              <a:xfrm>
                <a:off x="5316538" y="5932488"/>
                <a:ext cx="41275" cy="22225"/>
              </a:xfrm>
              <a:custGeom>
                <a:avLst/>
                <a:gdLst>
                  <a:gd name="T0" fmla="*/ 130 w 130"/>
                  <a:gd name="T1" fmla="*/ 37 h 74"/>
                  <a:gd name="T2" fmla="*/ 127 w 130"/>
                  <a:gd name="T3" fmla="*/ 10 h 74"/>
                  <a:gd name="T4" fmla="*/ 100 w 130"/>
                  <a:gd name="T5" fmla="*/ 10 h 74"/>
                  <a:gd name="T6" fmla="*/ 84 w 130"/>
                  <a:gd name="T7" fmla="*/ 0 h 74"/>
                  <a:gd name="T8" fmla="*/ 67 w 130"/>
                  <a:gd name="T9" fmla="*/ 0 h 74"/>
                  <a:gd name="T10" fmla="*/ 17 w 130"/>
                  <a:gd name="T11" fmla="*/ 15 h 74"/>
                  <a:gd name="T12" fmla="*/ 0 w 130"/>
                  <a:gd name="T13" fmla="*/ 55 h 74"/>
                  <a:gd name="T14" fmla="*/ 40 w 130"/>
                  <a:gd name="T15" fmla="*/ 54 h 74"/>
                  <a:gd name="T16" fmla="*/ 60 w 130"/>
                  <a:gd name="T17" fmla="*/ 74 h 74"/>
                  <a:gd name="T18" fmla="*/ 84 w 130"/>
                  <a:gd name="T19" fmla="*/ 60 h 74"/>
                  <a:gd name="T20" fmla="*/ 80 w 130"/>
                  <a:gd name="T21" fmla="*/ 34 h 74"/>
                  <a:gd name="T22" fmla="*/ 130 w 130"/>
                  <a:gd name="T23"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74">
                    <a:moveTo>
                      <a:pt x="130" y="37"/>
                    </a:moveTo>
                    <a:lnTo>
                      <a:pt x="127" y="10"/>
                    </a:lnTo>
                    <a:lnTo>
                      <a:pt x="100" y="10"/>
                    </a:lnTo>
                    <a:lnTo>
                      <a:pt x="84" y="0"/>
                    </a:lnTo>
                    <a:lnTo>
                      <a:pt x="67" y="0"/>
                    </a:lnTo>
                    <a:lnTo>
                      <a:pt x="17" y="15"/>
                    </a:lnTo>
                    <a:lnTo>
                      <a:pt x="0" y="55"/>
                    </a:lnTo>
                    <a:lnTo>
                      <a:pt x="40" y="54"/>
                    </a:lnTo>
                    <a:lnTo>
                      <a:pt x="60" y="74"/>
                    </a:lnTo>
                    <a:lnTo>
                      <a:pt x="84" y="60"/>
                    </a:lnTo>
                    <a:lnTo>
                      <a:pt x="80" y="34"/>
                    </a:lnTo>
                    <a:lnTo>
                      <a:pt x="13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0" name="Freeform 228"/>
              <p:cNvSpPr>
                <a:spLocks/>
              </p:cNvSpPr>
              <p:nvPr/>
            </p:nvSpPr>
            <p:spPr bwMode="auto">
              <a:xfrm>
                <a:off x="5354638" y="6049963"/>
                <a:ext cx="41275" cy="31750"/>
              </a:xfrm>
              <a:custGeom>
                <a:avLst/>
                <a:gdLst>
                  <a:gd name="T0" fmla="*/ 86 w 130"/>
                  <a:gd name="T1" fmla="*/ 0 h 100"/>
                  <a:gd name="T2" fmla="*/ 36 w 130"/>
                  <a:gd name="T3" fmla="*/ 4 h 100"/>
                  <a:gd name="T4" fmla="*/ 7 w 130"/>
                  <a:gd name="T5" fmla="*/ 40 h 100"/>
                  <a:gd name="T6" fmla="*/ 0 w 130"/>
                  <a:gd name="T7" fmla="*/ 80 h 100"/>
                  <a:gd name="T8" fmla="*/ 24 w 130"/>
                  <a:gd name="T9" fmla="*/ 100 h 100"/>
                  <a:gd name="T10" fmla="*/ 17 w 130"/>
                  <a:gd name="T11" fmla="*/ 50 h 100"/>
                  <a:gd name="T12" fmla="*/ 61 w 130"/>
                  <a:gd name="T13" fmla="*/ 30 h 100"/>
                  <a:gd name="T14" fmla="*/ 97 w 130"/>
                  <a:gd name="T15" fmla="*/ 37 h 100"/>
                  <a:gd name="T16" fmla="*/ 110 w 130"/>
                  <a:gd name="T17" fmla="*/ 20 h 100"/>
                  <a:gd name="T18" fmla="*/ 130 w 130"/>
                  <a:gd name="T19" fmla="*/ 10 h 100"/>
                  <a:gd name="T20" fmla="*/ 106 w 130"/>
                  <a:gd name="T21" fmla="*/ 0 h 100"/>
                  <a:gd name="T22" fmla="*/ 86 w 130"/>
                  <a:gd name="T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00">
                    <a:moveTo>
                      <a:pt x="86" y="0"/>
                    </a:moveTo>
                    <a:lnTo>
                      <a:pt x="36" y="4"/>
                    </a:lnTo>
                    <a:lnTo>
                      <a:pt x="7" y="40"/>
                    </a:lnTo>
                    <a:lnTo>
                      <a:pt x="0" y="80"/>
                    </a:lnTo>
                    <a:lnTo>
                      <a:pt x="24" y="100"/>
                    </a:lnTo>
                    <a:lnTo>
                      <a:pt x="17" y="50"/>
                    </a:lnTo>
                    <a:lnTo>
                      <a:pt x="61" y="30"/>
                    </a:lnTo>
                    <a:lnTo>
                      <a:pt x="97" y="37"/>
                    </a:lnTo>
                    <a:lnTo>
                      <a:pt x="110" y="20"/>
                    </a:lnTo>
                    <a:lnTo>
                      <a:pt x="130" y="10"/>
                    </a:lnTo>
                    <a:lnTo>
                      <a:pt x="10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1" name="Freeform 229"/>
              <p:cNvSpPr>
                <a:spLocks/>
              </p:cNvSpPr>
              <p:nvPr/>
            </p:nvSpPr>
            <p:spPr bwMode="auto">
              <a:xfrm>
                <a:off x="5349875" y="6026150"/>
                <a:ext cx="15875" cy="19050"/>
              </a:xfrm>
              <a:custGeom>
                <a:avLst/>
                <a:gdLst>
                  <a:gd name="T0" fmla="*/ 0 w 53"/>
                  <a:gd name="T1" fmla="*/ 20 h 57"/>
                  <a:gd name="T2" fmla="*/ 20 w 53"/>
                  <a:gd name="T3" fmla="*/ 23 h 57"/>
                  <a:gd name="T4" fmla="*/ 6 w 53"/>
                  <a:gd name="T5" fmla="*/ 47 h 57"/>
                  <a:gd name="T6" fmla="*/ 13 w 53"/>
                  <a:gd name="T7" fmla="*/ 57 h 57"/>
                  <a:gd name="T8" fmla="*/ 53 w 53"/>
                  <a:gd name="T9" fmla="*/ 40 h 57"/>
                  <a:gd name="T10" fmla="*/ 36 w 53"/>
                  <a:gd name="T11" fmla="*/ 10 h 57"/>
                  <a:gd name="T12" fmla="*/ 6 w 53"/>
                  <a:gd name="T13" fmla="*/ 0 h 57"/>
                  <a:gd name="T14" fmla="*/ 0 w 53"/>
                  <a:gd name="T15" fmla="*/ 2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7">
                    <a:moveTo>
                      <a:pt x="0" y="20"/>
                    </a:moveTo>
                    <a:lnTo>
                      <a:pt x="20" y="23"/>
                    </a:lnTo>
                    <a:lnTo>
                      <a:pt x="6" y="47"/>
                    </a:lnTo>
                    <a:lnTo>
                      <a:pt x="13" y="57"/>
                    </a:lnTo>
                    <a:lnTo>
                      <a:pt x="53" y="40"/>
                    </a:lnTo>
                    <a:lnTo>
                      <a:pt x="36" y="10"/>
                    </a:lnTo>
                    <a:lnTo>
                      <a:pt x="6" y="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2" name="Freeform 230"/>
              <p:cNvSpPr>
                <a:spLocks/>
              </p:cNvSpPr>
              <p:nvPr/>
            </p:nvSpPr>
            <p:spPr bwMode="auto">
              <a:xfrm>
                <a:off x="5330825" y="5999163"/>
                <a:ext cx="9525" cy="14288"/>
              </a:xfrm>
              <a:custGeom>
                <a:avLst/>
                <a:gdLst>
                  <a:gd name="T0" fmla="*/ 0 w 26"/>
                  <a:gd name="T1" fmla="*/ 27 h 43"/>
                  <a:gd name="T2" fmla="*/ 3 w 26"/>
                  <a:gd name="T3" fmla="*/ 43 h 43"/>
                  <a:gd name="T4" fmla="*/ 23 w 26"/>
                  <a:gd name="T5" fmla="*/ 40 h 43"/>
                  <a:gd name="T6" fmla="*/ 26 w 26"/>
                  <a:gd name="T7" fmla="*/ 20 h 43"/>
                  <a:gd name="T8" fmla="*/ 9 w 26"/>
                  <a:gd name="T9" fmla="*/ 0 h 43"/>
                  <a:gd name="T10" fmla="*/ 0 w 26"/>
                  <a:gd name="T11" fmla="*/ 27 h 43"/>
                </a:gdLst>
                <a:ahLst/>
                <a:cxnLst>
                  <a:cxn ang="0">
                    <a:pos x="T0" y="T1"/>
                  </a:cxn>
                  <a:cxn ang="0">
                    <a:pos x="T2" y="T3"/>
                  </a:cxn>
                  <a:cxn ang="0">
                    <a:pos x="T4" y="T5"/>
                  </a:cxn>
                  <a:cxn ang="0">
                    <a:pos x="T6" y="T7"/>
                  </a:cxn>
                  <a:cxn ang="0">
                    <a:pos x="T8" y="T9"/>
                  </a:cxn>
                  <a:cxn ang="0">
                    <a:pos x="T10" y="T11"/>
                  </a:cxn>
                </a:cxnLst>
                <a:rect l="0" t="0" r="r" b="b"/>
                <a:pathLst>
                  <a:path w="26" h="43">
                    <a:moveTo>
                      <a:pt x="0" y="27"/>
                    </a:moveTo>
                    <a:lnTo>
                      <a:pt x="3" y="43"/>
                    </a:lnTo>
                    <a:lnTo>
                      <a:pt x="23" y="40"/>
                    </a:lnTo>
                    <a:lnTo>
                      <a:pt x="26" y="20"/>
                    </a:lnTo>
                    <a:lnTo>
                      <a:pt x="9" y="0"/>
                    </a:lnTo>
                    <a:lnTo>
                      <a:pt x="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3" name="Freeform 231"/>
              <p:cNvSpPr>
                <a:spLocks/>
              </p:cNvSpPr>
              <p:nvPr/>
            </p:nvSpPr>
            <p:spPr bwMode="auto">
              <a:xfrm>
                <a:off x="5302250" y="5954713"/>
                <a:ext cx="11113" cy="7938"/>
              </a:xfrm>
              <a:custGeom>
                <a:avLst/>
                <a:gdLst>
                  <a:gd name="T0" fmla="*/ 0 w 34"/>
                  <a:gd name="T1" fmla="*/ 24 h 24"/>
                  <a:gd name="T2" fmla="*/ 34 w 34"/>
                  <a:gd name="T3" fmla="*/ 19 h 24"/>
                  <a:gd name="T4" fmla="*/ 9 w 34"/>
                  <a:gd name="T5" fmla="*/ 0 h 24"/>
                  <a:gd name="T6" fmla="*/ 0 w 34"/>
                  <a:gd name="T7" fmla="*/ 24 h 24"/>
                </a:gdLst>
                <a:ahLst/>
                <a:cxnLst>
                  <a:cxn ang="0">
                    <a:pos x="T0" y="T1"/>
                  </a:cxn>
                  <a:cxn ang="0">
                    <a:pos x="T2" y="T3"/>
                  </a:cxn>
                  <a:cxn ang="0">
                    <a:pos x="T4" y="T5"/>
                  </a:cxn>
                  <a:cxn ang="0">
                    <a:pos x="T6" y="T7"/>
                  </a:cxn>
                </a:cxnLst>
                <a:rect l="0" t="0" r="r" b="b"/>
                <a:pathLst>
                  <a:path w="34" h="24">
                    <a:moveTo>
                      <a:pt x="0" y="24"/>
                    </a:moveTo>
                    <a:lnTo>
                      <a:pt x="34" y="19"/>
                    </a:lnTo>
                    <a:lnTo>
                      <a:pt x="9" y="0"/>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4" name="Freeform 232"/>
              <p:cNvSpPr>
                <a:spLocks/>
              </p:cNvSpPr>
              <p:nvPr/>
            </p:nvSpPr>
            <p:spPr bwMode="auto">
              <a:xfrm>
                <a:off x="5427663" y="6102350"/>
                <a:ext cx="55563" cy="65088"/>
              </a:xfrm>
              <a:custGeom>
                <a:avLst/>
                <a:gdLst>
                  <a:gd name="T0" fmla="*/ 175 w 175"/>
                  <a:gd name="T1" fmla="*/ 0 h 207"/>
                  <a:gd name="T2" fmla="*/ 114 w 175"/>
                  <a:gd name="T3" fmla="*/ 25 h 207"/>
                  <a:gd name="T4" fmla="*/ 68 w 175"/>
                  <a:gd name="T5" fmla="*/ 41 h 207"/>
                  <a:gd name="T6" fmla="*/ 29 w 175"/>
                  <a:gd name="T7" fmla="*/ 95 h 207"/>
                  <a:gd name="T8" fmla="*/ 12 w 175"/>
                  <a:gd name="T9" fmla="*/ 138 h 207"/>
                  <a:gd name="T10" fmla="*/ 0 w 175"/>
                  <a:gd name="T11" fmla="*/ 155 h 207"/>
                  <a:gd name="T12" fmla="*/ 35 w 175"/>
                  <a:gd name="T13" fmla="*/ 154 h 207"/>
                  <a:gd name="T14" fmla="*/ 30 w 175"/>
                  <a:gd name="T15" fmla="*/ 207 h 207"/>
                  <a:gd name="T16" fmla="*/ 90 w 175"/>
                  <a:gd name="T17" fmla="*/ 184 h 207"/>
                  <a:gd name="T18" fmla="*/ 126 w 175"/>
                  <a:gd name="T19" fmla="*/ 110 h 207"/>
                  <a:gd name="T20" fmla="*/ 134 w 175"/>
                  <a:gd name="T21" fmla="*/ 64 h 207"/>
                  <a:gd name="T22" fmla="*/ 175 w 175"/>
                  <a:gd name="T23" fmla="*/ 34 h 207"/>
                  <a:gd name="T24" fmla="*/ 175 w 175"/>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7">
                    <a:moveTo>
                      <a:pt x="175" y="0"/>
                    </a:moveTo>
                    <a:lnTo>
                      <a:pt x="114" y="25"/>
                    </a:lnTo>
                    <a:lnTo>
                      <a:pt x="68" y="41"/>
                    </a:lnTo>
                    <a:lnTo>
                      <a:pt x="29" y="95"/>
                    </a:lnTo>
                    <a:lnTo>
                      <a:pt x="12" y="138"/>
                    </a:lnTo>
                    <a:lnTo>
                      <a:pt x="0" y="155"/>
                    </a:lnTo>
                    <a:lnTo>
                      <a:pt x="35" y="154"/>
                    </a:lnTo>
                    <a:lnTo>
                      <a:pt x="30" y="207"/>
                    </a:lnTo>
                    <a:lnTo>
                      <a:pt x="90" y="184"/>
                    </a:lnTo>
                    <a:lnTo>
                      <a:pt x="126" y="110"/>
                    </a:lnTo>
                    <a:lnTo>
                      <a:pt x="134" y="64"/>
                    </a:lnTo>
                    <a:lnTo>
                      <a:pt x="175" y="34"/>
                    </a:lnTo>
                    <a:lnTo>
                      <a:pt x="1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5" name="Freeform 233"/>
              <p:cNvSpPr>
                <a:spLocks/>
              </p:cNvSpPr>
              <p:nvPr/>
            </p:nvSpPr>
            <p:spPr bwMode="auto">
              <a:xfrm>
                <a:off x="4681538" y="5435600"/>
                <a:ext cx="641350" cy="520700"/>
              </a:xfrm>
              <a:custGeom>
                <a:avLst/>
                <a:gdLst>
                  <a:gd name="T0" fmla="*/ 1096 w 2020"/>
                  <a:gd name="T1" fmla="*/ 1512 h 1640"/>
                  <a:gd name="T2" fmla="*/ 1183 w 2020"/>
                  <a:gd name="T3" fmla="*/ 1606 h 1640"/>
                  <a:gd name="T4" fmla="*/ 1207 w 2020"/>
                  <a:gd name="T5" fmla="*/ 1544 h 1640"/>
                  <a:gd name="T6" fmla="*/ 1199 w 2020"/>
                  <a:gd name="T7" fmla="*/ 1424 h 1640"/>
                  <a:gd name="T8" fmla="*/ 1022 w 2020"/>
                  <a:gd name="T9" fmla="*/ 1326 h 1640"/>
                  <a:gd name="T10" fmla="*/ 887 w 2020"/>
                  <a:gd name="T11" fmla="*/ 1251 h 1640"/>
                  <a:gd name="T12" fmla="*/ 783 w 2020"/>
                  <a:gd name="T13" fmla="*/ 1158 h 1640"/>
                  <a:gd name="T14" fmla="*/ 943 w 2020"/>
                  <a:gd name="T15" fmla="*/ 1105 h 1640"/>
                  <a:gd name="T16" fmla="*/ 878 w 2020"/>
                  <a:gd name="T17" fmla="*/ 1029 h 1640"/>
                  <a:gd name="T18" fmla="*/ 956 w 2020"/>
                  <a:gd name="T19" fmla="*/ 1088 h 1640"/>
                  <a:gd name="T20" fmla="*/ 935 w 2020"/>
                  <a:gd name="T21" fmla="*/ 939 h 1640"/>
                  <a:gd name="T22" fmla="*/ 786 w 2020"/>
                  <a:gd name="T23" fmla="*/ 691 h 1640"/>
                  <a:gd name="T24" fmla="*/ 847 w 2020"/>
                  <a:gd name="T25" fmla="*/ 521 h 1640"/>
                  <a:gd name="T26" fmla="*/ 878 w 2020"/>
                  <a:gd name="T27" fmla="*/ 561 h 1640"/>
                  <a:gd name="T28" fmla="*/ 952 w 2020"/>
                  <a:gd name="T29" fmla="*/ 659 h 1640"/>
                  <a:gd name="T30" fmla="*/ 1040 w 2020"/>
                  <a:gd name="T31" fmla="*/ 782 h 1640"/>
                  <a:gd name="T32" fmla="*/ 1038 w 2020"/>
                  <a:gd name="T33" fmla="*/ 698 h 1640"/>
                  <a:gd name="T34" fmla="*/ 1115 w 2020"/>
                  <a:gd name="T35" fmla="*/ 712 h 1640"/>
                  <a:gd name="T36" fmla="*/ 1125 w 2020"/>
                  <a:gd name="T37" fmla="*/ 658 h 1640"/>
                  <a:gd name="T38" fmla="*/ 1238 w 2020"/>
                  <a:gd name="T39" fmla="*/ 617 h 1640"/>
                  <a:gd name="T40" fmla="*/ 1255 w 2020"/>
                  <a:gd name="T41" fmla="*/ 594 h 1640"/>
                  <a:gd name="T42" fmla="*/ 1161 w 2020"/>
                  <a:gd name="T43" fmla="*/ 538 h 1640"/>
                  <a:gd name="T44" fmla="*/ 1177 w 2020"/>
                  <a:gd name="T45" fmla="*/ 419 h 1640"/>
                  <a:gd name="T46" fmla="*/ 1326 w 2020"/>
                  <a:gd name="T47" fmla="*/ 404 h 1640"/>
                  <a:gd name="T48" fmla="*/ 1470 w 2020"/>
                  <a:gd name="T49" fmla="*/ 390 h 1640"/>
                  <a:gd name="T50" fmla="*/ 1559 w 2020"/>
                  <a:gd name="T51" fmla="*/ 318 h 1640"/>
                  <a:gd name="T52" fmla="*/ 1639 w 2020"/>
                  <a:gd name="T53" fmla="*/ 377 h 1640"/>
                  <a:gd name="T54" fmla="*/ 1836 w 2020"/>
                  <a:gd name="T55" fmla="*/ 439 h 1640"/>
                  <a:gd name="T56" fmla="*/ 1860 w 2020"/>
                  <a:gd name="T57" fmla="*/ 24 h 1640"/>
                  <a:gd name="T58" fmla="*/ 1638 w 2020"/>
                  <a:gd name="T59" fmla="*/ 189 h 1640"/>
                  <a:gd name="T60" fmla="*/ 1001 w 2020"/>
                  <a:gd name="T61" fmla="*/ 151 h 1640"/>
                  <a:gd name="T62" fmla="*/ 529 w 2020"/>
                  <a:gd name="T63" fmla="*/ 372 h 1640"/>
                  <a:gd name="T64" fmla="*/ 301 w 2020"/>
                  <a:gd name="T65" fmla="*/ 490 h 1640"/>
                  <a:gd name="T66" fmla="*/ 147 w 2020"/>
                  <a:gd name="T67" fmla="*/ 793 h 1640"/>
                  <a:gd name="T68" fmla="*/ 36 w 2020"/>
                  <a:gd name="T69" fmla="*/ 872 h 1640"/>
                  <a:gd name="T70" fmla="*/ 88 w 2020"/>
                  <a:gd name="T71" fmla="*/ 976 h 1640"/>
                  <a:gd name="T72" fmla="*/ 193 w 2020"/>
                  <a:gd name="T73" fmla="*/ 1098 h 1640"/>
                  <a:gd name="T74" fmla="*/ 240 w 2020"/>
                  <a:gd name="T75" fmla="*/ 1091 h 1640"/>
                  <a:gd name="T76" fmla="*/ 333 w 2020"/>
                  <a:gd name="T77" fmla="*/ 1176 h 1640"/>
                  <a:gd name="T78" fmla="*/ 214 w 2020"/>
                  <a:gd name="T79" fmla="*/ 1187 h 1640"/>
                  <a:gd name="T80" fmla="*/ 311 w 2020"/>
                  <a:gd name="T81" fmla="*/ 1277 h 1640"/>
                  <a:gd name="T82" fmla="*/ 369 w 2020"/>
                  <a:gd name="T83" fmla="*/ 1395 h 1640"/>
                  <a:gd name="T84" fmla="*/ 482 w 2020"/>
                  <a:gd name="T85" fmla="*/ 1407 h 1640"/>
                  <a:gd name="T86" fmla="*/ 508 w 2020"/>
                  <a:gd name="T87" fmla="*/ 1382 h 1640"/>
                  <a:gd name="T88" fmla="*/ 533 w 2020"/>
                  <a:gd name="T89" fmla="*/ 1378 h 1640"/>
                  <a:gd name="T90" fmla="*/ 692 w 2020"/>
                  <a:gd name="T91" fmla="*/ 1399 h 1640"/>
                  <a:gd name="T92" fmla="*/ 796 w 2020"/>
                  <a:gd name="T93" fmla="*/ 1431 h 1640"/>
                  <a:gd name="T94" fmla="*/ 913 w 2020"/>
                  <a:gd name="T95" fmla="*/ 1460 h 1640"/>
                  <a:gd name="T96" fmla="*/ 963 w 2020"/>
                  <a:gd name="T97" fmla="*/ 1503 h 1640"/>
                  <a:gd name="T98" fmla="*/ 940 w 2020"/>
                  <a:gd name="T99" fmla="*/ 155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0" h="1640">
                    <a:moveTo>
                      <a:pt x="1020" y="1545"/>
                    </a:moveTo>
                    <a:lnTo>
                      <a:pt x="1003" y="1525"/>
                    </a:lnTo>
                    <a:lnTo>
                      <a:pt x="1053" y="1505"/>
                    </a:lnTo>
                    <a:lnTo>
                      <a:pt x="1096" y="1512"/>
                    </a:lnTo>
                    <a:lnTo>
                      <a:pt x="1086" y="1545"/>
                    </a:lnTo>
                    <a:lnTo>
                      <a:pt x="1113" y="1561"/>
                    </a:lnTo>
                    <a:lnTo>
                      <a:pt x="1150" y="1607"/>
                    </a:lnTo>
                    <a:lnTo>
                      <a:pt x="1183" y="1606"/>
                    </a:lnTo>
                    <a:lnTo>
                      <a:pt x="1211" y="1640"/>
                    </a:lnTo>
                    <a:lnTo>
                      <a:pt x="1264" y="1630"/>
                    </a:lnTo>
                    <a:lnTo>
                      <a:pt x="1240" y="1586"/>
                    </a:lnTo>
                    <a:lnTo>
                      <a:pt x="1207" y="1544"/>
                    </a:lnTo>
                    <a:lnTo>
                      <a:pt x="1220" y="1524"/>
                    </a:lnTo>
                    <a:lnTo>
                      <a:pt x="1209" y="1507"/>
                    </a:lnTo>
                    <a:lnTo>
                      <a:pt x="1226" y="1454"/>
                    </a:lnTo>
                    <a:lnTo>
                      <a:pt x="1199" y="1424"/>
                    </a:lnTo>
                    <a:lnTo>
                      <a:pt x="1122" y="1388"/>
                    </a:lnTo>
                    <a:lnTo>
                      <a:pt x="1098" y="1349"/>
                    </a:lnTo>
                    <a:lnTo>
                      <a:pt x="1048" y="1346"/>
                    </a:lnTo>
                    <a:lnTo>
                      <a:pt x="1022" y="1326"/>
                    </a:lnTo>
                    <a:lnTo>
                      <a:pt x="1004" y="1277"/>
                    </a:lnTo>
                    <a:lnTo>
                      <a:pt x="930" y="1234"/>
                    </a:lnTo>
                    <a:lnTo>
                      <a:pt x="930" y="1258"/>
                    </a:lnTo>
                    <a:lnTo>
                      <a:pt x="887" y="1251"/>
                    </a:lnTo>
                    <a:lnTo>
                      <a:pt x="887" y="1221"/>
                    </a:lnTo>
                    <a:lnTo>
                      <a:pt x="837" y="1199"/>
                    </a:lnTo>
                    <a:lnTo>
                      <a:pt x="777" y="1195"/>
                    </a:lnTo>
                    <a:lnTo>
                      <a:pt x="783" y="1158"/>
                    </a:lnTo>
                    <a:lnTo>
                      <a:pt x="833" y="1169"/>
                    </a:lnTo>
                    <a:lnTo>
                      <a:pt x="877" y="1179"/>
                    </a:lnTo>
                    <a:lnTo>
                      <a:pt x="909" y="1161"/>
                    </a:lnTo>
                    <a:lnTo>
                      <a:pt x="943" y="1105"/>
                    </a:lnTo>
                    <a:lnTo>
                      <a:pt x="899" y="1095"/>
                    </a:lnTo>
                    <a:lnTo>
                      <a:pt x="882" y="1075"/>
                    </a:lnTo>
                    <a:lnTo>
                      <a:pt x="896" y="1058"/>
                    </a:lnTo>
                    <a:lnTo>
                      <a:pt x="878" y="1029"/>
                    </a:lnTo>
                    <a:lnTo>
                      <a:pt x="915" y="991"/>
                    </a:lnTo>
                    <a:lnTo>
                      <a:pt x="965" y="1048"/>
                    </a:lnTo>
                    <a:lnTo>
                      <a:pt x="993" y="1081"/>
                    </a:lnTo>
                    <a:lnTo>
                      <a:pt x="956" y="1088"/>
                    </a:lnTo>
                    <a:lnTo>
                      <a:pt x="956" y="1111"/>
                    </a:lnTo>
                    <a:lnTo>
                      <a:pt x="1016" y="1124"/>
                    </a:lnTo>
                    <a:lnTo>
                      <a:pt x="1025" y="1030"/>
                    </a:lnTo>
                    <a:lnTo>
                      <a:pt x="935" y="939"/>
                    </a:lnTo>
                    <a:lnTo>
                      <a:pt x="891" y="922"/>
                    </a:lnTo>
                    <a:lnTo>
                      <a:pt x="880" y="837"/>
                    </a:lnTo>
                    <a:lnTo>
                      <a:pt x="807" y="767"/>
                    </a:lnTo>
                    <a:lnTo>
                      <a:pt x="786" y="691"/>
                    </a:lnTo>
                    <a:lnTo>
                      <a:pt x="801" y="642"/>
                    </a:lnTo>
                    <a:lnTo>
                      <a:pt x="784" y="588"/>
                    </a:lnTo>
                    <a:lnTo>
                      <a:pt x="814" y="541"/>
                    </a:lnTo>
                    <a:lnTo>
                      <a:pt x="847" y="521"/>
                    </a:lnTo>
                    <a:lnTo>
                      <a:pt x="853" y="484"/>
                    </a:lnTo>
                    <a:lnTo>
                      <a:pt x="904" y="498"/>
                    </a:lnTo>
                    <a:lnTo>
                      <a:pt x="894" y="535"/>
                    </a:lnTo>
                    <a:lnTo>
                      <a:pt x="878" y="561"/>
                    </a:lnTo>
                    <a:lnTo>
                      <a:pt x="888" y="594"/>
                    </a:lnTo>
                    <a:lnTo>
                      <a:pt x="898" y="620"/>
                    </a:lnTo>
                    <a:lnTo>
                      <a:pt x="938" y="614"/>
                    </a:lnTo>
                    <a:lnTo>
                      <a:pt x="952" y="659"/>
                    </a:lnTo>
                    <a:lnTo>
                      <a:pt x="1012" y="673"/>
                    </a:lnTo>
                    <a:lnTo>
                      <a:pt x="1025" y="708"/>
                    </a:lnTo>
                    <a:lnTo>
                      <a:pt x="1013" y="759"/>
                    </a:lnTo>
                    <a:lnTo>
                      <a:pt x="1040" y="782"/>
                    </a:lnTo>
                    <a:lnTo>
                      <a:pt x="1050" y="765"/>
                    </a:lnTo>
                    <a:lnTo>
                      <a:pt x="1096" y="798"/>
                    </a:lnTo>
                    <a:lnTo>
                      <a:pt x="1137" y="777"/>
                    </a:lnTo>
                    <a:lnTo>
                      <a:pt x="1038" y="698"/>
                    </a:lnTo>
                    <a:lnTo>
                      <a:pt x="1048" y="665"/>
                    </a:lnTo>
                    <a:lnTo>
                      <a:pt x="1079" y="652"/>
                    </a:lnTo>
                    <a:lnTo>
                      <a:pt x="1112" y="672"/>
                    </a:lnTo>
                    <a:lnTo>
                      <a:pt x="1115" y="712"/>
                    </a:lnTo>
                    <a:lnTo>
                      <a:pt x="1162" y="754"/>
                    </a:lnTo>
                    <a:lnTo>
                      <a:pt x="1209" y="747"/>
                    </a:lnTo>
                    <a:lnTo>
                      <a:pt x="1209" y="707"/>
                    </a:lnTo>
                    <a:lnTo>
                      <a:pt x="1125" y="658"/>
                    </a:lnTo>
                    <a:lnTo>
                      <a:pt x="1121" y="615"/>
                    </a:lnTo>
                    <a:lnTo>
                      <a:pt x="1188" y="591"/>
                    </a:lnTo>
                    <a:lnTo>
                      <a:pt x="1215" y="617"/>
                    </a:lnTo>
                    <a:lnTo>
                      <a:pt x="1238" y="617"/>
                    </a:lnTo>
                    <a:lnTo>
                      <a:pt x="1295" y="679"/>
                    </a:lnTo>
                    <a:lnTo>
                      <a:pt x="1332" y="649"/>
                    </a:lnTo>
                    <a:lnTo>
                      <a:pt x="1301" y="620"/>
                    </a:lnTo>
                    <a:lnTo>
                      <a:pt x="1255" y="594"/>
                    </a:lnTo>
                    <a:lnTo>
                      <a:pt x="1218" y="541"/>
                    </a:lnTo>
                    <a:lnTo>
                      <a:pt x="1215" y="568"/>
                    </a:lnTo>
                    <a:lnTo>
                      <a:pt x="1174" y="561"/>
                    </a:lnTo>
                    <a:lnTo>
                      <a:pt x="1161" y="538"/>
                    </a:lnTo>
                    <a:lnTo>
                      <a:pt x="1183" y="515"/>
                    </a:lnTo>
                    <a:lnTo>
                      <a:pt x="1143" y="499"/>
                    </a:lnTo>
                    <a:lnTo>
                      <a:pt x="1140" y="462"/>
                    </a:lnTo>
                    <a:lnTo>
                      <a:pt x="1177" y="419"/>
                    </a:lnTo>
                    <a:lnTo>
                      <a:pt x="1230" y="451"/>
                    </a:lnTo>
                    <a:lnTo>
                      <a:pt x="1247" y="451"/>
                    </a:lnTo>
                    <a:lnTo>
                      <a:pt x="1296" y="438"/>
                    </a:lnTo>
                    <a:lnTo>
                      <a:pt x="1326" y="404"/>
                    </a:lnTo>
                    <a:lnTo>
                      <a:pt x="1326" y="381"/>
                    </a:lnTo>
                    <a:lnTo>
                      <a:pt x="1416" y="376"/>
                    </a:lnTo>
                    <a:lnTo>
                      <a:pt x="1433" y="393"/>
                    </a:lnTo>
                    <a:lnTo>
                      <a:pt x="1470" y="390"/>
                    </a:lnTo>
                    <a:lnTo>
                      <a:pt x="1502" y="380"/>
                    </a:lnTo>
                    <a:lnTo>
                      <a:pt x="1519" y="356"/>
                    </a:lnTo>
                    <a:lnTo>
                      <a:pt x="1515" y="326"/>
                    </a:lnTo>
                    <a:lnTo>
                      <a:pt x="1559" y="318"/>
                    </a:lnTo>
                    <a:lnTo>
                      <a:pt x="1539" y="352"/>
                    </a:lnTo>
                    <a:lnTo>
                      <a:pt x="1555" y="385"/>
                    </a:lnTo>
                    <a:lnTo>
                      <a:pt x="1582" y="372"/>
                    </a:lnTo>
                    <a:lnTo>
                      <a:pt x="1639" y="377"/>
                    </a:lnTo>
                    <a:lnTo>
                      <a:pt x="1719" y="411"/>
                    </a:lnTo>
                    <a:lnTo>
                      <a:pt x="1756" y="437"/>
                    </a:lnTo>
                    <a:lnTo>
                      <a:pt x="1803" y="440"/>
                    </a:lnTo>
                    <a:lnTo>
                      <a:pt x="1836" y="439"/>
                    </a:lnTo>
                    <a:lnTo>
                      <a:pt x="1984" y="255"/>
                    </a:lnTo>
                    <a:lnTo>
                      <a:pt x="2020" y="72"/>
                    </a:lnTo>
                    <a:lnTo>
                      <a:pt x="1955" y="0"/>
                    </a:lnTo>
                    <a:lnTo>
                      <a:pt x="1860" y="24"/>
                    </a:lnTo>
                    <a:lnTo>
                      <a:pt x="1883" y="67"/>
                    </a:lnTo>
                    <a:lnTo>
                      <a:pt x="1883" y="120"/>
                    </a:lnTo>
                    <a:lnTo>
                      <a:pt x="1837" y="157"/>
                    </a:lnTo>
                    <a:lnTo>
                      <a:pt x="1638" y="189"/>
                    </a:lnTo>
                    <a:lnTo>
                      <a:pt x="1443" y="111"/>
                    </a:lnTo>
                    <a:lnTo>
                      <a:pt x="1310" y="79"/>
                    </a:lnTo>
                    <a:lnTo>
                      <a:pt x="1154" y="167"/>
                    </a:lnTo>
                    <a:lnTo>
                      <a:pt x="1001" y="151"/>
                    </a:lnTo>
                    <a:lnTo>
                      <a:pt x="891" y="235"/>
                    </a:lnTo>
                    <a:lnTo>
                      <a:pt x="775" y="286"/>
                    </a:lnTo>
                    <a:lnTo>
                      <a:pt x="615" y="284"/>
                    </a:lnTo>
                    <a:lnTo>
                      <a:pt x="529" y="372"/>
                    </a:lnTo>
                    <a:lnTo>
                      <a:pt x="422" y="372"/>
                    </a:lnTo>
                    <a:lnTo>
                      <a:pt x="362" y="340"/>
                    </a:lnTo>
                    <a:lnTo>
                      <a:pt x="290" y="390"/>
                    </a:lnTo>
                    <a:lnTo>
                      <a:pt x="301" y="490"/>
                    </a:lnTo>
                    <a:lnTo>
                      <a:pt x="287" y="556"/>
                    </a:lnTo>
                    <a:lnTo>
                      <a:pt x="232" y="613"/>
                    </a:lnTo>
                    <a:lnTo>
                      <a:pt x="159" y="726"/>
                    </a:lnTo>
                    <a:lnTo>
                      <a:pt x="147" y="793"/>
                    </a:lnTo>
                    <a:lnTo>
                      <a:pt x="67" y="833"/>
                    </a:lnTo>
                    <a:lnTo>
                      <a:pt x="0" y="845"/>
                    </a:lnTo>
                    <a:lnTo>
                      <a:pt x="13" y="869"/>
                    </a:lnTo>
                    <a:lnTo>
                      <a:pt x="36" y="872"/>
                    </a:lnTo>
                    <a:lnTo>
                      <a:pt x="33" y="892"/>
                    </a:lnTo>
                    <a:lnTo>
                      <a:pt x="53" y="921"/>
                    </a:lnTo>
                    <a:lnTo>
                      <a:pt x="56" y="972"/>
                    </a:lnTo>
                    <a:lnTo>
                      <a:pt x="88" y="976"/>
                    </a:lnTo>
                    <a:lnTo>
                      <a:pt x="75" y="996"/>
                    </a:lnTo>
                    <a:lnTo>
                      <a:pt x="116" y="1056"/>
                    </a:lnTo>
                    <a:lnTo>
                      <a:pt x="169" y="1058"/>
                    </a:lnTo>
                    <a:lnTo>
                      <a:pt x="193" y="1098"/>
                    </a:lnTo>
                    <a:lnTo>
                      <a:pt x="199" y="1134"/>
                    </a:lnTo>
                    <a:lnTo>
                      <a:pt x="213" y="1151"/>
                    </a:lnTo>
                    <a:lnTo>
                      <a:pt x="223" y="1124"/>
                    </a:lnTo>
                    <a:lnTo>
                      <a:pt x="240" y="1091"/>
                    </a:lnTo>
                    <a:lnTo>
                      <a:pt x="260" y="1117"/>
                    </a:lnTo>
                    <a:lnTo>
                      <a:pt x="310" y="1114"/>
                    </a:lnTo>
                    <a:lnTo>
                      <a:pt x="326" y="1133"/>
                    </a:lnTo>
                    <a:lnTo>
                      <a:pt x="333" y="1176"/>
                    </a:lnTo>
                    <a:lnTo>
                      <a:pt x="306" y="1166"/>
                    </a:lnTo>
                    <a:lnTo>
                      <a:pt x="280" y="1141"/>
                    </a:lnTo>
                    <a:lnTo>
                      <a:pt x="233" y="1154"/>
                    </a:lnTo>
                    <a:lnTo>
                      <a:pt x="214" y="1187"/>
                    </a:lnTo>
                    <a:lnTo>
                      <a:pt x="227" y="1221"/>
                    </a:lnTo>
                    <a:lnTo>
                      <a:pt x="274" y="1230"/>
                    </a:lnTo>
                    <a:lnTo>
                      <a:pt x="284" y="1283"/>
                    </a:lnTo>
                    <a:lnTo>
                      <a:pt x="311" y="1277"/>
                    </a:lnTo>
                    <a:lnTo>
                      <a:pt x="308" y="1309"/>
                    </a:lnTo>
                    <a:lnTo>
                      <a:pt x="335" y="1346"/>
                    </a:lnTo>
                    <a:lnTo>
                      <a:pt x="345" y="1382"/>
                    </a:lnTo>
                    <a:lnTo>
                      <a:pt x="369" y="1395"/>
                    </a:lnTo>
                    <a:lnTo>
                      <a:pt x="375" y="1371"/>
                    </a:lnTo>
                    <a:lnTo>
                      <a:pt x="398" y="1345"/>
                    </a:lnTo>
                    <a:lnTo>
                      <a:pt x="432" y="1395"/>
                    </a:lnTo>
                    <a:lnTo>
                      <a:pt x="482" y="1407"/>
                    </a:lnTo>
                    <a:lnTo>
                      <a:pt x="482" y="1407"/>
                    </a:lnTo>
                    <a:lnTo>
                      <a:pt x="487" y="1402"/>
                    </a:lnTo>
                    <a:lnTo>
                      <a:pt x="497" y="1392"/>
                    </a:lnTo>
                    <a:lnTo>
                      <a:pt x="508" y="1382"/>
                    </a:lnTo>
                    <a:lnTo>
                      <a:pt x="514" y="1378"/>
                    </a:lnTo>
                    <a:lnTo>
                      <a:pt x="518" y="1377"/>
                    </a:lnTo>
                    <a:lnTo>
                      <a:pt x="518" y="1377"/>
                    </a:lnTo>
                    <a:lnTo>
                      <a:pt x="533" y="1378"/>
                    </a:lnTo>
                    <a:lnTo>
                      <a:pt x="553" y="1380"/>
                    </a:lnTo>
                    <a:lnTo>
                      <a:pt x="578" y="1384"/>
                    </a:lnTo>
                    <a:lnTo>
                      <a:pt x="659" y="1372"/>
                    </a:lnTo>
                    <a:lnTo>
                      <a:pt x="692" y="1399"/>
                    </a:lnTo>
                    <a:lnTo>
                      <a:pt x="735" y="1376"/>
                    </a:lnTo>
                    <a:lnTo>
                      <a:pt x="772" y="1398"/>
                    </a:lnTo>
                    <a:lnTo>
                      <a:pt x="786" y="1388"/>
                    </a:lnTo>
                    <a:lnTo>
                      <a:pt x="796" y="1431"/>
                    </a:lnTo>
                    <a:lnTo>
                      <a:pt x="842" y="1434"/>
                    </a:lnTo>
                    <a:lnTo>
                      <a:pt x="836" y="1391"/>
                    </a:lnTo>
                    <a:lnTo>
                      <a:pt x="886" y="1447"/>
                    </a:lnTo>
                    <a:lnTo>
                      <a:pt x="913" y="1460"/>
                    </a:lnTo>
                    <a:lnTo>
                      <a:pt x="939" y="1453"/>
                    </a:lnTo>
                    <a:lnTo>
                      <a:pt x="979" y="1469"/>
                    </a:lnTo>
                    <a:lnTo>
                      <a:pt x="993" y="1499"/>
                    </a:lnTo>
                    <a:lnTo>
                      <a:pt x="963" y="1503"/>
                    </a:lnTo>
                    <a:lnTo>
                      <a:pt x="926" y="1493"/>
                    </a:lnTo>
                    <a:lnTo>
                      <a:pt x="886" y="1513"/>
                    </a:lnTo>
                    <a:lnTo>
                      <a:pt x="916" y="1530"/>
                    </a:lnTo>
                    <a:lnTo>
                      <a:pt x="940" y="1550"/>
                    </a:lnTo>
                    <a:lnTo>
                      <a:pt x="1020" y="15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96" name="Freeform 238"/>
              <p:cNvSpPr>
                <a:spLocks/>
              </p:cNvSpPr>
              <p:nvPr/>
            </p:nvSpPr>
            <p:spPr bwMode="auto">
              <a:xfrm>
                <a:off x="5429250" y="6083300"/>
                <a:ext cx="11113" cy="9525"/>
              </a:xfrm>
              <a:custGeom>
                <a:avLst/>
                <a:gdLst>
                  <a:gd name="T0" fmla="*/ 0 w 37"/>
                  <a:gd name="T1" fmla="*/ 30 h 30"/>
                  <a:gd name="T2" fmla="*/ 29 w 37"/>
                  <a:gd name="T3" fmla="*/ 28 h 30"/>
                  <a:gd name="T4" fmla="*/ 37 w 37"/>
                  <a:gd name="T5" fmla="*/ 6 h 30"/>
                  <a:gd name="T6" fmla="*/ 24 w 37"/>
                  <a:gd name="T7" fmla="*/ 0 h 30"/>
                  <a:gd name="T8" fmla="*/ 0 w 37"/>
                  <a:gd name="T9" fmla="*/ 30 h 30"/>
                </a:gdLst>
                <a:ahLst/>
                <a:cxnLst>
                  <a:cxn ang="0">
                    <a:pos x="T0" y="T1"/>
                  </a:cxn>
                  <a:cxn ang="0">
                    <a:pos x="T2" y="T3"/>
                  </a:cxn>
                  <a:cxn ang="0">
                    <a:pos x="T4" y="T5"/>
                  </a:cxn>
                  <a:cxn ang="0">
                    <a:pos x="T6" y="T7"/>
                  </a:cxn>
                  <a:cxn ang="0">
                    <a:pos x="T8" y="T9"/>
                  </a:cxn>
                </a:cxnLst>
                <a:rect l="0" t="0" r="r" b="b"/>
                <a:pathLst>
                  <a:path w="37" h="30">
                    <a:moveTo>
                      <a:pt x="0" y="30"/>
                    </a:moveTo>
                    <a:lnTo>
                      <a:pt x="29" y="28"/>
                    </a:lnTo>
                    <a:lnTo>
                      <a:pt x="37" y="6"/>
                    </a:lnTo>
                    <a:lnTo>
                      <a:pt x="24"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29" name="Group 577"/>
            <p:cNvGrpSpPr/>
            <p:nvPr/>
          </p:nvGrpSpPr>
          <p:grpSpPr>
            <a:xfrm>
              <a:off x="10680994" y="3001726"/>
              <a:ext cx="1001330" cy="404364"/>
              <a:chOff x="5219700" y="5402263"/>
              <a:chExt cx="1838325" cy="747712"/>
            </a:xfrm>
            <a:solidFill>
              <a:srgbClr val="00B0F0"/>
            </a:solidFill>
          </p:grpSpPr>
          <p:sp>
            <p:nvSpPr>
              <p:cNvPr id="143" name="Freeform 234"/>
              <p:cNvSpPr>
                <a:spLocks/>
              </p:cNvSpPr>
              <p:nvPr/>
            </p:nvSpPr>
            <p:spPr bwMode="auto">
              <a:xfrm>
                <a:off x="5392738" y="5602288"/>
                <a:ext cx="19050" cy="11113"/>
              </a:xfrm>
              <a:custGeom>
                <a:avLst/>
                <a:gdLst>
                  <a:gd name="T0" fmla="*/ 59 w 59"/>
                  <a:gd name="T1" fmla="*/ 2 h 35"/>
                  <a:gd name="T2" fmla="*/ 37 w 59"/>
                  <a:gd name="T3" fmla="*/ 25 h 35"/>
                  <a:gd name="T4" fmla="*/ 10 w 59"/>
                  <a:gd name="T5" fmla="*/ 35 h 35"/>
                  <a:gd name="T6" fmla="*/ 0 w 59"/>
                  <a:gd name="T7" fmla="*/ 25 h 35"/>
                  <a:gd name="T8" fmla="*/ 0 w 59"/>
                  <a:gd name="T9" fmla="*/ 0 h 35"/>
                  <a:gd name="T10" fmla="*/ 59 w 59"/>
                  <a:gd name="T11" fmla="*/ 2 h 35"/>
                </a:gdLst>
                <a:ahLst/>
                <a:cxnLst>
                  <a:cxn ang="0">
                    <a:pos x="T0" y="T1"/>
                  </a:cxn>
                  <a:cxn ang="0">
                    <a:pos x="T2" y="T3"/>
                  </a:cxn>
                  <a:cxn ang="0">
                    <a:pos x="T4" y="T5"/>
                  </a:cxn>
                  <a:cxn ang="0">
                    <a:pos x="T6" y="T7"/>
                  </a:cxn>
                  <a:cxn ang="0">
                    <a:pos x="T8" y="T9"/>
                  </a:cxn>
                  <a:cxn ang="0">
                    <a:pos x="T10" y="T11"/>
                  </a:cxn>
                </a:cxnLst>
                <a:rect l="0" t="0" r="r" b="b"/>
                <a:pathLst>
                  <a:path w="59" h="35">
                    <a:moveTo>
                      <a:pt x="59" y="2"/>
                    </a:moveTo>
                    <a:lnTo>
                      <a:pt x="37" y="25"/>
                    </a:lnTo>
                    <a:lnTo>
                      <a:pt x="10" y="35"/>
                    </a:lnTo>
                    <a:lnTo>
                      <a:pt x="0" y="25"/>
                    </a:lnTo>
                    <a:lnTo>
                      <a:pt x="0" y="0"/>
                    </a:lnTo>
                    <a:lnTo>
                      <a:pt x="5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44" name="Freeform 235"/>
              <p:cNvSpPr>
                <a:spLocks/>
              </p:cNvSpPr>
              <p:nvPr/>
            </p:nvSpPr>
            <p:spPr bwMode="auto">
              <a:xfrm>
                <a:off x="5400675" y="5614988"/>
                <a:ext cx="4763" cy="7938"/>
              </a:xfrm>
              <a:custGeom>
                <a:avLst/>
                <a:gdLst>
                  <a:gd name="T0" fmla="*/ 17 w 17"/>
                  <a:gd name="T1" fmla="*/ 23 h 23"/>
                  <a:gd name="T2" fmla="*/ 17 w 17"/>
                  <a:gd name="T3" fmla="*/ 0 h 23"/>
                  <a:gd name="T4" fmla="*/ 0 w 17"/>
                  <a:gd name="T5" fmla="*/ 17 h 23"/>
                  <a:gd name="T6" fmla="*/ 17 w 17"/>
                  <a:gd name="T7" fmla="*/ 23 h 23"/>
                </a:gdLst>
                <a:ahLst/>
                <a:cxnLst>
                  <a:cxn ang="0">
                    <a:pos x="T0" y="T1"/>
                  </a:cxn>
                  <a:cxn ang="0">
                    <a:pos x="T2" y="T3"/>
                  </a:cxn>
                  <a:cxn ang="0">
                    <a:pos x="T4" y="T5"/>
                  </a:cxn>
                  <a:cxn ang="0">
                    <a:pos x="T6" y="T7"/>
                  </a:cxn>
                </a:cxnLst>
                <a:rect l="0" t="0" r="r" b="b"/>
                <a:pathLst>
                  <a:path w="17" h="23">
                    <a:moveTo>
                      <a:pt x="17" y="23"/>
                    </a:moveTo>
                    <a:lnTo>
                      <a:pt x="17" y="0"/>
                    </a:lnTo>
                    <a:lnTo>
                      <a:pt x="0" y="17"/>
                    </a:lnTo>
                    <a:lnTo>
                      <a:pt x="1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45" name="Freeform 236"/>
              <p:cNvSpPr>
                <a:spLocks/>
              </p:cNvSpPr>
              <p:nvPr/>
            </p:nvSpPr>
            <p:spPr bwMode="auto">
              <a:xfrm>
                <a:off x="5270500" y="5407025"/>
                <a:ext cx="1787525" cy="742950"/>
              </a:xfrm>
              <a:custGeom>
                <a:avLst/>
                <a:gdLst>
                  <a:gd name="T0" fmla="*/ 5556 w 5629"/>
                  <a:gd name="T1" fmla="*/ 1717 h 2342"/>
                  <a:gd name="T2" fmla="*/ 4893 w 5629"/>
                  <a:gd name="T3" fmla="*/ 1861 h 2342"/>
                  <a:gd name="T4" fmla="*/ 3818 w 5629"/>
                  <a:gd name="T5" fmla="*/ 1928 h 2342"/>
                  <a:gd name="T6" fmla="*/ 3169 w 5629"/>
                  <a:gd name="T7" fmla="*/ 2046 h 2342"/>
                  <a:gd name="T8" fmla="*/ 2965 w 5629"/>
                  <a:gd name="T9" fmla="*/ 2335 h 2342"/>
                  <a:gd name="T10" fmla="*/ 3045 w 5629"/>
                  <a:gd name="T11" fmla="*/ 2021 h 2342"/>
                  <a:gd name="T12" fmla="*/ 2689 w 5629"/>
                  <a:gd name="T13" fmla="*/ 2057 h 2342"/>
                  <a:gd name="T14" fmla="*/ 2318 w 5629"/>
                  <a:gd name="T15" fmla="*/ 2276 h 2342"/>
                  <a:gd name="T16" fmla="*/ 1838 w 5629"/>
                  <a:gd name="T17" fmla="*/ 2184 h 2342"/>
                  <a:gd name="T18" fmla="*/ 1396 w 5629"/>
                  <a:gd name="T19" fmla="*/ 2072 h 2342"/>
                  <a:gd name="T20" fmla="*/ 1248 w 5629"/>
                  <a:gd name="T21" fmla="*/ 2226 h 2342"/>
                  <a:gd name="T22" fmla="*/ 907 w 5629"/>
                  <a:gd name="T23" fmla="*/ 2160 h 2342"/>
                  <a:gd name="T24" fmla="*/ 740 w 5629"/>
                  <a:gd name="T25" fmla="*/ 2062 h 2342"/>
                  <a:gd name="T26" fmla="*/ 604 w 5629"/>
                  <a:gd name="T27" fmla="*/ 2196 h 2342"/>
                  <a:gd name="T28" fmla="*/ 596 w 5629"/>
                  <a:gd name="T29" fmla="*/ 2096 h 2342"/>
                  <a:gd name="T30" fmla="*/ 397 w 5629"/>
                  <a:gd name="T31" fmla="*/ 2124 h 2342"/>
                  <a:gd name="T32" fmla="*/ 590 w 5629"/>
                  <a:gd name="T33" fmla="*/ 2043 h 2342"/>
                  <a:gd name="T34" fmla="*/ 692 w 5629"/>
                  <a:gd name="T35" fmla="*/ 1956 h 2342"/>
                  <a:gd name="T36" fmla="*/ 459 w 5629"/>
                  <a:gd name="T37" fmla="*/ 1977 h 2342"/>
                  <a:gd name="T38" fmla="*/ 428 w 5629"/>
                  <a:gd name="T39" fmla="*/ 1928 h 2342"/>
                  <a:gd name="T40" fmla="*/ 361 w 5629"/>
                  <a:gd name="T41" fmla="*/ 1839 h 2342"/>
                  <a:gd name="T42" fmla="*/ 360 w 5629"/>
                  <a:gd name="T43" fmla="*/ 1700 h 2342"/>
                  <a:gd name="T44" fmla="*/ 165 w 5629"/>
                  <a:gd name="T45" fmla="*/ 1572 h 2342"/>
                  <a:gd name="T46" fmla="*/ 85 w 5629"/>
                  <a:gd name="T47" fmla="*/ 1480 h 2342"/>
                  <a:gd name="T48" fmla="*/ 97 w 5629"/>
                  <a:gd name="T49" fmla="*/ 1357 h 2342"/>
                  <a:gd name="T50" fmla="*/ 177 w 5629"/>
                  <a:gd name="T51" fmla="*/ 1436 h 2342"/>
                  <a:gd name="T52" fmla="*/ 334 w 5629"/>
                  <a:gd name="T53" fmla="*/ 1458 h 2342"/>
                  <a:gd name="T54" fmla="*/ 210 w 5629"/>
                  <a:gd name="T55" fmla="*/ 1320 h 2342"/>
                  <a:gd name="T56" fmla="*/ 212 w 5629"/>
                  <a:gd name="T57" fmla="*/ 1253 h 2342"/>
                  <a:gd name="T58" fmla="*/ 144 w 5629"/>
                  <a:gd name="T59" fmla="*/ 1117 h 2342"/>
                  <a:gd name="T60" fmla="*/ 266 w 5629"/>
                  <a:gd name="T61" fmla="*/ 1034 h 2342"/>
                  <a:gd name="T62" fmla="*/ 0 w 5629"/>
                  <a:gd name="T63" fmla="*/ 1073 h 2342"/>
                  <a:gd name="T64" fmla="*/ 88 w 5629"/>
                  <a:gd name="T65" fmla="*/ 813 h 2342"/>
                  <a:gd name="T66" fmla="*/ 283 w 5629"/>
                  <a:gd name="T67" fmla="*/ 682 h 2342"/>
                  <a:gd name="T68" fmla="*/ 504 w 5629"/>
                  <a:gd name="T69" fmla="*/ 699 h 2342"/>
                  <a:gd name="T70" fmla="*/ 527 w 5629"/>
                  <a:gd name="T71" fmla="*/ 679 h 2342"/>
                  <a:gd name="T72" fmla="*/ 917 w 5629"/>
                  <a:gd name="T73" fmla="*/ 686 h 2342"/>
                  <a:gd name="T74" fmla="*/ 856 w 5629"/>
                  <a:gd name="T75" fmla="*/ 593 h 2342"/>
                  <a:gd name="T76" fmla="*/ 1129 w 5629"/>
                  <a:gd name="T77" fmla="*/ 561 h 2342"/>
                  <a:gd name="T78" fmla="*/ 942 w 5629"/>
                  <a:gd name="T79" fmla="*/ 530 h 2342"/>
                  <a:gd name="T80" fmla="*/ 892 w 5629"/>
                  <a:gd name="T81" fmla="*/ 407 h 2342"/>
                  <a:gd name="T82" fmla="*/ 1175 w 5629"/>
                  <a:gd name="T83" fmla="*/ 407 h 2342"/>
                  <a:gd name="T84" fmla="*/ 1746 w 5629"/>
                  <a:gd name="T85" fmla="*/ 227 h 2342"/>
                  <a:gd name="T86" fmla="*/ 2574 w 5629"/>
                  <a:gd name="T87" fmla="*/ 60 h 2342"/>
                  <a:gd name="T88" fmla="*/ 2848 w 5629"/>
                  <a:gd name="T89" fmla="*/ 170 h 2342"/>
                  <a:gd name="T90" fmla="*/ 3133 w 5629"/>
                  <a:gd name="T91" fmla="*/ 310 h 2342"/>
                  <a:gd name="T92" fmla="*/ 3382 w 5629"/>
                  <a:gd name="T93" fmla="*/ 410 h 2342"/>
                  <a:gd name="T94" fmla="*/ 3744 w 5629"/>
                  <a:gd name="T95" fmla="*/ 433 h 2342"/>
                  <a:gd name="T96" fmla="*/ 4506 w 5629"/>
                  <a:gd name="T97" fmla="*/ 292 h 2342"/>
                  <a:gd name="T98" fmla="*/ 4943 w 5629"/>
                  <a:gd name="T99" fmla="*/ 51 h 2342"/>
                  <a:gd name="T100" fmla="*/ 5301 w 5629"/>
                  <a:gd name="T101" fmla="*/ 375 h 2342"/>
                  <a:gd name="T102" fmla="*/ 5562 w 5629"/>
                  <a:gd name="T103" fmla="*/ 829 h 2342"/>
                  <a:gd name="T104" fmla="*/ 5479 w 5629"/>
                  <a:gd name="T105" fmla="*/ 982 h 2342"/>
                  <a:gd name="T106" fmla="*/ 5508 w 5629"/>
                  <a:gd name="T107" fmla="*/ 1093 h 2342"/>
                  <a:gd name="T108" fmla="*/ 5538 w 5629"/>
                  <a:gd name="T109" fmla="*/ 1255 h 2342"/>
                  <a:gd name="T110" fmla="*/ 5528 w 5629"/>
                  <a:gd name="T111" fmla="*/ 1379 h 2342"/>
                  <a:gd name="T112" fmla="*/ 5530 w 5629"/>
                  <a:gd name="T113" fmla="*/ 1503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29" h="2342">
                    <a:moveTo>
                      <a:pt x="5530" y="1503"/>
                    </a:moveTo>
                    <a:lnTo>
                      <a:pt x="5530" y="1503"/>
                    </a:lnTo>
                    <a:lnTo>
                      <a:pt x="5533" y="1519"/>
                    </a:lnTo>
                    <a:lnTo>
                      <a:pt x="5537" y="1548"/>
                    </a:lnTo>
                    <a:lnTo>
                      <a:pt x="5546" y="1620"/>
                    </a:lnTo>
                    <a:lnTo>
                      <a:pt x="5556" y="1717"/>
                    </a:lnTo>
                    <a:lnTo>
                      <a:pt x="5431" y="1786"/>
                    </a:lnTo>
                    <a:lnTo>
                      <a:pt x="5356" y="1724"/>
                    </a:lnTo>
                    <a:lnTo>
                      <a:pt x="5249" y="1737"/>
                    </a:lnTo>
                    <a:lnTo>
                      <a:pt x="5164" y="1769"/>
                    </a:lnTo>
                    <a:lnTo>
                      <a:pt x="5077" y="1751"/>
                    </a:lnTo>
                    <a:lnTo>
                      <a:pt x="4893" y="1861"/>
                    </a:lnTo>
                    <a:lnTo>
                      <a:pt x="4821" y="1797"/>
                    </a:lnTo>
                    <a:lnTo>
                      <a:pt x="4676" y="1842"/>
                    </a:lnTo>
                    <a:lnTo>
                      <a:pt x="4466" y="1870"/>
                    </a:lnTo>
                    <a:lnTo>
                      <a:pt x="4116" y="2018"/>
                    </a:lnTo>
                    <a:lnTo>
                      <a:pt x="3980" y="2051"/>
                    </a:lnTo>
                    <a:lnTo>
                      <a:pt x="3818" y="1928"/>
                    </a:lnTo>
                    <a:lnTo>
                      <a:pt x="3687" y="1922"/>
                    </a:lnTo>
                    <a:lnTo>
                      <a:pt x="3446" y="2020"/>
                    </a:lnTo>
                    <a:lnTo>
                      <a:pt x="3360" y="2012"/>
                    </a:lnTo>
                    <a:lnTo>
                      <a:pt x="3287" y="1930"/>
                    </a:lnTo>
                    <a:lnTo>
                      <a:pt x="3245" y="1963"/>
                    </a:lnTo>
                    <a:lnTo>
                      <a:pt x="3169" y="2046"/>
                    </a:lnTo>
                    <a:lnTo>
                      <a:pt x="3173" y="2162"/>
                    </a:lnTo>
                    <a:lnTo>
                      <a:pt x="3097" y="2222"/>
                    </a:lnTo>
                    <a:lnTo>
                      <a:pt x="3091" y="2303"/>
                    </a:lnTo>
                    <a:lnTo>
                      <a:pt x="3034" y="2313"/>
                    </a:lnTo>
                    <a:lnTo>
                      <a:pt x="3012" y="2342"/>
                    </a:lnTo>
                    <a:lnTo>
                      <a:pt x="2965" y="2335"/>
                    </a:lnTo>
                    <a:lnTo>
                      <a:pt x="2977" y="2310"/>
                    </a:lnTo>
                    <a:lnTo>
                      <a:pt x="2954" y="2274"/>
                    </a:lnTo>
                    <a:lnTo>
                      <a:pt x="2931" y="2231"/>
                    </a:lnTo>
                    <a:lnTo>
                      <a:pt x="2953" y="2154"/>
                    </a:lnTo>
                    <a:lnTo>
                      <a:pt x="3042" y="2081"/>
                    </a:lnTo>
                    <a:lnTo>
                      <a:pt x="3045" y="2021"/>
                    </a:lnTo>
                    <a:lnTo>
                      <a:pt x="2989" y="1982"/>
                    </a:lnTo>
                    <a:lnTo>
                      <a:pt x="2918" y="2032"/>
                    </a:lnTo>
                    <a:lnTo>
                      <a:pt x="2889" y="2082"/>
                    </a:lnTo>
                    <a:lnTo>
                      <a:pt x="2853" y="2115"/>
                    </a:lnTo>
                    <a:lnTo>
                      <a:pt x="2736" y="2107"/>
                    </a:lnTo>
                    <a:lnTo>
                      <a:pt x="2689" y="2057"/>
                    </a:lnTo>
                    <a:lnTo>
                      <a:pt x="2585" y="2032"/>
                    </a:lnTo>
                    <a:lnTo>
                      <a:pt x="2516" y="2089"/>
                    </a:lnTo>
                    <a:lnTo>
                      <a:pt x="2449" y="2122"/>
                    </a:lnTo>
                    <a:lnTo>
                      <a:pt x="2417" y="2202"/>
                    </a:lnTo>
                    <a:lnTo>
                      <a:pt x="2350" y="2219"/>
                    </a:lnTo>
                    <a:lnTo>
                      <a:pt x="2318" y="2276"/>
                    </a:lnTo>
                    <a:lnTo>
                      <a:pt x="2174" y="2287"/>
                    </a:lnTo>
                    <a:lnTo>
                      <a:pt x="2108" y="2281"/>
                    </a:lnTo>
                    <a:lnTo>
                      <a:pt x="2068" y="2308"/>
                    </a:lnTo>
                    <a:lnTo>
                      <a:pt x="1998" y="2333"/>
                    </a:lnTo>
                    <a:lnTo>
                      <a:pt x="1911" y="2280"/>
                    </a:lnTo>
                    <a:lnTo>
                      <a:pt x="1838" y="2184"/>
                    </a:lnTo>
                    <a:lnTo>
                      <a:pt x="1766" y="2152"/>
                    </a:lnTo>
                    <a:lnTo>
                      <a:pt x="1703" y="2099"/>
                    </a:lnTo>
                    <a:lnTo>
                      <a:pt x="1646" y="2086"/>
                    </a:lnTo>
                    <a:lnTo>
                      <a:pt x="1569" y="2041"/>
                    </a:lnTo>
                    <a:lnTo>
                      <a:pt x="1449" y="2032"/>
                    </a:lnTo>
                    <a:lnTo>
                      <a:pt x="1396" y="2072"/>
                    </a:lnTo>
                    <a:lnTo>
                      <a:pt x="1383" y="2129"/>
                    </a:lnTo>
                    <a:lnTo>
                      <a:pt x="1381" y="2172"/>
                    </a:lnTo>
                    <a:lnTo>
                      <a:pt x="1308" y="2249"/>
                    </a:lnTo>
                    <a:lnTo>
                      <a:pt x="1265" y="2249"/>
                    </a:lnTo>
                    <a:lnTo>
                      <a:pt x="1267" y="2226"/>
                    </a:lnTo>
                    <a:lnTo>
                      <a:pt x="1248" y="2226"/>
                    </a:lnTo>
                    <a:lnTo>
                      <a:pt x="1228" y="2273"/>
                    </a:lnTo>
                    <a:lnTo>
                      <a:pt x="1188" y="2289"/>
                    </a:lnTo>
                    <a:lnTo>
                      <a:pt x="1131" y="2307"/>
                    </a:lnTo>
                    <a:lnTo>
                      <a:pt x="1052" y="2295"/>
                    </a:lnTo>
                    <a:lnTo>
                      <a:pt x="987" y="2248"/>
                    </a:lnTo>
                    <a:lnTo>
                      <a:pt x="907" y="2160"/>
                    </a:lnTo>
                    <a:lnTo>
                      <a:pt x="899" y="2100"/>
                    </a:lnTo>
                    <a:lnTo>
                      <a:pt x="846" y="2084"/>
                    </a:lnTo>
                    <a:lnTo>
                      <a:pt x="860" y="2140"/>
                    </a:lnTo>
                    <a:lnTo>
                      <a:pt x="803" y="2144"/>
                    </a:lnTo>
                    <a:lnTo>
                      <a:pt x="763" y="2104"/>
                    </a:lnTo>
                    <a:lnTo>
                      <a:pt x="740" y="2062"/>
                    </a:lnTo>
                    <a:lnTo>
                      <a:pt x="717" y="2065"/>
                    </a:lnTo>
                    <a:lnTo>
                      <a:pt x="680" y="2042"/>
                    </a:lnTo>
                    <a:lnTo>
                      <a:pt x="653" y="2079"/>
                    </a:lnTo>
                    <a:lnTo>
                      <a:pt x="663" y="2132"/>
                    </a:lnTo>
                    <a:lnTo>
                      <a:pt x="624" y="2176"/>
                    </a:lnTo>
                    <a:lnTo>
                      <a:pt x="604" y="2196"/>
                    </a:lnTo>
                    <a:lnTo>
                      <a:pt x="584" y="2192"/>
                    </a:lnTo>
                    <a:lnTo>
                      <a:pt x="611" y="2156"/>
                    </a:lnTo>
                    <a:lnTo>
                      <a:pt x="594" y="2149"/>
                    </a:lnTo>
                    <a:lnTo>
                      <a:pt x="567" y="2169"/>
                    </a:lnTo>
                    <a:lnTo>
                      <a:pt x="567" y="2127"/>
                    </a:lnTo>
                    <a:lnTo>
                      <a:pt x="596" y="2096"/>
                    </a:lnTo>
                    <a:lnTo>
                      <a:pt x="586" y="2090"/>
                    </a:lnTo>
                    <a:lnTo>
                      <a:pt x="526" y="2093"/>
                    </a:lnTo>
                    <a:lnTo>
                      <a:pt x="480" y="2130"/>
                    </a:lnTo>
                    <a:lnTo>
                      <a:pt x="430" y="2118"/>
                    </a:lnTo>
                    <a:lnTo>
                      <a:pt x="413" y="2134"/>
                    </a:lnTo>
                    <a:lnTo>
                      <a:pt x="397" y="2124"/>
                    </a:lnTo>
                    <a:lnTo>
                      <a:pt x="397" y="2098"/>
                    </a:lnTo>
                    <a:lnTo>
                      <a:pt x="429" y="2071"/>
                    </a:lnTo>
                    <a:lnTo>
                      <a:pt x="476" y="2068"/>
                    </a:lnTo>
                    <a:lnTo>
                      <a:pt x="519" y="2070"/>
                    </a:lnTo>
                    <a:lnTo>
                      <a:pt x="573" y="2076"/>
                    </a:lnTo>
                    <a:lnTo>
                      <a:pt x="590" y="2043"/>
                    </a:lnTo>
                    <a:lnTo>
                      <a:pt x="573" y="2013"/>
                    </a:lnTo>
                    <a:lnTo>
                      <a:pt x="595" y="1996"/>
                    </a:lnTo>
                    <a:lnTo>
                      <a:pt x="619" y="2010"/>
                    </a:lnTo>
                    <a:lnTo>
                      <a:pt x="645" y="1983"/>
                    </a:lnTo>
                    <a:lnTo>
                      <a:pt x="695" y="1966"/>
                    </a:lnTo>
                    <a:lnTo>
                      <a:pt x="692" y="1956"/>
                    </a:lnTo>
                    <a:lnTo>
                      <a:pt x="595" y="1959"/>
                    </a:lnTo>
                    <a:lnTo>
                      <a:pt x="555" y="1957"/>
                    </a:lnTo>
                    <a:lnTo>
                      <a:pt x="528" y="1987"/>
                    </a:lnTo>
                    <a:lnTo>
                      <a:pt x="516" y="1991"/>
                    </a:lnTo>
                    <a:lnTo>
                      <a:pt x="489" y="1991"/>
                    </a:lnTo>
                    <a:lnTo>
                      <a:pt x="459" y="1977"/>
                    </a:lnTo>
                    <a:lnTo>
                      <a:pt x="429" y="1982"/>
                    </a:lnTo>
                    <a:lnTo>
                      <a:pt x="396" y="2022"/>
                    </a:lnTo>
                    <a:lnTo>
                      <a:pt x="372" y="2012"/>
                    </a:lnTo>
                    <a:lnTo>
                      <a:pt x="359" y="1968"/>
                    </a:lnTo>
                    <a:lnTo>
                      <a:pt x="374" y="1935"/>
                    </a:lnTo>
                    <a:lnTo>
                      <a:pt x="428" y="1928"/>
                    </a:lnTo>
                    <a:lnTo>
                      <a:pt x="445" y="1925"/>
                    </a:lnTo>
                    <a:lnTo>
                      <a:pt x="445" y="1898"/>
                    </a:lnTo>
                    <a:lnTo>
                      <a:pt x="448" y="1868"/>
                    </a:lnTo>
                    <a:lnTo>
                      <a:pt x="415" y="1868"/>
                    </a:lnTo>
                    <a:lnTo>
                      <a:pt x="398" y="1873"/>
                    </a:lnTo>
                    <a:lnTo>
                      <a:pt x="361" y="1839"/>
                    </a:lnTo>
                    <a:lnTo>
                      <a:pt x="358" y="1809"/>
                    </a:lnTo>
                    <a:lnTo>
                      <a:pt x="347" y="1780"/>
                    </a:lnTo>
                    <a:lnTo>
                      <a:pt x="300" y="1740"/>
                    </a:lnTo>
                    <a:lnTo>
                      <a:pt x="317" y="1723"/>
                    </a:lnTo>
                    <a:lnTo>
                      <a:pt x="343" y="1737"/>
                    </a:lnTo>
                    <a:lnTo>
                      <a:pt x="360" y="1700"/>
                    </a:lnTo>
                    <a:lnTo>
                      <a:pt x="346" y="1656"/>
                    </a:lnTo>
                    <a:lnTo>
                      <a:pt x="325" y="1634"/>
                    </a:lnTo>
                    <a:lnTo>
                      <a:pt x="272" y="1604"/>
                    </a:lnTo>
                    <a:lnTo>
                      <a:pt x="218" y="1525"/>
                    </a:lnTo>
                    <a:lnTo>
                      <a:pt x="178" y="1526"/>
                    </a:lnTo>
                    <a:lnTo>
                      <a:pt x="165" y="1572"/>
                    </a:lnTo>
                    <a:lnTo>
                      <a:pt x="142" y="1563"/>
                    </a:lnTo>
                    <a:lnTo>
                      <a:pt x="95" y="1519"/>
                    </a:lnTo>
                    <a:lnTo>
                      <a:pt x="48" y="1507"/>
                    </a:lnTo>
                    <a:lnTo>
                      <a:pt x="64" y="1454"/>
                    </a:lnTo>
                    <a:lnTo>
                      <a:pt x="90" y="1460"/>
                    </a:lnTo>
                    <a:lnTo>
                      <a:pt x="85" y="1480"/>
                    </a:lnTo>
                    <a:lnTo>
                      <a:pt x="101" y="1486"/>
                    </a:lnTo>
                    <a:lnTo>
                      <a:pt x="130" y="1452"/>
                    </a:lnTo>
                    <a:lnTo>
                      <a:pt x="114" y="1430"/>
                    </a:lnTo>
                    <a:lnTo>
                      <a:pt x="87" y="1417"/>
                    </a:lnTo>
                    <a:lnTo>
                      <a:pt x="74" y="1363"/>
                    </a:lnTo>
                    <a:lnTo>
                      <a:pt x="97" y="1357"/>
                    </a:lnTo>
                    <a:lnTo>
                      <a:pt x="133" y="1367"/>
                    </a:lnTo>
                    <a:lnTo>
                      <a:pt x="144" y="1403"/>
                    </a:lnTo>
                    <a:lnTo>
                      <a:pt x="140" y="1436"/>
                    </a:lnTo>
                    <a:lnTo>
                      <a:pt x="154" y="1463"/>
                    </a:lnTo>
                    <a:lnTo>
                      <a:pt x="187" y="1473"/>
                    </a:lnTo>
                    <a:lnTo>
                      <a:pt x="177" y="1436"/>
                    </a:lnTo>
                    <a:lnTo>
                      <a:pt x="184" y="1419"/>
                    </a:lnTo>
                    <a:lnTo>
                      <a:pt x="197" y="1429"/>
                    </a:lnTo>
                    <a:lnTo>
                      <a:pt x="201" y="1473"/>
                    </a:lnTo>
                    <a:lnTo>
                      <a:pt x="237" y="1451"/>
                    </a:lnTo>
                    <a:lnTo>
                      <a:pt x="281" y="1458"/>
                    </a:lnTo>
                    <a:lnTo>
                      <a:pt x="334" y="1458"/>
                    </a:lnTo>
                    <a:lnTo>
                      <a:pt x="314" y="1431"/>
                    </a:lnTo>
                    <a:lnTo>
                      <a:pt x="268" y="1428"/>
                    </a:lnTo>
                    <a:lnTo>
                      <a:pt x="244" y="1426"/>
                    </a:lnTo>
                    <a:lnTo>
                      <a:pt x="224" y="1402"/>
                    </a:lnTo>
                    <a:lnTo>
                      <a:pt x="190" y="1347"/>
                    </a:lnTo>
                    <a:lnTo>
                      <a:pt x="210" y="1320"/>
                    </a:lnTo>
                    <a:lnTo>
                      <a:pt x="233" y="1332"/>
                    </a:lnTo>
                    <a:lnTo>
                      <a:pt x="266" y="1292"/>
                    </a:lnTo>
                    <a:lnTo>
                      <a:pt x="279" y="1259"/>
                    </a:lnTo>
                    <a:lnTo>
                      <a:pt x="269" y="1246"/>
                    </a:lnTo>
                    <a:lnTo>
                      <a:pt x="225" y="1266"/>
                    </a:lnTo>
                    <a:lnTo>
                      <a:pt x="212" y="1253"/>
                    </a:lnTo>
                    <a:lnTo>
                      <a:pt x="208" y="1206"/>
                    </a:lnTo>
                    <a:lnTo>
                      <a:pt x="229" y="1183"/>
                    </a:lnTo>
                    <a:lnTo>
                      <a:pt x="208" y="1161"/>
                    </a:lnTo>
                    <a:lnTo>
                      <a:pt x="175" y="1141"/>
                    </a:lnTo>
                    <a:lnTo>
                      <a:pt x="164" y="1117"/>
                    </a:lnTo>
                    <a:lnTo>
                      <a:pt x="144" y="1117"/>
                    </a:lnTo>
                    <a:lnTo>
                      <a:pt x="144" y="1088"/>
                    </a:lnTo>
                    <a:lnTo>
                      <a:pt x="167" y="1090"/>
                    </a:lnTo>
                    <a:lnTo>
                      <a:pt x="214" y="1077"/>
                    </a:lnTo>
                    <a:lnTo>
                      <a:pt x="214" y="1064"/>
                    </a:lnTo>
                    <a:lnTo>
                      <a:pt x="251" y="1060"/>
                    </a:lnTo>
                    <a:lnTo>
                      <a:pt x="266" y="1034"/>
                    </a:lnTo>
                    <a:lnTo>
                      <a:pt x="256" y="1003"/>
                    </a:lnTo>
                    <a:lnTo>
                      <a:pt x="171" y="1031"/>
                    </a:lnTo>
                    <a:lnTo>
                      <a:pt x="130" y="1031"/>
                    </a:lnTo>
                    <a:lnTo>
                      <a:pt x="84" y="1028"/>
                    </a:lnTo>
                    <a:lnTo>
                      <a:pt x="47" y="1071"/>
                    </a:lnTo>
                    <a:lnTo>
                      <a:pt x="0" y="1073"/>
                    </a:lnTo>
                    <a:lnTo>
                      <a:pt x="3" y="1032"/>
                    </a:lnTo>
                    <a:lnTo>
                      <a:pt x="17" y="1009"/>
                    </a:lnTo>
                    <a:lnTo>
                      <a:pt x="20" y="966"/>
                    </a:lnTo>
                    <a:lnTo>
                      <a:pt x="6" y="923"/>
                    </a:lnTo>
                    <a:lnTo>
                      <a:pt x="29" y="863"/>
                    </a:lnTo>
                    <a:lnTo>
                      <a:pt x="88" y="813"/>
                    </a:lnTo>
                    <a:lnTo>
                      <a:pt x="91" y="790"/>
                    </a:lnTo>
                    <a:lnTo>
                      <a:pt x="120" y="753"/>
                    </a:lnTo>
                    <a:lnTo>
                      <a:pt x="164" y="743"/>
                    </a:lnTo>
                    <a:lnTo>
                      <a:pt x="201" y="696"/>
                    </a:lnTo>
                    <a:lnTo>
                      <a:pt x="244" y="688"/>
                    </a:lnTo>
                    <a:lnTo>
                      <a:pt x="283" y="682"/>
                    </a:lnTo>
                    <a:lnTo>
                      <a:pt x="307" y="658"/>
                    </a:lnTo>
                    <a:lnTo>
                      <a:pt x="357" y="668"/>
                    </a:lnTo>
                    <a:lnTo>
                      <a:pt x="377" y="710"/>
                    </a:lnTo>
                    <a:lnTo>
                      <a:pt x="403" y="727"/>
                    </a:lnTo>
                    <a:lnTo>
                      <a:pt x="477" y="726"/>
                    </a:lnTo>
                    <a:lnTo>
                      <a:pt x="504" y="699"/>
                    </a:lnTo>
                    <a:lnTo>
                      <a:pt x="450" y="667"/>
                    </a:lnTo>
                    <a:lnTo>
                      <a:pt x="454" y="647"/>
                    </a:lnTo>
                    <a:lnTo>
                      <a:pt x="503" y="639"/>
                    </a:lnTo>
                    <a:lnTo>
                      <a:pt x="563" y="646"/>
                    </a:lnTo>
                    <a:lnTo>
                      <a:pt x="561" y="673"/>
                    </a:lnTo>
                    <a:lnTo>
                      <a:pt x="527" y="679"/>
                    </a:lnTo>
                    <a:lnTo>
                      <a:pt x="604" y="718"/>
                    </a:lnTo>
                    <a:lnTo>
                      <a:pt x="684" y="712"/>
                    </a:lnTo>
                    <a:lnTo>
                      <a:pt x="780" y="684"/>
                    </a:lnTo>
                    <a:lnTo>
                      <a:pt x="850" y="676"/>
                    </a:lnTo>
                    <a:lnTo>
                      <a:pt x="880" y="686"/>
                    </a:lnTo>
                    <a:lnTo>
                      <a:pt x="917" y="686"/>
                    </a:lnTo>
                    <a:lnTo>
                      <a:pt x="916" y="646"/>
                    </a:lnTo>
                    <a:lnTo>
                      <a:pt x="899" y="636"/>
                    </a:lnTo>
                    <a:lnTo>
                      <a:pt x="854" y="650"/>
                    </a:lnTo>
                    <a:lnTo>
                      <a:pt x="830" y="637"/>
                    </a:lnTo>
                    <a:lnTo>
                      <a:pt x="800" y="617"/>
                    </a:lnTo>
                    <a:lnTo>
                      <a:pt x="856" y="593"/>
                    </a:lnTo>
                    <a:lnTo>
                      <a:pt x="866" y="577"/>
                    </a:lnTo>
                    <a:lnTo>
                      <a:pt x="953" y="579"/>
                    </a:lnTo>
                    <a:lnTo>
                      <a:pt x="990" y="576"/>
                    </a:lnTo>
                    <a:lnTo>
                      <a:pt x="998" y="556"/>
                    </a:lnTo>
                    <a:lnTo>
                      <a:pt x="1059" y="558"/>
                    </a:lnTo>
                    <a:lnTo>
                      <a:pt x="1129" y="561"/>
                    </a:lnTo>
                    <a:lnTo>
                      <a:pt x="1105" y="544"/>
                    </a:lnTo>
                    <a:lnTo>
                      <a:pt x="1059" y="539"/>
                    </a:lnTo>
                    <a:lnTo>
                      <a:pt x="1015" y="539"/>
                    </a:lnTo>
                    <a:lnTo>
                      <a:pt x="998" y="556"/>
                    </a:lnTo>
                    <a:lnTo>
                      <a:pt x="958" y="546"/>
                    </a:lnTo>
                    <a:lnTo>
                      <a:pt x="942" y="530"/>
                    </a:lnTo>
                    <a:lnTo>
                      <a:pt x="945" y="497"/>
                    </a:lnTo>
                    <a:lnTo>
                      <a:pt x="915" y="483"/>
                    </a:lnTo>
                    <a:lnTo>
                      <a:pt x="888" y="460"/>
                    </a:lnTo>
                    <a:lnTo>
                      <a:pt x="895" y="451"/>
                    </a:lnTo>
                    <a:lnTo>
                      <a:pt x="878" y="438"/>
                    </a:lnTo>
                    <a:lnTo>
                      <a:pt x="892" y="407"/>
                    </a:lnTo>
                    <a:lnTo>
                      <a:pt x="904" y="371"/>
                    </a:lnTo>
                    <a:lnTo>
                      <a:pt x="957" y="364"/>
                    </a:lnTo>
                    <a:lnTo>
                      <a:pt x="1004" y="396"/>
                    </a:lnTo>
                    <a:lnTo>
                      <a:pt x="1041" y="383"/>
                    </a:lnTo>
                    <a:lnTo>
                      <a:pt x="1108" y="402"/>
                    </a:lnTo>
                    <a:lnTo>
                      <a:pt x="1175" y="407"/>
                    </a:lnTo>
                    <a:lnTo>
                      <a:pt x="1290" y="371"/>
                    </a:lnTo>
                    <a:lnTo>
                      <a:pt x="1411" y="406"/>
                    </a:lnTo>
                    <a:lnTo>
                      <a:pt x="1464" y="402"/>
                    </a:lnTo>
                    <a:lnTo>
                      <a:pt x="1554" y="391"/>
                    </a:lnTo>
                    <a:lnTo>
                      <a:pt x="1577" y="322"/>
                    </a:lnTo>
                    <a:lnTo>
                      <a:pt x="1746" y="227"/>
                    </a:lnTo>
                    <a:lnTo>
                      <a:pt x="1921" y="126"/>
                    </a:lnTo>
                    <a:lnTo>
                      <a:pt x="2021" y="101"/>
                    </a:lnTo>
                    <a:lnTo>
                      <a:pt x="2110" y="58"/>
                    </a:lnTo>
                    <a:lnTo>
                      <a:pt x="2144" y="31"/>
                    </a:lnTo>
                    <a:lnTo>
                      <a:pt x="2400" y="39"/>
                    </a:lnTo>
                    <a:lnTo>
                      <a:pt x="2574" y="60"/>
                    </a:lnTo>
                    <a:lnTo>
                      <a:pt x="2631" y="46"/>
                    </a:lnTo>
                    <a:lnTo>
                      <a:pt x="2667" y="6"/>
                    </a:lnTo>
                    <a:lnTo>
                      <a:pt x="2707" y="0"/>
                    </a:lnTo>
                    <a:lnTo>
                      <a:pt x="2755" y="121"/>
                    </a:lnTo>
                    <a:lnTo>
                      <a:pt x="2808" y="134"/>
                    </a:lnTo>
                    <a:lnTo>
                      <a:pt x="2848" y="170"/>
                    </a:lnTo>
                    <a:lnTo>
                      <a:pt x="2905" y="180"/>
                    </a:lnTo>
                    <a:lnTo>
                      <a:pt x="2975" y="146"/>
                    </a:lnTo>
                    <a:lnTo>
                      <a:pt x="2999" y="156"/>
                    </a:lnTo>
                    <a:lnTo>
                      <a:pt x="3029" y="179"/>
                    </a:lnTo>
                    <a:lnTo>
                      <a:pt x="3080" y="295"/>
                    </a:lnTo>
                    <a:lnTo>
                      <a:pt x="3133" y="310"/>
                    </a:lnTo>
                    <a:lnTo>
                      <a:pt x="3159" y="297"/>
                    </a:lnTo>
                    <a:lnTo>
                      <a:pt x="3185" y="295"/>
                    </a:lnTo>
                    <a:lnTo>
                      <a:pt x="3218" y="325"/>
                    </a:lnTo>
                    <a:lnTo>
                      <a:pt x="3250" y="345"/>
                    </a:lnTo>
                    <a:lnTo>
                      <a:pt x="3326" y="364"/>
                    </a:lnTo>
                    <a:lnTo>
                      <a:pt x="3382" y="410"/>
                    </a:lnTo>
                    <a:lnTo>
                      <a:pt x="3415" y="427"/>
                    </a:lnTo>
                    <a:lnTo>
                      <a:pt x="3422" y="396"/>
                    </a:lnTo>
                    <a:lnTo>
                      <a:pt x="3448" y="396"/>
                    </a:lnTo>
                    <a:lnTo>
                      <a:pt x="3536" y="444"/>
                    </a:lnTo>
                    <a:lnTo>
                      <a:pt x="3627" y="474"/>
                    </a:lnTo>
                    <a:lnTo>
                      <a:pt x="3744" y="433"/>
                    </a:lnTo>
                    <a:lnTo>
                      <a:pt x="3950" y="390"/>
                    </a:lnTo>
                    <a:lnTo>
                      <a:pt x="4182" y="425"/>
                    </a:lnTo>
                    <a:lnTo>
                      <a:pt x="4253" y="431"/>
                    </a:lnTo>
                    <a:lnTo>
                      <a:pt x="4400" y="339"/>
                    </a:lnTo>
                    <a:lnTo>
                      <a:pt x="4449" y="332"/>
                    </a:lnTo>
                    <a:lnTo>
                      <a:pt x="4506" y="292"/>
                    </a:lnTo>
                    <a:lnTo>
                      <a:pt x="4671" y="101"/>
                    </a:lnTo>
                    <a:lnTo>
                      <a:pt x="4703" y="119"/>
                    </a:lnTo>
                    <a:lnTo>
                      <a:pt x="4796" y="97"/>
                    </a:lnTo>
                    <a:lnTo>
                      <a:pt x="4849" y="95"/>
                    </a:lnTo>
                    <a:lnTo>
                      <a:pt x="4885" y="42"/>
                    </a:lnTo>
                    <a:lnTo>
                      <a:pt x="4943" y="51"/>
                    </a:lnTo>
                    <a:lnTo>
                      <a:pt x="4992" y="139"/>
                    </a:lnTo>
                    <a:lnTo>
                      <a:pt x="5050" y="169"/>
                    </a:lnTo>
                    <a:lnTo>
                      <a:pt x="5072" y="209"/>
                    </a:lnTo>
                    <a:lnTo>
                      <a:pt x="5118" y="261"/>
                    </a:lnTo>
                    <a:lnTo>
                      <a:pt x="5216" y="314"/>
                    </a:lnTo>
                    <a:lnTo>
                      <a:pt x="5301" y="375"/>
                    </a:lnTo>
                    <a:lnTo>
                      <a:pt x="5311" y="508"/>
                    </a:lnTo>
                    <a:lnTo>
                      <a:pt x="5285" y="588"/>
                    </a:lnTo>
                    <a:lnTo>
                      <a:pt x="5326" y="721"/>
                    </a:lnTo>
                    <a:lnTo>
                      <a:pt x="5420" y="746"/>
                    </a:lnTo>
                    <a:lnTo>
                      <a:pt x="5503" y="714"/>
                    </a:lnTo>
                    <a:lnTo>
                      <a:pt x="5562" y="829"/>
                    </a:lnTo>
                    <a:lnTo>
                      <a:pt x="5629" y="859"/>
                    </a:lnTo>
                    <a:lnTo>
                      <a:pt x="5467" y="891"/>
                    </a:lnTo>
                    <a:lnTo>
                      <a:pt x="5467" y="891"/>
                    </a:lnTo>
                    <a:lnTo>
                      <a:pt x="5469" y="910"/>
                    </a:lnTo>
                    <a:lnTo>
                      <a:pt x="5476" y="956"/>
                    </a:lnTo>
                    <a:lnTo>
                      <a:pt x="5479" y="982"/>
                    </a:lnTo>
                    <a:lnTo>
                      <a:pt x="5484" y="1008"/>
                    </a:lnTo>
                    <a:lnTo>
                      <a:pt x="5489" y="1030"/>
                    </a:lnTo>
                    <a:lnTo>
                      <a:pt x="5494" y="1047"/>
                    </a:lnTo>
                    <a:lnTo>
                      <a:pt x="5494" y="1047"/>
                    </a:lnTo>
                    <a:lnTo>
                      <a:pt x="5501" y="1066"/>
                    </a:lnTo>
                    <a:lnTo>
                      <a:pt x="5508" y="1093"/>
                    </a:lnTo>
                    <a:lnTo>
                      <a:pt x="5517" y="1125"/>
                    </a:lnTo>
                    <a:lnTo>
                      <a:pt x="5523" y="1159"/>
                    </a:lnTo>
                    <a:lnTo>
                      <a:pt x="5530" y="1193"/>
                    </a:lnTo>
                    <a:lnTo>
                      <a:pt x="5536" y="1223"/>
                    </a:lnTo>
                    <a:lnTo>
                      <a:pt x="5538" y="1246"/>
                    </a:lnTo>
                    <a:lnTo>
                      <a:pt x="5538" y="1255"/>
                    </a:lnTo>
                    <a:lnTo>
                      <a:pt x="5537" y="1261"/>
                    </a:lnTo>
                    <a:lnTo>
                      <a:pt x="5537" y="1261"/>
                    </a:lnTo>
                    <a:lnTo>
                      <a:pt x="5535" y="1276"/>
                    </a:lnTo>
                    <a:lnTo>
                      <a:pt x="5532" y="1303"/>
                    </a:lnTo>
                    <a:lnTo>
                      <a:pt x="5530" y="1339"/>
                    </a:lnTo>
                    <a:lnTo>
                      <a:pt x="5528" y="1379"/>
                    </a:lnTo>
                    <a:lnTo>
                      <a:pt x="5528" y="1419"/>
                    </a:lnTo>
                    <a:lnTo>
                      <a:pt x="5527" y="1456"/>
                    </a:lnTo>
                    <a:lnTo>
                      <a:pt x="5528" y="1485"/>
                    </a:lnTo>
                    <a:lnTo>
                      <a:pt x="5529" y="1495"/>
                    </a:lnTo>
                    <a:lnTo>
                      <a:pt x="5530" y="1503"/>
                    </a:lnTo>
                    <a:lnTo>
                      <a:pt x="5530" y="15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46" name="Freeform 237"/>
              <p:cNvSpPr>
                <a:spLocks/>
              </p:cNvSpPr>
              <p:nvPr/>
            </p:nvSpPr>
            <p:spPr bwMode="auto">
              <a:xfrm>
                <a:off x="5264150" y="5402263"/>
                <a:ext cx="292100" cy="261938"/>
              </a:xfrm>
              <a:custGeom>
                <a:avLst/>
                <a:gdLst>
                  <a:gd name="T0" fmla="*/ 75 w 920"/>
                  <a:gd name="T1" fmla="*/ 640 h 823"/>
                  <a:gd name="T2" fmla="*/ 131 w 920"/>
                  <a:gd name="T3" fmla="*/ 606 h 823"/>
                  <a:gd name="T4" fmla="*/ 201 w 920"/>
                  <a:gd name="T5" fmla="*/ 590 h 823"/>
                  <a:gd name="T6" fmla="*/ 234 w 920"/>
                  <a:gd name="T7" fmla="*/ 579 h 823"/>
                  <a:gd name="T8" fmla="*/ 234 w 920"/>
                  <a:gd name="T9" fmla="*/ 609 h 823"/>
                  <a:gd name="T10" fmla="*/ 208 w 920"/>
                  <a:gd name="T11" fmla="*/ 619 h 823"/>
                  <a:gd name="T12" fmla="*/ 138 w 920"/>
                  <a:gd name="T13" fmla="*/ 663 h 823"/>
                  <a:gd name="T14" fmla="*/ 78 w 920"/>
                  <a:gd name="T15" fmla="*/ 703 h 823"/>
                  <a:gd name="T16" fmla="*/ 41 w 920"/>
                  <a:gd name="T17" fmla="*/ 720 h 823"/>
                  <a:gd name="T18" fmla="*/ 23 w 920"/>
                  <a:gd name="T19" fmla="*/ 747 h 823"/>
                  <a:gd name="T20" fmla="*/ 46 w 920"/>
                  <a:gd name="T21" fmla="*/ 770 h 823"/>
                  <a:gd name="T22" fmla="*/ 39 w 920"/>
                  <a:gd name="T23" fmla="*/ 799 h 823"/>
                  <a:gd name="T24" fmla="*/ 26 w 920"/>
                  <a:gd name="T25" fmla="*/ 819 h 823"/>
                  <a:gd name="T26" fmla="*/ 36 w 920"/>
                  <a:gd name="T27" fmla="*/ 823 h 823"/>
                  <a:gd name="T28" fmla="*/ 96 w 920"/>
                  <a:gd name="T29" fmla="*/ 793 h 823"/>
                  <a:gd name="T30" fmla="*/ 96 w 920"/>
                  <a:gd name="T31" fmla="*/ 762 h 823"/>
                  <a:gd name="T32" fmla="*/ 152 w 920"/>
                  <a:gd name="T33" fmla="*/ 716 h 823"/>
                  <a:gd name="T34" fmla="*/ 201 w 920"/>
                  <a:gd name="T35" fmla="*/ 659 h 823"/>
                  <a:gd name="T36" fmla="*/ 291 w 920"/>
                  <a:gd name="T37" fmla="*/ 615 h 823"/>
                  <a:gd name="T38" fmla="*/ 370 w 920"/>
                  <a:gd name="T39" fmla="*/ 571 h 823"/>
                  <a:gd name="T40" fmla="*/ 404 w 920"/>
                  <a:gd name="T41" fmla="*/ 534 h 823"/>
                  <a:gd name="T42" fmla="*/ 433 w 920"/>
                  <a:gd name="T43" fmla="*/ 464 h 823"/>
                  <a:gd name="T44" fmla="*/ 476 w 920"/>
                  <a:gd name="T45" fmla="*/ 451 h 823"/>
                  <a:gd name="T46" fmla="*/ 553 w 920"/>
                  <a:gd name="T47" fmla="*/ 469 h 823"/>
                  <a:gd name="T48" fmla="*/ 632 w 920"/>
                  <a:gd name="T49" fmla="*/ 443 h 823"/>
                  <a:gd name="T50" fmla="*/ 672 w 920"/>
                  <a:gd name="T51" fmla="*/ 446 h 823"/>
                  <a:gd name="T52" fmla="*/ 749 w 920"/>
                  <a:gd name="T53" fmla="*/ 458 h 823"/>
                  <a:gd name="T54" fmla="*/ 806 w 920"/>
                  <a:gd name="T55" fmla="*/ 461 h 823"/>
                  <a:gd name="T56" fmla="*/ 836 w 920"/>
                  <a:gd name="T57" fmla="*/ 464 h 823"/>
                  <a:gd name="T58" fmla="*/ 886 w 920"/>
                  <a:gd name="T59" fmla="*/ 471 h 823"/>
                  <a:gd name="T60" fmla="*/ 893 w 920"/>
                  <a:gd name="T61" fmla="*/ 451 h 823"/>
                  <a:gd name="T62" fmla="*/ 908 w 920"/>
                  <a:gd name="T63" fmla="*/ 418 h 823"/>
                  <a:gd name="T64" fmla="*/ 903 w 920"/>
                  <a:gd name="T65" fmla="*/ 412 h 823"/>
                  <a:gd name="T66" fmla="*/ 913 w 920"/>
                  <a:gd name="T67" fmla="*/ 401 h 823"/>
                  <a:gd name="T68" fmla="*/ 920 w 920"/>
                  <a:gd name="T69" fmla="*/ 381 h 823"/>
                  <a:gd name="T70" fmla="*/ 902 w 920"/>
                  <a:gd name="T71" fmla="*/ 350 h 823"/>
                  <a:gd name="T72" fmla="*/ 882 w 920"/>
                  <a:gd name="T73" fmla="*/ 360 h 823"/>
                  <a:gd name="T74" fmla="*/ 838 w 920"/>
                  <a:gd name="T75" fmla="*/ 351 h 823"/>
                  <a:gd name="T76" fmla="*/ 735 w 920"/>
                  <a:gd name="T77" fmla="*/ 299 h 823"/>
                  <a:gd name="T78" fmla="*/ 651 w 920"/>
                  <a:gd name="T79" fmla="*/ 240 h 823"/>
                  <a:gd name="T80" fmla="*/ 610 w 920"/>
                  <a:gd name="T81" fmla="*/ 144 h 823"/>
                  <a:gd name="T82" fmla="*/ 589 w 920"/>
                  <a:gd name="T83" fmla="*/ 28 h 823"/>
                  <a:gd name="T84" fmla="*/ 525 w 920"/>
                  <a:gd name="T85" fmla="*/ 38 h 823"/>
                  <a:gd name="T86" fmla="*/ 476 w 920"/>
                  <a:gd name="T87" fmla="*/ 66 h 823"/>
                  <a:gd name="T88" fmla="*/ 409 w 920"/>
                  <a:gd name="T89" fmla="*/ 66 h 823"/>
                  <a:gd name="T90" fmla="*/ 403 w 920"/>
                  <a:gd name="T91" fmla="*/ 39 h 823"/>
                  <a:gd name="T92" fmla="*/ 309 w 920"/>
                  <a:gd name="T93" fmla="*/ 0 h 823"/>
                  <a:gd name="T94" fmla="*/ 286 w 920"/>
                  <a:gd name="T95" fmla="*/ 24 h 823"/>
                  <a:gd name="T96" fmla="*/ 209 w 920"/>
                  <a:gd name="T97" fmla="*/ 38 h 823"/>
                  <a:gd name="T98" fmla="*/ 180 w 920"/>
                  <a:gd name="T99" fmla="*/ 95 h 823"/>
                  <a:gd name="T100" fmla="*/ 119 w 920"/>
                  <a:gd name="T101" fmla="*/ 102 h 823"/>
                  <a:gd name="T102" fmla="*/ 184 w 920"/>
                  <a:gd name="T103" fmla="*/ 174 h 823"/>
                  <a:gd name="T104" fmla="*/ 148 w 920"/>
                  <a:gd name="T105" fmla="*/ 357 h 823"/>
                  <a:gd name="T106" fmla="*/ 0 w 920"/>
                  <a:gd name="T107" fmla="*/ 541 h 823"/>
                  <a:gd name="T108" fmla="*/ 7 w 920"/>
                  <a:gd name="T109" fmla="*/ 571 h 823"/>
                  <a:gd name="T110" fmla="*/ 21 w 920"/>
                  <a:gd name="T111" fmla="*/ 621 h 823"/>
                  <a:gd name="T112" fmla="*/ 75 w 920"/>
                  <a:gd name="T113" fmla="*/ 64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0" h="823">
                    <a:moveTo>
                      <a:pt x="75" y="640"/>
                    </a:moveTo>
                    <a:lnTo>
                      <a:pt x="131" y="606"/>
                    </a:lnTo>
                    <a:lnTo>
                      <a:pt x="201" y="590"/>
                    </a:lnTo>
                    <a:lnTo>
                      <a:pt x="234" y="579"/>
                    </a:lnTo>
                    <a:lnTo>
                      <a:pt x="234" y="609"/>
                    </a:lnTo>
                    <a:lnTo>
                      <a:pt x="208" y="619"/>
                    </a:lnTo>
                    <a:lnTo>
                      <a:pt x="138" y="663"/>
                    </a:lnTo>
                    <a:lnTo>
                      <a:pt x="78" y="703"/>
                    </a:lnTo>
                    <a:lnTo>
                      <a:pt x="41" y="720"/>
                    </a:lnTo>
                    <a:lnTo>
                      <a:pt x="23" y="747"/>
                    </a:lnTo>
                    <a:lnTo>
                      <a:pt x="46" y="770"/>
                    </a:lnTo>
                    <a:lnTo>
                      <a:pt x="39" y="799"/>
                    </a:lnTo>
                    <a:lnTo>
                      <a:pt x="26" y="819"/>
                    </a:lnTo>
                    <a:lnTo>
                      <a:pt x="36" y="823"/>
                    </a:lnTo>
                    <a:lnTo>
                      <a:pt x="96" y="793"/>
                    </a:lnTo>
                    <a:lnTo>
                      <a:pt x="96" y="762"/>
                    </a:lnTo>
                    <a:lnTo>
                      <a:pt x="152" y="716"/>
                    </a:lnTo>
                    <a:lnTo>
                      <a:pt x="201" y="659"/>
                    </a:lnTo>
                    <a:lnTo>
                      <a:pt x="291" y="615"/>
                    </a:lnTo>
                    <a:lnTo>
                      <a:pt x="370" y="571"/>
                    </a:lnTo>
                    <a:lnTo>
                      <a:pt x="404" y="534"/>
                    </a:lnTo>
                    <a:lnTo>
                      <a:pt x="433" y="464"/>
                    </a:lnTo>
                    <a:lnTo>
                      <a:pt x="476" y="451"/>
                    </a:lnTo>
                    <a:lnTo>
                      <a:pt x="553" y="469"/>
                    </a:lnTo>
                    <a:lnTo>
                      <a:pt x="632" y="443"/>
                    </a:lnTo>
                    <a:lnTo>
                      <a:pt x="672" y="446"/>
                    </a:lnTo>
                    <a:lnTo>
                      <a:pt x="749" y="458"/>
                    </a:lnTo>
                    <a:lnTo>
                      <a:pt x="806" y="461"/>
                    </a:lnTo>
                    <a:lnTo>
                      <a:pt x="836" y="464"/>
                    </a:lnTo>
                    <a:lnTo>
                      <a:pt x="886" y="471"/>
                    </a:lnTo>
                    <a:lnTo>
                      <a:pt x="893" y="451"/>
                    </a:lnTo>
                    <a:lnTo>
                      <a:pt x="908" y="418"/>
                    </a:lnTo>
                    <a:lnTo>
                      <a:pt x="903" y="412"/>
                    </a:lnTo>
                    <a:lnTo>
                      <a:pt x="913" y="401"/>
                    </a:lnTo>
                    <a:lnTo>
                      <a:pt x="920" y="381"/>
                    </a:lnTo>
                    <a:lnTo>
                      <a:pt x="902" y="350"/>
                    </a:lnTo>
                    <a:lnTo>
                      <a:pt x="882" y="360"/>
                    </a:lnTo>
                    <a:lnTo>
                      <a:pt x="838" y="351"/>
                    </a:lnTo>
                    <a:lnTo>
                      <a:pt x="735" y="299"/>
                    </a:lnTo>
                    <a:lnTo>
                      <a:pt x="651" y="240"/>
                    </a:lnTo>
                    <a:lnTo>
                      <a:pt x="610" y="144"/>
                    </a:lnTo>
                    <a:lnTo>
                      <a:pt x="589" y="28"/>
                    </a:lnTo>
                    <a:lnTo>
                      <a:pt x="525" y="38"/>
                    </a:lnTo>
                    <a:lnTo>
                      <a:pt x="476" y="66"/>
                    </a:lnTo>
                    <a:lnTo>
                      <a:pt x="409" y="66"/>
                    </a:lnTo>
                    <a:lnTo>
                      <a:pt x="403" y="39"/>
                    </a:lnTo>
                    <a:lnTo>
                      <a:pt x="309" y="0"/>
                    </a:lnTo>
                    <a:lnTo>
                      <a:pt x="286" y="24"/>
                    </a:lnTo>
                    <a:lnTo>
                      <a:pt x="209" y="38"/>
                    </a:lnTo>
                    <a:lnTo>
                      <a:pt x="180" y="95"/>
                    </a:lnTo>
                    <a:lnTo>
                      <a:pt x="119" y="102"/>
                    </a:lnTo>
                    <a:lnTo>
                      <a:pt x="184" y="174"/>
                    </a:lnTo>
                    <a:lnTo>
                      <a:pt x="148" y="357"/>
                    </a:lnTo>
                    <a:lnTo>
                      <a:pt x="0" y="541"/>
                    </a:lnTo>
                    <a:lnTo>
                      <a:pt x="7" y="571"/>
                    </a:lnTo>
                    <a:lnTo>
                      <a:pt x="21" y="621"/>
                    </a:lnTo>
                    <a:lnTo>
                      <a:pt x="75" y="6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47" name="Freeform 239"/>
              <p:cNvSpPr>
                <a:spLocks/>
              </p:cNvSpPr>
              <p:nvPr/>
            </p:nvSpPr>
            <p:spPr bwMode="auto">
              <a:xfrm>
                <a:off x="5219700" y="5638800"/>
                <a:ext cx="31750" cy="22225"/>
              </a:xfrm>
              <a:custGeom>
                <a:avLst/>
                <a:gdLst>
                  <a:gd name="T0" fmla="*/ 72 w 102"/>
                  <a:gd name="T1" fmla="*/ 0 h 69"/>
                  <a:gd name="T2" fmla="*/ 18 w 102"/>
                  <a:gd name="T3" fmla="*/ 36 h 69"/>
                  <a:gd name="T4" fmla="*/ 0 w 102"/>
                  <a:gd name="T5" fmla="*/ 66 h 69"/>
                  <a:gd name="T6" fmla="*/ 79 w 102"/>
                  <a:gd name="T7" fmla="*/ 69 h 69"/>
                  <a:gd name="T8" fmla="*/ 102 w 102"/>
                  <a:gd name="T9" fmla="*/ 42 h 69"/>
                  <a:gd name="T10" fmla="*/ 92 w 102"/>
                  <a:gd name="T11" fmla="*/ 10 h 69"/>
                  <a:gd name="T12" fmla="*/ 72 w 10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2" h="69">
                    <a:moveTo>
                      <a:pt x="72" y="0"/>
                    </a:moveTo>
                    <a:lnTo>
                      <a:pt x="18" y="36"/>
                    </a:lnTo>
                    <a:lnTo>
                      <a:pt x="0" y="66"/>
                    </a:lnTo>
                    <a:lnTo>
                      <a:pt x="79" y="69"/>
                    </a:lnTo>
                    <a:lnTo>
                      <a:pt x="102" y="42"/>
                    </a:lnTo>
                    <a:lnTo>
                      <a:pt x="92" y="10"/>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sp>
          <p:nvSpPr>
            <p:cNvPr id="30" name="Freeform 240"/>
            <p:cNvSpPr>
              <a:spLocks/>
            </p:cNvSpPr>
            <p:nvPr/>
          </p:nvSpPr>
          <p:spPr bwMode="auto">
            <a:xfrm>
              <a:off x="9260297" y="2916110"/>
              <a:ext cx="0" cy="859"/>
            </a:xfrm>
            <a:custGeom>
              <a:avLst/>
              <a:gdLst>
                <a:gd name="T0" fmla="*/ 2 w 3"/>
                <a:gd name="T1" fmla="*/ 5 h 5"/>
                <a:gd name="T2" fmla="*/ 0 w 3"/>
                <a:gd name="T3" fmla="*/ 2 h 5"/>
                <a:gd name="T4" fmla="*/ 3 w 3"/>
                <a:gd name="T5" fmla="*/ 0 h 5"/>
                <a:gd name="T6" fmla="*/ 2 w 3"/>
                <a:gd name="T7" fmla="*/ 5 h 5"/>
              </a:gdLst>
              <a:ahLst/>
              <a:cxnLst>
                <a:cxn ang="0">
                  <a:pos x="T0" y="T1"/>
                </a:cxn>
                <a:cxn ang="0">
                  <a:pos x="T2" y="T3"/>
                </a:cxn>
                <a:cxn ang="0">
                  <a:pos x="T4" y="T5"/>
                </a:cxn>
                <a:cxn ang="0">
                  <a:pos x="T6" y="T7"/>
                </a:cxn>
              </a:cxnLst>
              <a:rect l="0" t="0" r="r" b="b"/>
              <a:pathLst>
                <a:path w="3" h="5">
                  <a:moveTo>
                    <a:pt x="2" y="5"/>
                  </a:moveTo>
                  <a:lnTo>
                    <a:pt x="0" y="2"/>
                  </a:lnTo>
                  <a:lnTo>
                    <a:pt x="3" y="0"/>
                  </a:lnTo>
                  <a:lnTo>
                    <a:pt x="2" y="5"/>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nvGrpSpPr>
            <p:cNvPr id="31" name="Group 584"/>
            <p:cNvGrpSpPr/>
            <p:nvPr/>
          </p:nvGrpSpPr>
          <p:grpSpPr>
            <a:xfrm>
              <a:off x="8865142" y="2892948"/>
              <a:ext cx="713404" cy="515159"/>
              <a:chOff x="1885950" y="5200650"/>
              <a:chExt cx="1309688" cy="952500"/>
            </a:xfrm>
            <a:solidFill>
              <a:srgbClr val="00B0F0"/>
            </a:solidFill>
          </p:grpSpPr>
          <p:sp>
            <p:nvSpPr>
              <p:cNvPr id="138" name="Freeform 241"/>
              <p:cNvSpPr>
                <a:spLocks/>
              </p:cNvSpPr>
              <p:nvPr/>
            </p:nvSpPr>
            <p:spPr bwMode="auto">
              <a:xfrm>
                <a:off x="2908300" y="5819775"/>
                <a:ext cx="30163" cy="20638"/>
              </a:xfrm>
              <a:custGeom>
                <a:avLst/>
                <a:gdLst>
                  <a:gd name="T0" fmla="*/ 37 w 94"/>
                  <a:gd name="T1" fmla="*/ 30 h 69"/>
                  <a:gd name="T2" fmla="*/ 17 w 94"/>
                  <a:gd name="T3" fmla="*/ 0 h 69"/>
                  <a:gd name="T4" fmla="*/ 0 w 94"/>
                  <a:gd name="T5" fmla="*/ 37 h 69"/>
                  <a:gd name="T6" fmla="*/ 14 w 94"/>
                  <a:gd name="T7" fmla="*/ 60 h 69"/>
                  <a:gd name="T8" fmla="*/ 37 w 94"/>
                  <a:gd name="T9" fmla="*/ 47 h 69"/>
                  <a:gd name="T10" fmla="*/ 77 w 94"/>
                  <a:gd name="T11" fmla="*/ 49 h 69"/>
                  <a:gd name="T12" fmla="*/ 94 w 94"/>
                  <a:gd name="T13" fmla="*/ 69 h 69"/>
                  <a:gd name="T14" fmla="*/ 87 w 94"/>
                  <a:gd name="T15" fmla="*/ 32 h 69"/>
                  <a:gd name="T16" fmla="*/ 37 w 94"/>
                  <a:gd name="T1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69">
                    <a:moveTo>
                      <a:pt x="37" y="30"/>
                    </a:moveTo>
                    <a:lnTo>
                      <a:pt x="17" y="0"/>
                    </a:lnTo>
                    <a:lnTo>
                      <a:pt x="0" y="37"/>
                    </a:lnTo>
                    <a:lnTo>
                      <a:pt x="14" y="60"/>
                    </a:lnTo>
                    <a:lnTo>
                      <a:pt x="37" y="47"/>
                    </a:lnTo>
                    <a:lnTo>
                      <a:pt x="77" y="49"/>
                    </a:lnTo>
                    <a:lnTo>
                      <a:pt x="94" y="69"/>
                    </a:lnTo>
                    <a:lnTo>
                      <a:pt x="87" y="32"/>
                    </a:lnTo>
                    <a:lnTo>
                      <a:pt x="3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39" name="Freeform 242"/>
              <p:cNvSpPr>
                <a:spLocks/>
              </p:cNvSpPr>
              <p:nvPr/>
            </p:nvSpPr>
            <p:spPr bwMode="auto">
              <a:xfrm>
                <a:off x="2892425" y="5775325"/>
                <a:ext cx="42863" cy="41275"/>
              </a:xfrm>
              <a:custGeom>
                <a:avLst/>
                <a:gdLst>
                  <a:gd name="T0" fmla="*/ 74 w 133"/>
                  <a:gd name="T1" fmla="*/ 120 h 127"/>
                  <a:gd name="T2" fmla="*/ 130 w 133"/>
                  <a:gd name="T3" fmla="*/ 26 h 127"/>
                  <a:gd name="T4" fmla="*/ 133 w 133"/>
                  <a:gd name="T5" fmla="*/ 0 h 127"/>
                  <a:gd name="T6" fmla="*/ 77 w 133"/>
                  <a:gd name="T7" fmla="*/ 4 h 127"/>
                  <a:gd name="T8" fmla="*/ 23 w 133"/>
                  <a:gd name="T9" fmla="*/ 44 h 127"/>
                  <a:gd name="T10" fmla="*/ 0 w 133"/>
                  <a:gd name="T11" fmla="*/ 94 h 127"/>
                  <a:gd name="T12" fmla="*/ 18 w 133"/>
                  <a:gd name="T13" fmla="*/ 118 h 127"/>
                  <a:gd name="T14" fmla="*/ 50 w 133"/>
                  <a:gd name="T15" fmla="*/ 107 h 127"/>
                  <a:gd name="T16" fmla="*/ 61 w 133"/>
                  <a:gd name="T17" fmla="*/ 127 h 127"/>
                  <a:gd name="T18" fmla="*/ 74 w 133"/>
                  <a:gd name="T19"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27">
                    <a:moveTo>
                      <a:pt x="74" y="120"/>
                    </a:moveTo>
                    <a:lnTo>
                      <a:pt x="130" y="26"/>
                    </a:lnTo>
                    <a:lnTo>
                      <a:pt x="133" y="0"/>
                    </a:lnTo>
                    <a:lnTo>
                      <a:pt x="77" y="4"/>
                    </a:lnTo>
                    <a:lnTo>
                      <a:pt x="23" y="44"/>
                    </a:lnTo>
                    <a:lnTo>
                      <a:pt x="0" y="94"/>
                    </a:lnTo>
                    <a:lnTo>
                      <a:pt x="18" y="118"/>
                    </a:lnTo>
                    <a:lnTo>
                      <a:pt x="50" y="107"/>
                    </a:lnTo>
                    <a:lnTo>
                      <a:pt x="61" y="127"/>
                    </a:lnTo>
                    <a:lnTo>
                      <a:pt x="7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40" name="Freeform 243"/>
              <p:cNvSpPr>
                <a:spLocks/>
              </p:cNvSpPr>
              <p:nvPr/>
            </p:nvSpPr>
            <p:spPr bwMode="auto">
              <a:xfrm>
                <a:off x="3003550" y="5667375"/>
                <a:ext cx="107950" cy="93663"/>
              </a:xfrm>
              <a:custGeom>
                <a:avLst/>
                <a:gdLst>
                  <a:gd name="T0" fmla="*/ 309 w 340"/>
                  <a:gd name="T1" fmla="*/ 99 h 295"/>
                  <a:gd name="T2" fmla="*/ 256 w 340"/>
                  <a:gd name="T3" fmla="*/ 103 h 295"/>
                  <a:gd name="T4" fmla="*/ 249 w 340"/>
                  <a:gd name="T5" fmla="*/ 82 h 295"/>
                  <a:gd name="T6" fmla="*/ 269 w 340"/>
                  <a:gd name="T7" fmla="*/ 49 h 295"/>
                  <a:gd name="T8" fmla="*/ 236 w 340"/>
                  <a:gd name="T9" fmla="*/ 66 h 295"/>
                  <a:gd name="T10" fmla="*/ 239 w 340"/>
                  <a:gd name="T11" fmla="*/ 50 h 295"/>
                  <a:gd name="T12" fmla="*/ 285 w 340"/>
                  <a:gd name="T13" fmla="*/ 12 h 295"/>
                  <a:gd name="T14" fmla="*/ 278 w 340"/>
                  <a:gd name="T15" fmla="*/ 0 h 295"/>
                  <a:gd name="T16" fmla="*/ 166 w 340"/>
                  <a:gd name="T17" fmla="*/ 43 h 295"/>
                  <a:gd name="T18" fmla="*/ 119 w 340"/>
                  <a:gd name="T19" fmla="*/ 67 h 295"/>
                  <a:gd name="T20" fmla="*/ 53 w 340"/>
                  <a:gd name="T21" fmla="*/ 115 h 295"/>
                  <a:gd name="T22" fmla="*/ 0 w 340"/>
                  <a:gd name="T23" fmla="*/ 142 h 295"/>
                  <a:gd name="T24" fmla="*/ 8 w 340"/>
                  <a:gd name="T25" fmla="*/ 217 h 295"/>
                  <a:gd name="T26" fmla="*/ 38 w 340"/>
                  <a:gd name="T27" fmla="*/ 224 h 295"/>
                  <a:gd name="T28" fmla="*/ 40 w 340"/>
                  <a:gd name="T29" fmla="*/ 180 h 295"/>
                  <a:gd name="T30" fmla="*/ 90 w 340"/>
                  <a:gd name="T31" fmla="*/ 174 h 295"/>
                  <a:gd name="T32" fmla="*/ 120 w 340"/>
                  <a:gd name="T33" fmla="*/ 197 h 295"/>
                  <a:gd name="T34" fmla="*/ 118 w 340"/>
                  <a:gd name="T35" fmla="*/ 246 h 295"/>
                  <a:gd name="T36" fmla="*/ 171 w 340"/>
                  <a:gd name="T37" fmla="*/ 263 h 295"/>
                  <a:gd name="T38" fmla="*/ 205 w 340"/>
                  <a:gd name="T39" fmla="*/ 282 h 295"/>
                  <a:gd name="T40" fmla="*/ 205 w 340"/>
                  <a:gd name="T41" fmla="*/ 295 h 295"/>
                  <a:gd name="T42" fmla="*/ 274 w 340"/>
                  <a:gd name="T43" fmla="*/ 269 h 295"/>
                  <a:gd name="T44" fmla="*/ 294 w 340"/>
                  <a:gd name="T45" fmla="*/ 228 h 295"/>
                  <a:gd name="T46" fmla="*/ 314 w 340"/>
                  <a:gd name="T47" fmla="*/ 192 h 295"/>
                  <a:gd name="T48" fmla="*/ 340 w 340"/>
                  <a:gd name="T49" fmla="*/ 145 h 295"/>
                  <a:gd name="T50" fmla="*/ 333 w 340"/>
                  <a:gd name="T51" fmla="*/ 105 h 295"/>
                  <a:gd name="T52" fmla="*/ 309 w 340"/>
                  <a:gd name="T53" fmla="*/ 9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295">
                    <a:moveTo>
                      <a:pt x="309" y="99"/>
                    </a:moveTo>
                    <a:lnTo>
                      <a:pt x="256" y="103"/>
                    </a:lnTo>
                    <a:lnTo>
                      <a:pt x="249" y="82"/>
                    </a:lnTo>
                    <a:lnTo>
                      <a:pt x="269" y="49"/>
                    </a:lnTo>
                    <a:lnTo>
                      <a:pt x="236" y="66"/>
                    </a:lnTo>
                    <a:lnTo>
                      <a:pt x="239" y="50"/>
                    </a:lnTo>
                    <a:lnTo>
                      <a:pt x="285" y="12"/>
                    </a:lnTo>
                    <a:lnTo>
                      <a:pt x="278" y="0"/>
                    </a:lnTo>
                    <a:lnTo>
                      <a:pt x="166" y="43"/>
                    </a:lnTo>
                    <a:lnTo>
                      <a:pt x="119" y="67"/>
                    </a:lnTo>
                    <a:lnTo>
                      <a:pt x="53" y="115"/>
                    </a:lnTo>
                    <a:lnTo>
                      <a:pt x="0" y="142"/>
                    </a:lnTo>
                    <a:lnTo>
                      <a:pt x="8" y="217"/>
                    </a:lnTo>
                    <a:lnTo>
                      <a:pt x="38" y="224"/>
                    </a:lnTo>
                    <a:lnTo>
                      <a:pt x="40" y="180"/>
                    </a:lnTo>
                    <a:lnTo>
                      <a:pt x="90" y="174"/>
                    </a:lnTo>
                    <a:lnTo>
                      <a:pt x="120" y="197"/>
                    </a:lnTo>
                    <a:lnTo>
                      <a:pt x="118" y="246"/>
                    </a:lnTo>
                    <a:lnTo>
                      <a:pt x="171" y="263"/>
                    </a:lnTo>
                    <a:lnTo>
                      <a:pt x="205" y="282"/>
                    </a:lnTo>
                    <a:lnTo>
                      <a:pt x="205" y="295"/>
                    </a:lnTo>
                    <a:lnTo>
                      <a:pt x="274" y="269"/>
                    </a:lnTo>
                    <a:lnTo>
                      <a:pt x="294" y="228"/>
                    </a:lnTo>
                    <a:lnTo>
                      <a:pt x="314" y="192"/>
                    </a:lnTo>
                    <a:lnTo>
                      <a:pt x="340" y="145"/>
                    </a:lnTo>
                    <a:lnTo>
                      <a:pt x="333" y="105"/>
                    </a:lnTo>
                    <a:lnTo>
                      <a:pt x="309"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41" name="Freeform 244"/>
              <p:cNvSpPr>
                <a:spLocks/>
              </p:cNvSpPr>
              <p:nvPr/>
            </p:nvSpPr>
            <p:spPr bwMode="auto">
              <a:xfrm>
                <a:off x="3135313" y="5661025"/>
                <a:ext cx="60325" cy="33338"/>
              </a:xfrm>
              <a:custGeom>
                <a:avLst/>
                <a:gdLst>
                  <a:gd name="T0" fmla="*/ 186 w 190"/>
                  <a:gd name="T1" fmla="*/ 46 h 107"/>
                  <a:gd name="T2" fmla="*/ 122 w 190"/>
                  <a:gd name="T3" fmla="*/ 0 h 107"/>
                  <a:gd name="T4" fmla="*/ 0 w 190"/>
                  <a:gd name="T5" fmla="*/ 17 h 107"/>
                  <a:gd name="T6" fmla="*/ 6 w 190"/>
                  <a:gd name="T7" fmla="*/ 48 h 107"/>
                  <a:gd name="T8" fmla="*/ 26 w 190"/>
                  <a:gd name="T9" fmla="*/ 48 h 107"/>
                  <a:gd name="T10" fmla="*/ 30 w 190"/>
                  <a:gd name="T11" fmla="*/ 81 h 107"/>
                  <a:gd name="T12" fmla="*/ 113 w 190"/>
                  <a:gd name="T13" fmla="*/ 76 h 107"/>
                  <a:gd name="T14" fmla="*/ 150 w 190"/>
                  <a:gd name="T15" fmla="*/ 107 h 107"/>
                  <a:gd name="T16" fmla="*/ 190 w 190"/>
                  <a:gd name="T17" fmla="*/ 82 h 107"/>
                  <a:gd name="T18" fmla="*/ 186 w 190"/>
                  <a:gd name="T19" fmla="*/ 4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07">
                    <a:moveTo>
                      <a:pt x="186" y="46"/>
                    </a:moveTo>
                    <a:lnTo>
                      <a:pt x="122" y="0"/>
                    </a:lnTo>
                    <a:lnTo>
                      <a:pt x="0" y="17"/>
                    </a:lnTo>
                    <a:lnTo>
                      <a:pt x="6" y="48"/>
                    </a:lnTo>
                    <a:lnTo>
                      <a:pt x="26" y="48"/>
                    </a:lnTo>
                    <a:lnTo>
                      <a:pt x="30" y="81"/>
                    </a:lnTo>
                    <a:lnTo>
                      <a:pt x="113" y="76"/>
                    </a:lnTo>
                    <a:lnTo>
                      <a:pt x="150" y="107"/>
                    </a:lnTo>
                    <a:lnTo>
                      <a:pt x="190" y="82"/>
                    </a:lnTo>
                    <a:lnTo>
                      <a:pt x="18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42" name="Freeform 245"/>
              <p:cNvSpPr>
                <a:spLocks/>
              </p:cNvSpPr>
              <p:nvPr/>
            </p:nvSpPr>
            <p:spPr bwMode="auto">
              <a:xfrm>
                <a:off x="1885950" y="5200650"/>
                <a:ext cx="1203325" cy="952500"/>
              </a:xfrm>
              <a:custGeom>
                <a:avLst/>
                <a:gdLst>
                  <a:gd name="T0" fmla="*/ 3760 w 3792"/>
                  <a:gd name="T1" fmla="*/ 681 h 3004"/>
                  <a:gd name="T2" fmla="*/ 3752 w 3792"/>
                  <a:gd name="T3" fmla="*/ 585 h 3004"/>
                  <a:gd name="T4" fmla="*/ 3742 w 3792"/>
                  <a:gd name="T5" fmla="*/ 545 h 3004"/>
                  <a:gd name="T6" fmla="*/ 3704 w 3792"/>
                  <a:gd name="T7" fmla="*/ 498 h 3004"/>
                  <a:gd name="T8" fmla="*/ 3481 w 3792"/>
                  <a:gd name="T9" fmla="*/ 537 h 3004"/>
                  <a:gd name="T10" fmla="*/ 3318 w 3792"/>
                  <a:gd name="T11" fmla="*/ 512 h 3004"/>
                  <a:gd name="T12" fmla="*/ 3137 w 3792"/>
                  <a:gd name="T13" fmla="*/ 368 h 3004"/>
                  <a:gd name="T14" fmla="*/ 2941 w 3792"/>
                  <a:gd name="T15" fmla="*/ 409 h 3004"/>
                  <a:gd name="T16" fmla="*/ 2553 w 3792"/>
                  <a:gd name="T17" fmla="*/ 320 h 3004"/>
                  <a:gd name="T18" fmla="*/ 2369 w 3792"/>
                  <a:gd name="T19" fmla="*/ 205 h 3004"/>
                  <a:gd name="T20" fmla="*/ 2302 w 3792"/>
                  <a:gd name="T21" fmla="*/ 140 h 3004"/>
                  <a:gd name="T22" fmla="*/ 2281 w 3792"/>
                  <a:gd name="T23" fmla="*/ 146 h 3004"/>
                  <a:gd name="T24" fmla="*/ 2255 w 3792"/>
                  <a:gd name="T25" fmla="*/ 159 h 3004"/>
                  <a:gd name="T26" fmla="*/ 2223 w 3792"/>
                  <a:gd name="T27" fmla="*/ 155 h 3004"/>
                  <a:gd name="T28" fmla="*/ 2071 w 3792"/>
                  <a:gd name="T29" fmla="*/ 175 h 3004"/>
                  <a:gd name="T30" fmla="*/ 1901 w 3792"/>
                  <a:gd name="T31" fmla="*/ 143 h 3004"/>
                  <a:gd name="T32" fmla="*/ 1755 w 3792"/>
                  <a:gd name="T33" fmla="*/ 138 h 3004"/>
                  <a:gd name="T34" fmla="*/ 1655 w 3792"/>
                  <a:gd name="T35" fmla="*/ 126 h 3004"/>
                  <a:gd name="T36" fmla="*/ 1372 w 3792"/>
                  <a:gd name="T37" fmla="*/ 128 h 3004"/>
                  <a:gd name="T38" fmla="*/ 1077 w 3792"/>
                  <a:gd name="T39" fmla="*/ 61 h 3004"/>
                  <a:gd name="T40" fmla="*/ 987 w 3792"/>
                  <a:gd name="T41" fmla="*/ 78 h 3004"/>
                  <a:gd name="T42" fmla="*/ 527 w 3792"/>
                  <a:gd name="T43" fmla="*/ 3 h 3004"/>
                  <a:gd name="T44" fmla="*/ 454 w 3792"/>
                  <a:gd name="T45" fmla="*/ 7 h 3004"/>
                  <a:gd name="T46" fmla="*/ 301 w 3792"/>
                  <a:gd name="T47" fmla="*/ 95 h 3004"/>
                  <a:gd name="T48" fmla="*/ 322 w 3792"/>
                  <a:gd name="T49" fmla="*/ 140 h 3004"/>
                  <a:gd name="T50" fmla="*/ 295 w 3792"/>
                  <a:gd name="T51" fmla="*/ 148 h 3004"/>
                  <a:gd name="T52" fmla="*/ 136 w 3792"/>
                  <a:gd name="T53" fmla="*/ 173 h 3004"/>
                  <a:gd name="T54" fmla="*/ 56 w 3792"/>
                  <a:gd name="T55" fmla="*/ 233 h 3004"/>
                  <a:gd name="T56" fmla="*/ 23 w 3792"/>
                  <a:gd name="T57" fmla="*/ 342 h 3004"/>
                  <a:gd name="T58" fmla="*/ 94 w 3792"/>
                  <a:gd name="T59" fmla="*/ 396 h 3004"/>
                  <a:gd name="T60" fmla="*/ 118 w 3792"/>
                  <a:gd name="T61" fmla="*/ 521 h 3004"/>
                  <a:gd name="T62" fmla="*/ 149 w 3792"/>
                  <a:gd name="T63" fmla="*/ 604 h 3004"/>
                  <a:gd name="T64" fmla="*/ 227 w 3792"/>
                  <a:gd name="T65" fmla="*/ 703 h 3004"/>
                  <a:gd name="T66" fmla="*/ 370 w 3792"/>
                  <a:gd name="T67" fmla="*/ 711 h 3004"/>
                  <a:gd name="T68" fmla="*/ 467 w 3792"/>
                  <a:gd name="T69" fmla="*/ 746 h 3004"/>
                  <a:gd name="T70" fmla="*/ 677 w 3792"/>
                  <a:gd name="T71" fmla="*/ 729 h 3004"/>
                  <a:gd name="T72" fmla="*/ 928 w 3792"/>
                  <a:gd name="T73" fmla="*/ 856 h 3004"/>
                  <a:gd name="T74" fmla="*/ 740 w 3792"/>
                  <a:gd name="T75" fmla="*/ 1100 h 3004"/>
                  <a:gd name="T76" fmla="*/ 730 w 3792"/>
                  <a:gd name="T77" fmla="*/ 1412 h 3004"/>
                  <a:gd name="T78" fmla="*/ 627 w 3792"/>
                  <a:gd name="T79" fmla="*/ 1797 h 3004"/>
                  <a:gd name="T80" fmla="*/ 711 w 3792"/>
                  <a:gd name="T81" fmla="*/ 2195 h 3004"/>
                  <a:gd name="T82" fmla="*/ 569 w 3792"/>
                  <a:gd name="T83" fmla="*/ 2449 h 3004"/>
                  <a:gd name="T84" fmla="*/ 647 w 3792"/>
                  <a:gd name="T85" fmla="*/ 2570 h 3004"/>
                  <a:gd name="T86" fmla="*/ 787 w 3792"/>
                  <a:gd name="T87" fmla="*/ 2573 h 3004"/>
                  <a:gd name="T88" fmla="*/ 926 w 3792"/>
                  <a:gd name="T89" fmla="*/ 2794 h 3004"/>
                  <a:gd name="T90" fmla="*/ 1014 w 3792"/>
                  <a:gd name="T91" fmla="*/ 2942 h 3004"/>
                  <a:gd name="T92" fmla="*/ 1128 w 3792"/>
                  <a:gd name="T93" fmla="*/ 2981 h 3004"/>
                  <a:gd name="T94" fmla="*/ 1283 w 3792"/>
                  <a:gd name="T95" fmla="*/ 2823 h 3004"/>
                  <a:gd name="T96" fmla="*/ 1509 w 3792"/>
                  <a:gd name="T97" fmla="*/ 2735 h 3004"/>
                  <a:gd name="T98" fmla="*/ 1922 w 3792"/>
                  <a:gd name="T99" fmla="*/ 2735 h 3004"/>
                  <a:gd name="T100" fmla="*/ 2185 w 3792"/>
                  <a:gd name="T101" fmla="*/ 2733 h 3004"/>
                  <a:gd name="T102" fmla="*/ 2280 w 3792"/>
                  <a:gd name="T103" fmla="*/ 2583 h 3004"/>
                  <a:gd name="T104" fmla="*/ 2372 w 3792"/>
                  <a:gd name="T105" fmla="*/ 2419 h 3004"/>
                  <a:gd name="T106" fmla="*/ 2578 w 3792"/>
                  <a:gd name="T107" fmla="*/ 2417 h 3004"/>
                  <a:gd name="T108" fmla="*/ 2617 w 3792"/>
                  <a:gd name="T109" fmla="*/ 2251 h 3004"/>
                  <a:gd name="T110" fmla="*/ 2692 w 3792"/>
                  <a:gd name="T111" fmla="*/ 2088 h 3004"/>
                  <a:gd name="T112" fmla="*/ 2868 w 3792"/>
                  <a:gd name="T113" fmla="*/ 1970 h 3004"/>
                  <a:gd name="T114" fmla="*/ 2780 w 3792"/>
                  <a:gd name="T115" fmla="*/ 1901 h 3004"/>
                  <a:gd name="T116" fmla="*/ 2715 w 3792"/>
                  <a:gd name="T117" fmla="*/ 1722 h 3004"/>
                  <a:gd name="T118" fmla="*/ 3031 w 3792"/>
                  <a:gd name="T119" fmla="*/ 1211 h 3004"/>
                  <a:gd name="T120" fmla="*/ 3061 w 3792"/>
                  <a:gd name="T121" fmla="*/ 1204 h 3004"/>
                  <a:gd name="T122" fmla="*/ 3279 w 3792"/>
                  <a:gd name="T123" fmla="*/ 1027 h 3004"/>
                  <a:gd name="T124" fmla="*/ 3604 w 3792"/>
                  <a:gd name="T125" fmla="*/ 821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2" h="3004">
                    <a:moveTo>
                      <a:pt x="3727" y="761"/>
                    </a:moveTo>
                    <a:lnTo>
                      <a:pt x="3746" y="717"/>
                    </a:lnTo>
                    <a:lnTo>
                      <a:pt x="3760" y="681"/>
                    </a:lnTo>
                    <a:lnTo>
                      <a:pt x="3719" y="641"/>
                    </a:lnTo>
                    <a:lnTo>
                      <a:pt x="3728" y="602"/>
                    </a:lnTo>
                    <a:lnTo>
                      <a:pt x="3752" y="585"/>
                    </a:lnTo>
                    <a:lnTo>
                      <a:pt x="3775" y="590"/>
                    </a:lnTo>
                    <a:lnTo>
                      <a:pt x="3792" y="564"/>
                    </a:lnTo>
                    <a:lnTo>
                      <a:pt x="3742" y="545"/>
                    </a:lnTo>
                    <a:lnTo>
                      <a:pt x="3754" y="495"/>
                    </a:lnTo>
                    <a:lnTo>
                      <a:pt x="3722" y="476"/>
                    </a:lnTo>
                    <a:lnTo>
                      <a:pt x="3704" y="498"/>
                    </a:lnTo>
                    <a:lnTo>
                      <a:pt x="3621" y="502"/>
                    </a:lnTo>
                    <a:lnTo>
                      <a:pt x="3544" y="543"/>
                    </a:lnTo>
                    <a:lnTo>
                      <a:pt x="3481" y="537"/>
                    </a:lnTo>
                    <a:lnTo>
                      <a:pt x="3414" y="508"/>
                    </a:lnTo>
                    <a:lnTo>
                      <a:pt x="3344" y="501"/>
                    </a:lnTo>
                    <a:lnTo>
                      <a:pt x="3318" y="512"/>
                    </a:lnTo>
                    <a:lnTo>
                      <a:pt x="3258" y="499"/>
                    </a:lnTo>
                    <a:lnTo>
                      <a:pt x="3234" y="437"/>
                    </a:lnTo>
                    <a:lnTo>
                      <a:pt x="3137" y="368"/>
                    </a:lnTo>
                    <a:lnTo>
                      <a:pt x="3040" y="362"/>
                    </a:lnTo>
                    <a:lnTo>
                      <a:pt x="2997" y="412"/>
                    </a:lnTo>
                    <a:lnTo>
                      <a:pt x="2941" y="409"/>
                    </a:lnTo>
                    <a:lnTo>
                      <a:pt x="2824" y="403"/>
                    </a:lnTo>
                    <a:lnTo>
                      <a:pt x="2700" y="342"/>
                    </a:lnTo>
                    <a:lnTo>
                      <a:pt x="2553" y="320"/>
                    </a:lnTo>
                    <a:lnTo>
                      <a:pt x="2493" y="267"/>
                    </a:lnTo>
                    <a:lnTo>
                      <a:pt x="2369" y="242"/>
                    </a:lnTo>
                    <a:lnTo>
                      <a:pt x="2369" y="205"/>
                    </a:lnTo>
                    <a:lnTo>
                      <a:pt x="2334" y="163"/>
                    </a:lnTo>
                    <a:lnTo>
                      <a:pt x="2302" y="163"/>
                    </a:lnTo>
                    <a:lnTo>
                      <a:pt x="2302" y="140"/>
                    </a:lnTo>
                    <a:lnTo>
                      <a:pt x="2291" y="137"/>
                    </a:lnTo>
                    <a:lnTo>
                      <a:pt x="2290" y="147"/>
                    </a:lnTo>
                    <a:lnTo>
                      <a:pt x="2281" y="146"/>
                    </a:lnTo>
                    <a:lnTo>
                      <a:pt x="2278" y="137"/>
                    </a:lnTo>
                    <a:lnTo>
                      <a:pt x="2260" y="156"/>
                    </a:lnTo>
                    <a:lnTo>
                      <a:pt x="2255" y="159"/>
                    </a:lnTo>
                    <a:lnTo>
                      <a:pt x="2236" y="154"/>
                    </a:lnTo>
                    <a:lnTo>
                      <a:pt x="2241" y="145"/>
                    </a:lnTo>
                    <a:lnTo>
                      <a:pt x="2223" y="155"/>
                    </a:lnTo>
                    <a:lnTo>
                      <a:pt x="2187" y="188"/>
                    </a:lnTo>
                    <a:lnTo>
                      <a:pt x="2101" y="191"/>
                    </a:lnTo>
                    <a:lnTo>
                      <a:pt x="2071" y="175"/>
                    </a:lnTo>
                    <a:lnTo>
                      <a:pt x="2015" y="155"/>
                    </a:lnTo>
                    <a:lnTo>
                      <a:pt x="1964" y="139"/>
                    </a:lnTo>
                    <a:lnTo>
                      <a:pt x="1901" y="143"/>
                    </a:lnTo>
                    <a:lnTo>
                      <a:pt x="1842" y="154"/>
                    </a:lnTo>
                    <a:lnTo>
                      <a:pt x="1792" y="140"/>
                    </a:lnTo>
                    <a:lnTo>
                      <a:pt x="1755" y="138"/>
                    </a:lnTo>
                    <a:lnTo>
                      <a:pt x="1725" y="98"/>
                    </a:lnTo>
                    <a:lnTo>
                      <a:pt x="1705" y="95"/>
                    </a:lnTo>
                    <a:lnTo>
                      <a:pt x="1655" y="126"/>
                    </a:lnTo>
                    <a:lnTo>
                      <a:pt x="1611" y="116"/>
                    </a:lnTo>
                    <a:lnTo>
                      <a:pt x="1518" y="134"/>
                    </a:lnTo>
                    <a:lnTo>
                      <a:pt x="1372" y="128"/>
                    </a:lnTo>
                    <a:lnTo>
                      <a:pt x="1215" y="96"/>
                    </a:lnTo>
                    <a:lnTo>
                      <a:pt x="1128" y="84"/>
                    </a:lnTo>
                    <a:lnTo>
                      <a:pt x="1077" y="61"/>
                    </a:lnTo>
                    <a:lnTo>
                      <a:pt x="1067" y="51"/>
                    </a:lnTo>
                    <a:lnTo>
                      <a:pt x="1037" y="45"/>
                    </a:lnTo>
                    <a:lnTo>
                      <a:pt x="987" y="78"/>
                    </a:lnTo>
                    <a:lnTo>
                      <a:pt x="651" y="85"/>
                    </a:lnTo>
                    <a:lnTo>
                      <a:pt x="557" y="39"/>
                    </a:lnTo>
                    <a:lnTo>
                      <a:pt x="527" y="3"/>
                    </a:lnTo>
                    <a:lnTo>
                      <a:pt x="484" y="0"/>
                    </a:lnTo>
                    <a:lnTo>
                      <a:pt x="477" y="20"/>
                    </a:lnTo>
                    <a:lnTo>
                      <a:pt x="454" y="7"/>
                    </a:lnTo>
                    <a:lnTo>
                      <a:pt x="404" y="17"/>
                    </a:lnTo>
                    <a:lnTo>
                      <a:pt x="341" y="65"/>
                    </a:lnTo>
                    <a:lnTo>
                      <a:pt x="301" y="95"/>
                    </a:lnTo>
                    <a:lnTo>
                      <a:pt x="312" y="130"/>
                    </a:lnTo>
                    <a:lnTo>
                      <a:pt x="342" y="120"/>
                    </a:lnTo>
                    <a:lnTo>
                      <a:pt x="322" y="140"/>
                    </a:lnTo>
                    <a:lnTo>
                      <a:pt x="342" y="167"/>
                    </a:lnTo>
                    <a:lnTo>
                      <a:pt x="299" y="170"/>
                    </a:lnTo>
                    <a:lnTo>
                      <a:pt x="295" y="148"/>
                    </a:lnTo>
                    <a:lnTo>
                      <a:pt x="252" y="158"/>
                    </a:lnTo>
                    <a:lnTo>
                      <a:pt x="193" y="192"/>
                    </a:lnTo>
                    <a:lnTo>
                      <a:pt x="136" y="173"/>
                    </a:lnTo>
                    <a:lnTo>
                      <a:pt x="103" y="213"/>
                    </a:lnTo>
                    <a:lnTo>
                      <a:pt x="96" y="233"/>
                    </a:lnTo>
                    <a:lnTo>
                      <a:pt x="56" y="233"/>
                    </a:lnTo>
                    <a:lnTo>
                      <a:pt x="3" y="313"/>
                    </a:lnTo>
                    <a:lnTo>
                      <a:pt x="0" y="357"/>
                    </a:lnTo>
                    <a:lnTo>
                      <a:pt x="23" y="342"/>
                    </a:lnTo>
                    <a:lnTo>
                      <a:pt x="43" y="365"/>
                    </a:lnTo>
                    <a:lnTo>
                      <a:pt x="41" y="399"/>
                    </a:lnTo>
                    <a:lnTo>
                      <a:pt x="94" y="396"/>
                    </a:lnTo>
                    <a:lnTo>
                      <a:pt x="78" y="465"/>
                    </a:lnTo>
                    <a:lnTo>
                      <a:pt x="138" y="461"/>
                    </a:lnTo>
                    <a:lnTo>
                      <a:pt x="118" y="521"/>
                    </a:lnTo>
                    <a:lnTo>
                      <a:pt x="153" y="540"/>
                    </a:lnTo>
                    <a:lnTo>
                      <a:pt x="186" y="587"/>
                    </a:lnTo>
                    <a:lnTo>
                      <a:pt x="149" y="604"/>
                    </a:lnTo>
                    <a:lnTo>
                      <a:pt x="140" y="716"/>
                    </a:lnTo>
                    <a:lnTo>
                      <a:pt x="143" y="778"/>
                    </a:lnTo>
                    <a:lnTo>
                      <a:pt x="227" y="703"/>
                    </a:lnTo>
                    <a:lnTo>
                      <a:pt x="290" y="662"/>
                    </a:lnTo>
                    <a:lnTo>
                      <a:pt x="340" y="662"/>
                    </a:lnTo>
                    <a:lnTo>
                      <a:pt x="370" y="711"/>
                    </a:lnTo>
                    <a:lnTo>
                      <a:pt x="364" y="758"/>
                    </a:lnTo>
                    <a:lnTo>
                      <a:pt x="398" y="778"/>
                    </a:lnTo>
                    <a:lnTo>
                      <a:pt x="467" y="746"/>
                    </a:lnTo>
                    <a:lnTo>
                      <a:pt x="574" y="749"/>
                    </a:lnTo>
                    <a:lnTo>
                      <a:pt x="604" y="785"/>
                    </a:lnTo>
                    <a:lnTo>
                      <a:pt x="677" y="729"/>
                    </a:lnTo>
                    <a:lnTo>
                      <a:pt x="840" y="750"/>
                    </a:lnTo>
                    <a:lnTo>
                      <a:pt x="855" y="813"/>
                    </a:lnTo>
                    <a:lnTo>
                      <a:pt x="928" y="856"/>
                    </a:lnTo>
                    <a:lnTo>
                      <a:pt x="883" y="939"/>
                    </a:lnTo>
                    <a:lnTo>
                      <a:pt x="800" y="1009"/>
                    </a:lnTo>
                    <a:lnTo>
                      <a:pt x="740" y="1100"/>
                    </a:lnTo>
                    <a:lnTo>
                      <a:pt x="731" y="1179"/>
                    </a:lnTo>
                    <a:lnTo>
                      <a:pt x="766" y="1281"/>
                    </a:lnTo>
                    <a:lnTo>
                      <a:pt x="730" y="1412"/>
                    </a:lnTo>
                    <a:lnTo>
                      <a:pt x="748" y="1538"/>
                    </a:lnTo>
                    <a:lnTo>
                      <a:pt x="596" y="1681"/>
                    </a:lnTo>
                    <a:lnTo>
                      <a:pt x="627" y="1797"/>
                    </a:lnTo>
                    <a:lnTo>
                      <a:pt x="694" y="1900"/>
                    </a:lnTo>
                    <a:lnTo>
                      <a:pt x="646" y="2112"/>
                    </a:lnTo>
                    <a:lnTo>
                      <a:pt x="711" y="2195"/>
                    </a:lnTo>
                    <a:lnTo>
                      <a:pt x="704" y="2222"/>
                    </a:lnTo>
                    <a:lnTo>
                      <a:pt x="615" y="2325"/>
                    </a:lnTo>
                    <a:lnTo>
                      <a:pt x="569" y="2449"/>
                    </a:lnTo>
                    <a:lnTo>
                      <a:pt x="581" y="2565"/>
                    </a:lnTo>
                    <a:lnTo>
                      <a:pt x="637" y="2548"/>
                    </a:lnTo>
                    <a:lnTo>
                      <a:pt x="647" y="2570"/>
                    </a:lnTo>
                    <a:lnTo>
                      <a:pt x="670" y="2540"/>
                    </a:lnTo>
                    <a:lnTo>
                      <a:pt x="701" y="2567"/>
                    </a:lnTo>
                    <a:lnTo>
                      <a:pt x="787" y="2573"/>
                    </a:lnTo>
                    <a:lnTo>
                      <a:pt x="915" y="2691"/>
                    </a:lnTo>
                    <a:lnTo>
                      <a:pt x="899" y="2771"/>
                    </a:lnTo>
                    <a:lnTo>
                      <a:pt x="926" y="2794"/>
                    </a:lnTo>
                    <a:lnTo>
                      <a:pt x="919" y="2830"/>
                    </a:lnTo>
                    <a:lnTo>
                      <a:pt x="987" y="2939"/>
                    </a:lnTo>
                    <a:lnTo>
                      <a:pt x="1014" y="2942"/>
                    </a:lnTo>
                    <a:lnTo>
                      <a:pt x="1057" y="2955"/>
                    </a:lnTo>
                    <a:lnTo>
                      <a:pt x="1077" y="2971"/>
                    </a:lnTo>
                    <a:lnTo>
                      <a:pt x="1128" y="2981"/>
                    </a:lnTo>
                    <a:lnTo>
                      <a:pt x="1161" y="3004"/>
                    </a:lnTo>
                    <a:lnTo>
                      <a:pt x="1187" y="2947"/>
                    </a:lnTo>
                    <a:lnTo>
                      <a:pt x="1283" y="2823"/>
                    </a:lnTo>
                    <a:lnTo>
                      <a:pt x="1406" y="2820"/>
                    </a:lnTo>
                    <a:lnTo>
                      <a:pt x="1469" y="2779"/>
                    </a:lnTo>
                    <a:lnTo>
                      <a:pt x="1509" y="2735"/>
                    </a:lnTo>
                    <a:lnTo>
                      <a:pt x="1688" y="2744"/>
                    </a:lnTo>
                    <a:lnTo>
                      <a:pt x="1792" y="2760"/>
                    </a:lnTo>
                    <a:lnTo>
                      <a:pt x="1922" y="2735"/>
                    </a:lnTo>
                    <a:lnTo>
                      <a:pt x="1992" y="2768"/>
                    </a:lnTo>
                    <a:lnTo>
                      <a:pt x="2115" y="2706"/>
                    </a:lnTo>
                    <a:lnTo>
                      <a:pt x="2185" y="2733"/>
                    </a:lnTo>
                    <a:lnTo>
                      <a:pt x="2215" y="2713"/>
                    </a:lnTo>
                    <a:lnTo>
                      <a:pt x="2244" y="2633"/>
                    </a:lnTo>
                    <a:lnTo>
                      <a:pt x="2280" y="2583"/>
                    </a:lnTo>
                    <a:lnTo>
                      <a:pt x="2283" y="2499"/>
                    </a:lnTo>
                    <a:lnTo>
                      <a:pt x="2356" y="2476"/>
                    </a:lnTo>
                    <a:lnTo>
                      <a:pt x="2372" y="2419"/>
                    </a:lnTo>
                    <a:lnTo>
                      <a:pt x="2442" y="2425"/>
                    </a:lnTo>
                    <a:lnTo>
                      <a:pt x="2528" y="2404"/>
                    </a:lnTo>
                    <a:lnTo>
                      <a:pt x="2578" y="2417"/>
                    </a:lnTo>
                    <a:lnTo>
                      <a:pt x="2592" y="2394"/>
                    </a:lnTo>
                    <a:lnTo>
                      <a:pt x="2565" y="2351"/>
                    </a:lnTo>
                    <a:lnTo>
                      <a:pt x="2617" y="2251"/>
                    </a:lnTo>
                    <a:lnTo>
                      <a:pt x="2630" y="2190"/>
                    </a:lnTo>
                    <a:lnTo>
                      <a:pt x="2676" y="2130"/>
                    </a:lnTo>
                    <a:lnTo>
                      <a:pt x="2692" y="2088"/>
                    </a:lnTo>
                    <a:lnTo>
                      <a:pt x="2759" y="2067"/>
                    </a:lnTo>
                    <a:lnTo>
                      <a:pt x="2821" y="1990"/>
                    </a:lnTo>
                    <a:lnTo>
                      <a:pt x="2868" y="1970"/>
                    </a:lnTo>
                    <a:lnTo>
                      <a:pt x="2845" y="1943"/>
                    </a:lnTo>
                    <a:lnTo>
                      <a:pt x="2827" y="1907"/>
                    </a:lnTo>
                    <a:lnTo>
                      <a:pt x="2780" y="1901"/>
                    </a:lnTo>
                    <a:lnTo>
                      <a:pt x="2720" y="1768"/>
                    </a:lnTo>
                    <a:lnTo>
                      <a:pt x="2682" y="1743"/>
                    </a:lnTo>
                    <a:lnTo>
                      <a:pt x="2715" y="1722"/>
                    </a:lnTo>
                    <a:lnTo>
                      <a:pt x="2714" y="1626"/>
                    </a:lnTo>
                    <a:lnTo>
                      <a:pt x="2975" y="1256"/>
                    </a:lnTo>
                    <a:lnTo>
                      <a:pt x="3031" y="1211"/>
                    </a:lnTo>
                    <a:lnTo>
                      <a:pt x="3024" y="1231"/>
                    </a:lnTo>
                    <a:lnTo>
                      <a:pt x="3037" y="1248"/>
                    </a:lnTo>
                    <a:lnTo>
                      <a:pt x="3061" y="1204"/>
                    </a:lnTo>
                    <a:lnTo>
                      <a:pt x="3011" y="1165"/>
                    </a:lnTo>
                    <a:lnTo>
                      <a:pt x="3066" y="1095"/>
                    </a:lnTo>
                    <a:lnTo>
                      <a:pt x="3279" y="1027"/>
                    </a:lnTo>
                    <a:lnTo>
                      <a:pt x="3422" y="979"/>
                    </a:lnTo>
                    <a:lnTo>
                      <a:pt x="3511" y="866"/>
                    </a:lnTo>
                    <a:lnTo>
                      <a:pt x="3604" y="821"/>
                    </a:lnTo>
                    <a:lnTo>
                      <a:pt x="3727" y="7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sp>
          <p:nvSpPr>
            <p:cNvPr id="32" name="Freeform 246"/>
            <p:cNvSpPr>
              <a:spLocks/>
            </p:cNvSpPr>
            <p:nvPr/>
          </p:nvSpPr>
          <p:spPr bwMode="auto">
            <a:xfrm>
              <a:off x="9424594" y="2964191"/>
              <a:ext cx="19024" cy="16314"/>
            </a:xfrm>
            <a:custGeom>
              <a:avLst/>
              <a:gdLst>
                <a:gd name="T0" fmla="*/ 110 w 110"/>
                <a:gd name="T1" fmla="*/ 82 h 93"/>
                <a:gd name="T2" fmla="*/ 84 w 110"/>
                <a:gd name="T3" fmla="*/ 93 h 93"/>
                <a:gd name="T4" fmla="*/ 24 w 110"/>
                <a:gd name="T5" fmla="*/ 80 h 93"/>
                <a:gd name="T6" fmla="*/ 0 w 110"/>
                <a:gd name="T7" fmla="*/ 18 h 93"/>
                <a:gd name="T8" fmla="*/ 63 w 110"/>
                <a:gd name="T9" fmla="*/ 0 h 93"/>
                <a:gd name="T10" fmla="*/ 110 w 110"/>
                <a:gd name="T11" fmla="*/ 37 h 93"/>
                <a:gd name="T12" fmla="*/ 110 w 110"/>
                <a:gd name="T13" fmla="*/ 82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110" y="82"/>
                  </a:moveTo>
                  <a:lnTo>
                    <a:pt x="84" y="93"/>
                  </a:lnTo>
                  <a:lnTo>
                    <a:pt x="24" y="80"/>
                  </a:lnTo>
                  <a:lnTo>
                    <a:pt x="0" y="18"/>
                  </a:lnTo>
                  <a:lnTo>
                    <a:pt x="63" y="0"/>
                  </a:lnTo>
                  <a:lnTo>
                    <a:pt x="110" y="37"/>
                  </a:lnTo>
                  <a:lnTo>
                    <a:pt x="110" y="82"/>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3" name="Freeform 249"/>
            <p:cNvSpPr>
              <a:spLocks/>
            </p:cNvSpPr>
            <p:nvPr/>
          </p:nvSpPr>
          <p:spPr bwMode="auto">
            <a:xfrm>
              <a:off x="9973687" y="2988233"/>
              <a:ext cx="7783" cy="6868"/>
            </a:xfrm>
            <a:custGeom>
              <a:avLst/>
              <a:gdLst>
                <a:gd name="T0" fmla="*/ 36 w 46"/>
                <a:gd name="T1" fmla="*/ 38 h 42"/>
                <a:gd name="T2" fmla="*/ 15 w 46"/>
                <a:gd name="T3" fmla="*/ 42 h 42"/>
                <a:gd name="T4" fmla="*/ 0 w 46"/>
                <a:gd name="T5" fmla="*/ 23 h 42"/>
                <a:gd name="T6" fmla="*/ 5 w 46"/>
                <a:gd name="T7" fmla="*/ 2 h 42"/>
                <a:gd name="T8" fmla="*/ 36 w 46"/>
                <a:gd name="T9" fmla="*/ 0 h 42"/>
                <a:gd name="T10" fmla="*/ 46 w 46"/>
                <a:gd name="T11" fmla="*/ 13 h 42"/>
                <a:gd name="T12" fmla="*/ 36 w 46"/>
                <a:gd name="T13" fmla="*/ 38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36" y="38"/>
                  </a:moveTo>
                  <a:lnTo>
                    <a:pt x="15" y="42"/>
                  </a:lnTo>
                  <a:lnTo>
                    <a:pt x="0" y="23"/>
                  </a:lnTo>
                  <a:lnTo>
                    <a:pt x="5" y="2"/>
                  </a:lnTo>
                  <a:lnTo>
                    <a:pt x="36" y="0"/>
                  </a:lnTo>
                  <a:lnTo>
                    <a:pt x="46" y="13"/>
                  </a:lnTo>
                  <a:lnTo>
                    <a:pt x="36" y="38"/>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4" name="Freeform 250"/>
            <p:cNvSpPr>
              <a:spLocks/>
            </p:cNvSpPr>
            <p:nvPr/>
          </p:nvSpPr>
          <p:spPr bwMode="auto">
            <a:xfrm>
              <a:off x="10000492" y="2874039"/>
              <a:ext cx="6917" cy="8586"/>
            </a:xfrm>
            <a:custGeom>
              <a:avLst/>
              <a:gdLst>
                <a:gd name="T0" fmla="*/ 32 w 39"/>
                <a:gd name="T1" fmla="*/ 40 h 48"/>
                <a:gd name="T2" fmla="*/ 14 w 39"/>
                <a:gd name="T3" fmla="*/ 48 h 48"/>
                <a:gd name="T4" fmla="*/ 0 w 39"/>
                <a:gd name="T5" fmla="*/ 39 h 48"/>
                <a:gd name="T6" fmla="*/ 3 w 39"/>
                <a:gd name="T7" fmla="*/ 18 h 48"/>
                <a:gd name="T8" fmla="*/ 27 w 39"/>
                <a:gd name="T9" fmla="*/ 0 h 48"/>
                <a:gd name="T10" fmla="*/ 39 w 39"/>
                <a:gd name="T11" fmla="*/ 7 h 48"/>
                <a:gd name="T12" fmla="*/ 32 w 39"/>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2" y="40"/>
                  </a:moveTo>
                  <a:lnTo>
                    <a:pt x="14" y="48"/>
                  </a:lnTo>
                  <a:lnTo>
                    <a:pt x="0" y="39"/>
                  </a:lnTo>
                  <a:lnTo>
                    <a:pt x="3" y="18"/>
                  </a:lnTo>
                  <a:lnTo>
                    <a:pt x="27" y="0"/>
                  </a:lnTo>
                  <a:lnTo>
                    <a:pt x="39" y="7"/>
                  </a:lnTo>
                  <a:lnTo>
                    <a:pt x="32" y="4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5" name="Freeform 251"/>
            <p:cNvSpPr>
              <a:spLocks/>
            </p:cNvSpPr>
            <p:nvPr/>
          </p:nvSpPr>
          <p:spPr bwMode="auto">
            <a:xfrm>
              <a:off x="9743672" y="2884342"/>
              <a:ext cx="9511" cy="5152"/>
            </a:xfrm>
            <a:custGeom>
              <a:avLst/>
              <a:gdLst>
                <a:gd name="T0" fmla="*/ 11 w 55"/>
                <a:gd name="T1" fmla="*/ 10 h 33"/>
                <a:gd name="T2" fmla="*/ 0 w 55"/>
                <a:gd name="T3" fmla="*/ 33 h 33"/>
                <a:gd name="T4" fmla="*/ 55 w 55"/>
                <a:gd name="T5" fmla="*/ 18 h 33"/>
                <a:gd name="T6" fmla="*/ 41 w 55"/>
                <a:gd name="T7" fmla="*/ 0 h 33"/>
                <a:gd name="T8" fmla="*/ 11 w 55"/>
                <a:gd name="T9" fmla="*/ 10 h 33"/>
              </a:gdLst>
              <a:ahLst/>
              <a:cxnLst>
                <a:cxn ang="0">
                  <a:pos x="T0" y="T1"/>
                </a:cxn>
                <a:cxn ang="0">
                  <a:pos x="T2" y="T3"/>
                </a:cxn>
                <a:cxn ang="0">
                  <a:pos x="T4" y="T5"/>
                </a:cxn>
                <a:cxn ang="0">
                  <a:pos x="T6" y="T7"/>
                </a:cxn>
                <a:cxn ang="0">
                  <a:pos x="T8" y="T9"/>
                </a:cxn>
              </a:cxnLst>
              <a:rect l="0" t="0" r="r" b="b"/>
              <a:pathLst>
                <a:path w="55" h="33">
                  <a:moveTo>
                    <a:pt x="11" y="10"/>
                  </a:moveTo>
                  <a:lnTo>
                    <a:pt x="0" y="33"/>
                  </a:lnTo>
                  <a:lnTo>
                    <a:pt x="55" y="18"/>
                  </a:lnTo>
                  <a:lnTo>
                    <a:pt x="41" y="0"/>
                  </a:lnTo>
                  <a:lnTo>
                    <a:pt x="11" y="1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nvGrpSpPr>
            <p:cNvPr id="36" name="Group 594"/>
            <p:cNvGrpSpPr/>
            <p:nvPr/>
          </p:nvGrpSpPr>
          <p:grpSpPr>
            <a:xfrm>
              <a:off x="9707352" y="2643930"/>
              <a:ext cx="607029" cy="725509"/>
              <a:chOff x="3432175" y="4740275"/>
              <a:chExt cx="1114425" cy="1341438"/>
            </a:xfrm>
            <a:solidFill>
              <a:srgbClr val="00B0F0"/>
            </a:solidFill>
          </p:grpSpPr>
          <p:sp>
            <p:nvSpPr>
              <p:cNvPr id="132" name="Freeform 247"/>
              <p:cNvSpPr>
                <a:spLocks/>
              </p:cNvSpPr>
              <p:nvPr/>
            </p:nvSpPr>
            <p:spPr bwMode="auto">
              <a:xfrm>
                <a:off x="3544888" y="5532438"/>
                <a:ext cx="160338" cy="285750"/>
              </a:xfrm>
              <a:custGeom>
                <a:avLst/>
                <a:gdLst>
                  <a:gd name="T0" fmla="*/ 459 w 507"/>
                  <a:gd name="T1" fmla="*/ 105 h 900"/>
                  <a:gd name="T2" fmla="*/ 432 w 507"/>
                  <a:gd name="T3" fmla="*/ 26 h 900"/>
                  <a:gd name="T4" fmla="*/ 395 w 507"/>
                  <a:gd name="T5" fmla="*/ 26 h 900"/>
                  <a:gd name="T6" fmla="*/ 335 w 507"/>
                  <a:gd name="T7" fmla="*/ 0 h 900"/>
                  <a:gd name="T8" fmla="*/ 318 w 507"/>
                  <a:gd name="T9" fmla="*/ 0 h 900"/>
                  <a:gd name="T10" fmla="*/ 305 w 507"/>
                  <a:gd name="T11" fmla="*/ 34 h 900"/>
                  <a:gd name="T12" fmla="*/ 263 w 507"/>
                  <a:gd name="T13" fmla="*/ 64 h 900"/>
                  <a:gd name="T14" fmla="*/ 196 w 507"/>
                  <a:gd name="T15" fmla="*/ 104 h 900"/>
                  <a:gd name="T16" fmla="*/ 173 w 507"/>
                  <a:gd name="T17" fmla="*/ 154 h 900"/>
                  <a:gd name="T18" fmla="*/ 110 w 507"/>
                  <a:gd name="T19" fmla="*/ 148 h 900"/>
                  <a:gd name="T20" fmla="*/ 56 w 507"/>
                  <a:gd name="T21" fmla="*/ 122 h 900"/>
                  <a:gd name="T22" fmla="*/ 32 w 507"/>
                  <a:gd name="T23" fmla="*/ 86 h 900"/>
                  <a:gd name="T24" fmla="*/ 62 w 507"/>
                  <a:gd name="T25" fmla="*/ 39 h 900"/>
                  <a:gd name="T26" fmla="*/ 42 w 507"/>
                  <a:gd name="T27" fmla="*/ 22 h 900"/>
                  <a:gd name="T28" fmla="*/ 29 w 507"/>
                  <a:gd name="T29" fmla="*/ 69 h 900"/>
                  <a:gd name="T30" fmla="*/ 2 w 507"/>
                  <a:gd name="T31" fmla="*/ 86 h 900"/>
                  <a:gd name="T32" fmla="*/ 20 w 507"/>
                  <a:gd name="T33" fmla="*/ 162 h 900"/>
                  <a:gd name="T34" fmla="*/ 0 w 507"/>
                  <a:gd name="T35" fmla="*/ 205 h 900"/>
                  <a:gd name="T36" fmla="*/ 14 w 507"/>
                  <a:gd name="T37" fmla="*/ 272 h 900"/>
                  <a:gd name="T38" fmla="*/ 28 w 507"/>
                  <a:gd name="T39" fmla="*/ 242 h 900"/>
                  <a:gd name="T40" fmla="*/ 78 w 507"/>
                  <a:gd name="T41" fmla="*/ 274 h 900"/>
                  <a:gd name="T42" fmla="*/ 108 w 507"/>
                  <a:gd name="T43" fmla="*/ 331 h 900"/>
                  <a:gd name="T44" fmla="*/ 89 w 507"/>
                  <a:gd name="T45" fmla="*/ 373 h 900"/>
                  <a:gd name="T46" fmla="*/ 109 w 507"/>
                  <a:gd name="T47" fmla="*/ 403 h 900"/>
                  <a:gd name="T48" fmla="*/ 82 w 507"/>
                  <a:gd name="T49" fmla="*/ 470 h 900"/>
                  <a:gd name="T50" fmla="*/ 127 w 507"/>
                  <a:gd name="T51" fmla="*/ 506 h 900"/>
                  <a:gd name="T52" fmla="*/ 113 w 507"/>
                  <a:gd name="T53" fmla="*/ 549 h 900"/>
                  <a:gd name="T54" fmla="*/ 61 w 507"/>
                  <a:gd name="T55" fmla="*/ 703 h 900"/>
                  <a:gd name="T56" fmla="*/ 102 w 507"/>
                  <a:gd name="T57" fmla="*/ 756 h 900"/>
                  <a:gd name="T58" fmla="*/ 105 w 507"/>
                  <a:gd name="T59" fmla="*/ 835 h 900"/>
                  <a:gd name="T60" fmla="*/ 126 w 507"/>
                  <a:gd name="T61" fmla="*/ 851 h 900"/>
                  <a:gd name="T62" fmla="*/ 99 w 507"/>
                  <a:gd name="T63" fmla="*/ 851 h 900"/>
                  <a:gd name="T64" fmla="*/ 110 w 507"/>
                  <a:gd name="T65" fmla="*/ 885 h 900"/>
                  <a:gd name="T66" fmla="*/ 137 w 507"/>
                  <a:gd name="T67" fmla="*/ 875 h 900"/>
                  <a:gd name="T68" fmla="*/ 173 w 507"/>
                  <a:gd name="T69" fmla="*/ 900 h 900"/>
                  <a:gd name="T70" fmla="*/ 219 w 507"/>
                  <a:gd name="T71" fmla="*/ 890 h 900"/>
                  <a:gd name="T72" fmla="*/ 259 w 507"/>
                  <a:gd name="T73" fmla="*/ 887 h 900"/>
                  <a:gd name="T74" fmla="*/ 286 w 507"/>
                  <a:gd name="T75" fmla="*/ 860 h 900"/>
                  <a:gd name="T76" fmla="*/ 289 w 507"/>
                  <a:gd name="T77" fmla="*/ 797 h 900"/>
                  <a:gd name="T78" fmla="*/ 345 w 507"/>
                  <a:gd name="T79" fmla="*/ 760 h 900"/>
                  <a:gd name="T80" fmla="*/ 378 w 507"/>
                  <a:gd name="T81" fmla="*/ 792 h 900"/>
                  <a:gd name="T82" fmla="*/ 409 w 507"/>
                  <a:gd name="T83" fmla="*/ 826 h 900"/>
                  <a:gd name="T84" fmla="*/ 452 w 507"/>
                  <a:gd name="T85" fmla="*/ 759 h 900"/>
                  <a:gd name="T86" fmla="*/ 451 w 507"/>
                  <a:gd name="T87" fmla="*/ 650 h 900"/>
                  <a:gd name="T88" fmla="*/ 477 w 507"/>
                  <a:gd name="T89" fmla="*/ 539 h 900"/>
                  <a:gd name="T90" fmla="*/ 502 w 507"/>
                  <a:gd name="T91" fmla="*/ 444 h 900"/>
                  <a:gd name="T92" fmla="*/ 459 w 507"/>
                  <a:gd name="T93" fmla="*/ 407 h 900"/>
                  <a:gd name="T94" fmla="*/ 471 w 507"/>
                  <a:gd name="T95" fmla="*/ 360 h 900"/>
                  <a:gd name="T96" fmla="*/ 504 w 507"/>
                  <a:gd name="T97" fmla="*/ 330 h 900"/>
                  <a:gd name="T98" fmla="*/ 507 w 507"/>
                  <a:gd name="T99" fmla="*/ 241 h 900"/>
                  <a:gd name="T100" fmla="*/ 456 w 507"/>
                  <a:gd name="T101" fmla="*/ 158 h 900"/>
                  <a:gd name="T102" fmla="*/ 459 w 507"/>
                  <a:gd name="T103" fmla="*/ 1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7" h="900">
                    <a:moveTo>
                      <a:pt x="459" y="105"/>
                    </a:moveTo>
                    <a:lnTo>
                      <a:pt x="432" y="26"/>
                    </a:lnTo>
                    <a:lnTo>
                      <a:pt x="395" y="26"/>
                    </a:lnTo>
                    <a:lnTo>
                      <a:pt x="335" y="0"/>
                    </a:lnTo>
                    <a:lnTo>
                      <a:pt x="318" y="0"/>
                    </a:lnTo>
                    <a:lnTo>
                      <a:pt x="305" y="34"/>
                    </a:lnTo>
                    <a:lnTo>
                      <a:pt x="263" y="64"/>
                    </a:lnTo>
                    <a:lnTo>
                      <a:pt x="196" y="104"/>
                    </a:lnTo>
                    <a:lnTo>
                      <a:pt x="173" y="154"/>
                    </a:lnTo>
                    <a:lnTo>
                      <a:pt x="110" y="148"/>
                    </a:lnTo>
                    <a:lnTo>
                      <a:pt x="56" y="122"/>
                    </a:lnTo>
                    <a:lnTo>
                      <a:pt x="32" y="86"/>
                    </a:lnTo>
                    <a:lnTo>
                      <a:pt x="62" y="39"/>
                    </a:lnTo>
                    <a:lnTo>
                      <a:pt x="42" y="22"/>
                    </a:lnTo>
                    <a:lnTo>
                      <a:pt x="29" y="69"/>
                    </a:lnTo>
                    <a:lnTo>
                      <a:pt x="2" y="86"/>
                    </a:lnTo>
                    <a:lnTo>
                      <a:pt x="20" y="162"/>
                    </a:lnTo>
                    <a:lnTo>
                      <a:pt x="0" y="205"/>
                    </a:lnTo>
                    <a:lnTo>
                      <a:pt x="14" y="272"/>
                    </a:lnTo>
                    <a:lnTo>
                      <a:pt x="28" y="242"/>
                    </a:lnTo>
                    <a:lnTo>
                      <a:pt x="78" y="274"/>
                    </a:lnTo>
                    <a:lnTo>
                      <a:pt x="108" y="331"/>
                    </a:lnTo>
                    <a:lnTo>
                      <a:pt x="89" y="373"/>
                    </a:lnTo>
                    <a:lnTo>
                      <a:pt x="109" y="403"/>
                    </a:lnTo>
                    <a:lnTo>
                      <a:pt x="82" y="470"/>
                    </a:lnTo>
                    <a:lnTo>
                      <a:pt x="127" y="506"/>
                    </a:lnTo>
                    <a:lnTo>
                      <a:pt x="113" y="549"/>
                    </a:lnTo>
                    <a:lnTo>
                      <a:pt x="61" y="703"/>
                    </a:lnTo>
                    <a:lnTo>
                      <a:pt x="102" y="756"/>
                    </a:lnTo>
                    <a:lnTo>
                      <a:pt x="105" y="835"/>
                    </a:lnTo>
                    <a:lnTo>
                      <a:pt x="126" y="851"/>
                    </a:lnTo>
                    <a:lnTo>
                      <a:pt x="99" y="851"/>
                    </a:lnTo>
                    <a:lnTo>
                      <a:pt x="110" y="885"/>
                    </a:lnTo>
                    <a:lnTo>
                      <a:pt x="137" y="875"/>
                    </a:lnTo>
                    <a:lnTo>
                      <a:pt x="173" y="900"/>
                    </a:lnTo>
                    <a:lnTo>
                      <a:pt x="219" y="890"/>
                    </a:lnTo>
                    <a:lnTo>
                      <a:pt x="259" y="887"/>
                    </a:lnTo>
                    <a:lnTo>
                      <a:pt x="286" y="860"/>
                    </a:lnTo>
                    <a:lnTo>
                      <a:pt x="289" y="797"/>
                    </a:lnTo>
                    <a:lnTo>
                      <a:pt x="345" y="760"/>
                    </a:lnTo>
                    <a:lnTo>
                      <a:pt x="378" y="792"/>
                    </a:lnTo>
                    <a:lnTo>
                      <a:pt x="409" y="826"/>
                    </a:lnTo>
                    <a:lnTo>
                      <a:pt x="452" y="759"/>
                    </a:lnTo>
                    <a:lnTo>
                      <a:pt x="451" y="650"/>
                    </a:lnTo>
                    <a:lnTo>
                      <a:pt x="477" y="539"/>
                    </a:lnTo>
                    <a:lnTo>
                      <a:pt x="502" y="444"/>
                    </a:lnTo>
                    <a:lnTo>
                      <a:pt x="459" y="407"/>
                    </a:lnTo>
                    <a:lnTo>
                      <a:pt x="471" y="360"/>
                    </a:lnTo>
                    <a:lnTo>
                      <a:pt x="504" y="330"/>
                    </a:lnTo>
                    <a:lnTo>
                      <a:pt x="507" y="241"/>
                    </a:lnTo>
                    <a:lnTo>
                      <a:pt x="456" y="158"/>
                    </a:lnTo>
                    <a:lnTo>
                      <a:pt x="459" y="105"/>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33" name="Freeform 248"/>
              <p:cNvSpPr>
                <a:spLocks/>
              </p:cNvSpPr>
              <p:nvPr/>
            </p:nvSpPr>
            <p:spPr bwMode="auto">
              <a:xfrm>
                <a:off x="3432175" y="4740275"/>
                <a:ext cx="1114425" cy="1195388"/>
              </a:xfrm>
              <a:custGeom>
                <a:avLst/>
                <a:gdLst>
                  <a:gd name="T0" fmla="*/ 3242 w 3513"/>
                  <a:gd name="T1" fmla="*/ 2628 h 3761"/>
                  <a:gd name="T2" fmla="*/ 2756 w 3513"/>
                  <a:gd name="T3" fmla="*/ 2371 h 3761"/>
                  <a:gd name="T4" fmla="*/ 2788 w 3513"/>
                  <a:gd name="T5" fmla="*/ 2188 h 3761"/>
                  <a:gd name="T6" fmla="*/ 2658 w 3513"/>
                  <a:gd name="T7" fmla="*/ 2166 h 3761"/>
                  <a:gd name="T8" fmla="*/ 2457 w 3513"/>
                  <a:gd name="T9" fmla="*/ 2121 h 3761"/>
                  <a:gd name="T10" fmla="*/ 2045 w 3513"/>
                  <a:gd name="T11" fmla="*/ 1507 h 3761"/>
                  <a:gd name="T12" fmla="*/ 1641 w 3513"/>
                  <a:gd name="T13" fmla="*/ 1086 h 3761"/>
                  <a:gd name="T14" fmla="*/ 1626 w 3513"/>
                  <a:gd name="T15" fmla="*/ 821 h 3761"/>
                  <a:gd name="T16" fmla="*/ 1784 w 3513"/>
                  <a:gd name="T17" fmla="*/ 663 h 3761"/>
                  <a:gd name="T18" fmla="*/ 2044 w 3513"/>
                  <a:gd name="T19" fmla="*/ 615 h 3761"/>
                  <a:gd name="T20" fmla="*/ 1988 w 3513"/>
                  <a:gd name="T21" fmla="*/ 510 h 3761"/>
                  <a:gd name="T22" fmla="*/ 2026 w 3513"/>
                  <a:gd name="T23" fmla="*/ 239 h 3761"/>
                  <a:gd name="T24" fmla="*/ 1566 w 3513"/>
                  <a:gd name="T25" fmla="*/ 0 h 3761"/>
                  <a:gd name="T26" fmla="*/ 1072 w 3513"/>
                  <a:gd name="T27" fmla="*/ 89 h 3761"/>
                  <a:gd name="T28" fmla="*/ 975 w 3513"/>
                  <a:gd name="T29" fmla="*/ 369 h 3761"/>
                  <a:gd name="T30" fmla="*/ 778 w 3513"/>
                  <a:gd name="T31" fmla="*/ 347 h 3761"/>
                  <a:gd name="T32" fmla="*/ 636 w 3513"/>
                  <a:gd name="T33" fmla="*/ 501 h 3761"/>
                  <a:gd name="T34" fmla="*/ 613 w 3513"/>
                  <a:gd name="T35" fmla="*/ 491 h 3761"/>
                  <a:gd name="T36" fmla="*/ 603 w 3513"/>
                  <a:gd name="T37" fmla="*/ 478 h 3761"/>
                  <a:gd name="T38" fmla="*/ 595 w 3513"/>
                  <a:gd name="T39" fmla="*/ 417 h 3761"/>
                  <a:gd name="T40" fmla="*/ 504 w 3513"/>
                  <a:gd name="T41" fmla="*/ 525 h 3761"/>
                  <a:gd name="T42" fmla="*/ 537 w 3513"/>
                  <a:gd name="T43" fmla="*/ 434 h 3761"/>
                  <a:gd name="T44" fmla="*/ 451 w 3513"/>
                  <a:gd name="T45" fmla="*/ 314 h 3761"/>
                  <a:gd name="T46" fmla="*/ 192 w 3513"/>
                  <a:gd name="T47" fmla="*/ 442 h 3761"/>
                  <a:gd name="T48" fmla="*/ 108 w 3513"/>
                  <a:gd name="T49" fmla="*/ 749 h 3761"/>
                  <a:gd name="T50" fmla="*/ 80 w 3513"/>
                  <a:gd name="T51" fmla="*/ 1014 h 3761"/>
                  <a:gd name="T52" fmla="*/ 230 w 3513"/>
                  <a:gd name="T53" fmla="*/ 1239 h 3761"/>
                  <a:gd name="T54" fmla="*/ 264 w 3513"/>
                  <a:gd name="T55" fmla="*/ 1367 h 3761"/>
                  <a:gd name="T56" fmla="*/ 463 w 3513"/>
                  <a:gd name="T57" fmla="*/ 1233 h 3761"/>
                  <a:gd name="T58" fmla="*/ 729 w 3513"/>
                  <a:gd name="T59" fmla="*/ 1204 h 3761"/>
                  <a:gd name="T60" fmla="*/ 1021 w 3513"/>
                  <a:gd name="T61" fmla="*/ 1430 h 3761"/>
                  <a:gd name="T62" fmla="*/ 1088 w 3513"/>
                  <a:gd name="T63" fmla="*/ 1805 h 3761"/>
                  <a:gd name="T64" fmla="*/ 1179 w 3513"/>
                  <a:gd name="T65" fmla="*/ 1894 h 3761"/>
                  <a:gd name="T66" fmla="*/ 1266 w 3513"/>
                  <a:gd name="T67" fmla="*/ 2025 h 3761"/>
                  <a:gd name="T68" fmla="*/ 1494 w 3513"/>
                  <a:gd name="T69" fmla="*/ 2152 h 3761"/>
                  <a:gd name="T70" fmla="*/ 1907 w 3513"/>
                  <a:gd name="T71" fmla="*/ 2454 h 3761"/>
                  <a:gd name="T72" fmla="*/ 2225 w 3513"/>
                  <a:gd name="T73" fmla="*/ 2637 h 3761"/>
                  <a:gd name="T74" fmla="*/ 2366 w 3513"/>
                  <a:gd name="T75" fmla="*/ 2693 h 3761"/>
                  <a:gd name="T76" fmla="*/ 2531 w 3513"/>
                  <a:gd name="T77" fmla="*/ 2937 h 3761"/>
                  <a:gd name="T78" fmla="*/ 2770 w 3513"/>
                  <a:gd name="T79" fmla="*/ 3246 h 3761"/>
                  <a:gd name="T80" fmla="*/ 2759 w 3513"/>
                  <a:gd name="T81" fmla="*/ 3426 h 3761"/>
                  <a:gd name="T82" fmla="*/ 2700 w 3513"/>
                  <a:gd name="T83" fmla="*/ 3573 h 3761"/>
                  <a:gd name="T84" fmla="*/ 2712 w 3513"/>
                  <a:gd name="T85" fmla="*/ 3761 h 3761"/>
                  <a:gd name="T86" fmla="*/ 2815 w 3513"/>
                  <a:gd name="T87" fmla="*/ 3664 h 3761"/>
                  <a:gd name="T88" fmla="*/ 3038 w 3513"/>
                  <a:gd name="T89" fmla="*/ 3304 h 3761"/>
                  <a:gd name="T90" fmla="*/ 3059 w 3513"/>
                  <a:gd name="T91" fmla="*/ 3095 h 3761"/>
                  <a:gd name="T92" fmla="*/ 2943 w 3513"/>
                  <a:gd name="T93" fmla="*/ 2820 h 3761"/>
                  <a:gd name="T94" fmla="*/ 3152 w 3513"/>
                  <a:gd name="T95" fmla="*/ 2745 h 3761"/>
                  <a:gd name="T96" fmla="*/ 3471 w 3513"/>
                  <a:gd name="T97" fmla="*/ 2961 h 3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3" h="3761">
                    <a:moveTo>
                      <a:pt x="3470" y="2782"/>
                    </a:moveTo>
                    <a:lnTo>
                      <a:pt x="3392" y="2716"/>
                    </a:lnTo>
                    <a:lnTo>
                      <a:pt x="3349" y="2667"/>
                    </a:lnTo>
                    <a:lnTo>
                      <a:pt x="3242" y="2628"/>
                    </a:lnTo>
                    <a:lnTo>
                      <a:pt x="3133" y="2517"/>
                    </a:lnTo>
                    <a:lnTo>
                      <a:pt x="2973" y="2448"/>
                    </a:lnTo>
                    <a:lnTo>
                      <a:pt x="2816" y="2386"/>
                    </a:lnTo>
                    <a:lnTo>
                      <a:pt x="2756" y="2371"/>
                    </a:lnTo>
                    <a:lnTo>
                      <a:pt x="2722" y="2301"/>
                    </a:lnTo>
                    <a:lnTo>
                      <a:pt x="2728" y="2265"/>
                    </a:lnTo>
                    <a:lnTo>
                      <a:pt x="2761" y="2221"/>
                    </a:lnTo>
                    <a:lnTo>
                      <a:pt x="2788" y="2188"/>
                    </a:lnTo>
                    <a:lnTo>
                      <a:pt x="2747" y="2118"/>
                    </a:lnTo>
                    <a:lnTo>
                      <a:pt x="2710" y="2119"/>
                    </a:lnTo>
                    <a:lnTo>
                      <a:pt x="2673" y="2132"/>
                    </a:lnTo>
                    <a:lnTo>
                      <a:pt x="2658" y="2166"/>
                    </a:lnTo>
                    <a:lnTo>
                      <a:pt x="2634" y="2159"/>
                    </a:lnTo>
                    <a:lnTo>
                      <a:pt x="2631" y="2136"/>
                    </a:lnTo>
                    <a:lnTo>
                      <a:pt x="2544" y="2190"/>
                    </a:lnTo>
                    <a:lnTo>
                      <a:pt x="2457" y="2121"/>
                    </a:lnTo>
                    <a:lnTo>
                      <a:pt x="2337" y="2052"/>
                    </a:lnTo>
                    <a:lnTo>
                      <a:pt x="2232" y="1941"/>
                    </a:lnTo>
                    <a:lnTo>
                      <a:pt x="2127" y="1749"/>
                    </a:lnTo>
                    <a:lnTo>
                      <a:pt x="2045" y="1507"/>
                    </a:lnTo>
                    <a:lnTo>
                      <a:pt x="1941" y="1448"/>
                    </a:lnTo>
                    <a:lnTo>
                      <a:pt x="1776" y="1310"/>
                    </a:lnTo>
                    <a:lnTo>
                      <a:pt x="1665" y="1189"/>
                    </a:lnTo>
                    <a:lnTo>
                      <a:pt x="1641" y="1086"/>
                    </a:lnTo>
                    <a:lnTo>
                      <a:pt x="1644" y="994"/>
                    </a:lnTo>
                    <a:lnTo>
                      <a:pt x="1683" y="940"/>
                    </a:lnTo>
                    <a:lnTo>
                      <a:pt x="1683" y="893"/>
                    </a:lnTo>
                    <a:lnTo>
                      <a:pt x="1626" y="821"/>
                    </a:lnTo>
                    <a:lnTo>
                      <a:pt x="1621" y="767"/>
                    </a:lnTo>
                    <a:lnTo>
                      <a:pt x="1652" y="701"/>
                    </a:lnTo>
                    <a:lnTo>
                      <a:pt x="1684" y="697"/>
                    </a:lnTo>
                    <a:lnTo>
                      <a:pt x="1784" y="663"/>
                    </a:lnTo>
                    <a:lnTo>
                      <a:pt x="1887" y="606"/>
                    </a:lnTo>
                    <a:lnTo>
                      <a:pt x="1937" y="623"/>
                    </a:lnTo>
                    <a:lnTo>
                      <a:pt x="1990" y="595"/>
                    </a:lnTo>
                    <a:lnTo>
                      <a:pt x="2044" y="615"/>
                    </a:lnTo>
                    <a:lnTo>
                      <a:pt x="2073" y="619"/>
                    </a:lnTo>
                    <a:lnTo>
                      <a:pt x="2086" y="585"/>
                    </a:lnTo>
                    <a:lnTo>
                      <a:pt x="2068" y="549"/>
                    </a:lnTo>
                    <a:lnTo>
                      <a:pt x="1988" y="510"/>
                    </a:lnTo>
                    <a:lnTo>
                      <a:pt x="2024" y="457"/>
                    </a:lnTo>
                    <a:lnTo>
                      <a:pt x="2018" y="425"/>
                    </a:lnTo>
                    <a:lnTo>
                      <a:pt x="1960" y="364"/>
                    </a:lnTo>
                    <a:lnTo>
                      <a:pt x="2026" y="239"/>
                    </a:lnTo>
                    <a:lnTo>
                      <a:pt x="1914" y="183"/>
                    </a:lnTo>
                    <a:lnTo>
                      <a:pt x="1687" y="176"/>
                    </a:lnTo>
                    <a:lnTo>
                      <a:pt x="1634" y="92"/>
                    </a:lnTo>
                    <a:lnTo>
                      <a:pt x="1566" y="0"/>
                    </a:lnTo>
                    <a:lnTo>
                      <a:pt x="1331" y="51"/>
                    </a:lnTo>
                    <a:lnTo>
                      <a:pt x="1260" y="122"/>
                    </a:lnTo>
                    <a:lnTo>
                      <a:pt x="1149" y="88"/>
                    </a:lnTo>
                    <a:lnTo>
                      <a:pt x="1072" y="89"/>
                    </a:lnTo>
                    <a:lnTo>
                      <a:pt x="1110" y="165"/>
                    </a:lnTo>
                    <a:lnTo>
                      <a:pt x="1100" y="212"/>
                    </a:lnTo>
                    <a:lnTo>
                      <a:pt x="994" y="302"/>
                    </a:lnTo>
                    <a:lnTo>
                      <a:pt x="975" y="369"/>
                    </a:lnTo>
                    <a:lnTo>
                      <a:pt x="955" y="365"/>
                    </a:lnTo>
                    <a:lnTo>
                      <a:pt x="895" y="326"/>
                    </a:lnTo>
                    <a:lnTo>
                      <a:pt x="838" y="313"/>
                    </a:lnTo>
                    <a:lnTo>
                      <a:pt x="778" y="347"/>
                    </a:lnTo>
                    <a:lnTo>
                      <a:pt x="678" y="328"/>
                    </a:lnTo>
                    <a:lnTo>
                      <a:pt x="654" y="362"/>
                    </a:lnTo>
                    <a:lnTo>
                      <a:pt x="667" y="491"/>
                    </a:lnTo>
                    <a:lnTo>
                      <a:pt x="636" y="501"/>
                    </a:lnTo>
                    <a:lnTo>
                      <a:pt x="636" y="501"/>
                    </a:lnTo>
                    <a:lnTo>
                      <a:pt x="631" y="499"/>
                    </a:lnTo>
                    <a:lnTo>
                      <a:pt x="620" y="495"/>
                    </a:lnTo>
                    <a:lnTo>
                      <a:pt x="613" y="491"/>
                    </a:lnTo>
                    <a:lnTo>
                      <a:pt x="607" y="488"/>
                    </a:lnTo>
                    <a:lnTo>
                      <a:pt x="604" y="483"/>
                    </a:lnTo>
                    <a:lnTo>
                      <a:pt x="603" y="481"/>
                    </a:lnTo>
                    <a:lnTo>
                      <a:pt x="603" y="478"/>
                    </a:lnTo>
                    <a:lnTo>
                      <a:pt x="603" y="478"/>
                    </a:lnTo>
                    <a:lnTo>
                      <a:pt x="602" y="415"/>
                    </a:lnTo>
                    <a:lnTo>
                      <a:pt x="599" y="412"/>
                    </a:lnTo>
                    <a:lnTo>
                      <a:pt x="595" y="417"/>
                    </a:lnTo>
                    <a:lnTo>
                      <a:pt x="571" y="433"/>
                    </a:lnTo>
                    <a:lnTo>
                      <a:pt x="548" y="495"/>
                    </a:lnTo>
                    <a:lnTo>
                      <a:pt x="507" y="558"/>
                    </a:lnTo>
                    <a:lnTo>
                      <a:pt x="504" y="525"/>
                    </a:lnTo>
                    <a:lnTo>
                      <a:pt x="468" y="499"/>
                    </a:lnTo>
                    <a:lnTo>
                      <a:pt x="485" y="487"/>
                    </a:lnTo>
                    <a:lnTo>
                      <a:pt x="525" y="486"/>
                    </a:lnTo>
                    <a:lnTo>
                      <a:pt x="537" y="434"/>
                    </a:lnTo>
                    <a:lnTo>
                      <a:pt x="596" y="410"/>
                    </a:lnTo>
                    <a:lnTo>
                      <a:pt x="525" y="350"/>
                    </a:lnTo>
                    <a:lnTo>
                      <a:pt x="470" y="281"/>
                    </a:lnTo>
                    <a:lnTo>
                      <a:pt x="451" y="314"/>
                    </a:lnTo>
                    <a:lnTo>
                      <a:pt x="415" y="321"/>
                    </a:lnTo>
                    <a:lnTo>
                      <a:pt x="352" y="431"/>
                    </a:lnTo>
                    <a:lnTo>
                      <a:pt x="282" y="451"/>
                    </a:lnTo>
                    <a:lnTo>
                      <a:pt x="192" y="442"/>
                    </a:lnTo>
                    <a:lnTo>
                      <a:pt x="76" y="502"/>
                    </a:lnTo>
                    <a:lnTo>
                      <a:pt x="50" y="572"/>
                    </a:lnTo>
                    <a:lnTo>
                      <a:pt x="77" y="636"/>
                    </a:lnTo>
                    <a:lnTo>
                      <a:pt x="108" y="749"/>
                    </a:lnTo>
                    <a:lnTo>
                      <a:pt x="33" y="842"/>
                    </a:lnTo>
                    <a:lnTo>
                      <a:pt x="0" y="911"/>
                    </a:lnTo>
                    <a:lnTo>
                      <a:pt x="64" y="981"/>
                    </a:lnTo>
                    <a:lnTo>
                      <a:pt x="80" y="1014"/>
                    </a:lnTo>
                    <a:lnTo>
                      <a:pt x="72" y="1084"/>
                    </a:lnTo>
                    <a:lnTo>
                      <a:pt x="53" y="1183"/>
                    </a:lnTo>
                    <a:lnTo>
                      <a:pt x="156" y="1225"/>
                    </a:lnTo>
                    <a:lnTo>
                      <a:pt x="230" y="1239"/>
                    </a:lnTo>
                    <a:lnTo>
                      <a:pt x="256" y="1304"/>
                    </a:lnTo>
                    <a:lnTo>
                      <a:pt x="287" y="1315"/>
                    </a:lnTo>
                    <a:lnTo>
                      <a:pt x="291" y="1340"/>
                    </a:lnTo>
                    <a:lnTo>
                      <a:pt x="264" y="1367"/>
                    </a:lnTo>
                    <a:lnTo>
                      <a:pt x="285" y="1410"/>
                    </a:lnTo>
                    <a:lnTo>
                      <a:pt x="345" y="1397"/>
                    </a:lnTo>
                    <a:lnTo>
                      <a:pt x="390" y="1350"/>
                    </a:lnTo>
                    <a:lnTo>
                      <a:pt x="463" y="1233"/>
                    </a:lnTo>
                    <a:lnTo>
                      <a:pt x="506" y="1186"/>
                    </a:lnTo>
                    <a:lnTo>
                      <a:pt x="609" y="1175"/>
                    </a:lnTo>
                    <a:lnTo>
                      <a:pt x="662" y="1194"/>
                    </a:lnTo>
                    <a:lnTo>
                      <a:pt x="729" y="1204"/>
                    </a:lnTo>
                    <a:lnTo>
                      <a:pt x="834" y="1292"/>
                    </a:lnTo>
                    <a:lnTo>
                      <a:pt x="937" y="1318"/>
                    </a:lnTo>
                    <a:lnTo>
                      <a:pt x="1011" y="1343"/>
                    </a:lnTo>
                    <a:lnTo>
                      <a:pt x="1021" y="1430"/>
                    </a:lnTo>
                    <a:lnTo>
                      <a:pt x="1039" y="1523"/>
                    </a:lnTo>
                    <a:lnTo>
                      <a:pt x="1093" y="1689"/>
                    </a:lnTo>
                    <a:lnTo>
                      <a:pt x="1111" y="1761"/>
                    </a:lnTo>
                    <a:lnTo>
                      <a:pt x="1088" y="1805"/>
                    </a:lnTo>
                    <a:lnTo>
                      <a:pt x="1094" y="1821"/>
                    </a:lnTo>
                    <a:lnTo>
                      <a:pt x="1135" y="1814"/>
                    </a:lnTo>
                    <a:lnTo>
                      <a:pt x="1195" y="1847"/>
                    </a:lnTo>
                    <a:lnTo>
                      <a:pt x="1179" y="1894"/>
                    </a:lnTo>
                    <a:lnTo>
                      <a:pt x="1233" y="1909"/>
                    </a:lnTo>
                    <a:lnTo>
                      <a:pt x="1286" y="1955"/>
                    </a:lnTo>
                    <a:lnTo>
                      <a:pt x="1249" y="1985"/>
                    </a:lnTo>
                    <a:lnTo>
                      <a:pt x="1266" y="2025"/>
                    </a:lnTo>
                    <a:lnTo>
                      <a:pt x="1296" y="1999"/>
                    </a:lnTo>
                    <a:lnTo>
                      <a:pt x="1376" y="1984"/>
                    </a:lnTo>
                    <a:lnTo>
                      <a:pt x="1453" y="2070"/>
                    </a:lnTo>
                    <a:lnTo>
                      <a:pt x="1494" y="2152"/>
                    </a:lnTo>
                    <a:lnTo>
                      <a:pt x="1558" y="2206"/>
                    </a:lnTo>
                    <a:lnTo>
                      <a:pt x="1679" y="2341"/>
                    </a:lnTo>
                    <a:lnTo>
                      <a:pt x="1843" y="2462"/>
                    </a:lnTo>
                    <a:lnTo>
                      <a:pt x="1907" y="2454"/>
                    </a:lnTo>
                    <a:lnTo>
                      <a:pt x="1970" y="2490"/>
                    </a:lnTo>
                    <a:lnTo>
                      <a:pt x="2064" y="2467"/>
                    </a:lnTo>
                    <a:lnTo>
                      <a:pt x="2148" y="2575"/>
                    </a:lnTo>
                    <a:lnTo>
                      <a:pt x="2225" y="2637"/>
                    </a:lnTo>
                    <a:lnTo>
                      <a:pt x="2282" y="2647"/>
                    </a:lnTo>
                    <a:lnTo>
                      <a:pt x="2255" y="2704"/>
                    </a:lnTo>
                    <a:lnTo>
                      <a:pt x="2282" y="2723"/>
                    </a:lnTo>
                    <a:lnTo>
                      <a:pt x="2366" y="2693"/>
                    </a:lnTo>
                    <a:lnTo>
                      <a:pt x="2424" y="2789"/>
                    </a:lnTo>
                    <a:lnTo>
                      <a:pt x="2420" y="2825"/>
                    </a:lnTo>
                    <a:lnTo>
                      <a:pt x="2457" y="2901"/>
                    </a:lnTo>
                    <a:lnTo>
                      <a:pt x="2531" y="2937"/>
                    </a:lnTo>
                    <a:lnTo>
                      <a:pt x="2618" y="2919"/>
                    </a:lnTo>
                    <a:lnTo>
                      <a:pt x="2674" y="2988"/>
                    </a:lnTo>
                    <a:lnTo>
                      <a:pt x="2709" y="3111"/>
                    </a:lnTo>
                    <a:lnTo>
                      <a:pt x="2770" y="3246"/>
                    </a:lnTo>
                    <a:lnTo>
                      <a:pt x="2808" y="3305"/>
                    </a:lnTo>
                    <a:lnTo>
                      <a:pt x="2811" y="3349"/>
                    </a:lnTo>
                    <a:lnTo>
                      <a:pt x="2803" y="3409"/>
                    </a:lnTo>
                    <a:lnTo>
                      <a:pt x="2759" y="3426"/>
                    </a:lnTo>
                    <a:lnTo>
                      <a:pt x="2706" y="3449"/>
                    </a:lnTo>
                    <a:lnTo>
                      <a:pt x="2692" y="3479"/>
                    </a:lnTo>
                    <a:lnTo>
                      <a:pt x="2723" y="3526"/>
                    </a:lnTo>
                    <a:lnTo>
                      <a:pt x="2700" y="3573"/>
                    </a:lnTo>
                    <a:lnTo>
                      <a:pt x="2634" y="3596"/>
                    </a:lnTo>
                    <a:lnTo>
                      <a:pt x="2634" y="3626"/>
                    </a:lnTo>
                    <a:lnTo>
                      <a:pt x="2669" y="3722"/>
                    </a:lnTo>
                    <a:lnTo>
                      <a:pt x="2712" y="3761"/>
                    </a:lnTo>
                    <a:lnTo>
                      <a:pt x="2765" y="3741"/>
                    </a:lnTo>
                    <a:lnTo>
                      <a:pt x="2765" y="3741"/>
                    </a:lnTo>
                    <a:lnTo>
                      <a:pt x="2815" y="3664"/>
                    </a:lnTo>
                    <a:lnTo>
                      <a:pt x="2815" y="3664"/>
                    </a:lnTo>
                    <a:lnTo>
                      <a:pt x="2943" y="3527"/>
                    </a:lnTo>
                    <a:lnTo>
                      <a:pt x="2945" y="3430"/>
                    </a:lnTo>
                    <a:lnTo>
                      <a:pt x="2942" y="3355"/>
                    </a:lnTo>
                    <a:lnTo>
                      <a:pt x="3038" y="3304"/>
                    </a:lnTo>
                    <a:lnTo>
                      <a:pt x="3105" y="3293"/>
                    </a:lnTo>
                    <a:lnTo>
                      <a:pt x="3107" y="3240"/>
                    </a:lnTo>
                    <a:lnTo>
                      <a:pt x="3087" y="3157"/>
                    </a:lnTo>
                    <a:lnTo>
                      <a:pt x="3059" y="3095"/>
                    </a:lnTo>
                    <a:lnTo>
                      <a:pt x="2962" y="3036"/>
                    </a:lnTo>
                    <a:lnTo>
                      <a:pt x="2902" y="2984"/>
                    </a:lnTo>
                    <a:lnTo>
                      <a:pt x="2967" y="2873"/>
                    </a:lnTo>
                    <a:lnTo>
                      <a:pt x="2943" y="2820"/>
                    </a:lnTo>
                    <a:lnTo>
                      <a:pt x="3015" y="2736"/>
                    </a:lnTo>
                    <a:lnTo>
                      <a:pt x="3142" y="2715"/>
                    </a:lnTo>
                    <a:lnTo>
                      <a:pt x="3176" y="2732"/>
                    </a:lnTo>
                    <a:lnTo>
                      <a:pt x="3152" y="2745"/>
                    </a:lnTo>
                    <a:lnTo>
                      <a:pt x="3156" y="2785"/>
                    </a:lnTo>
                    <a:lnTo>
                      <a:pt x="3323" y="2813"/>
                    </a:lnTo>
                    <a:lnTo>
                      <a:pt x="3367" y="2912"/>
                    </a:lnTo>
                    <a:lnTo>
                      <a:pt x="3471" y="2961"/>
                    </a:lnTo>
                    <a:lnTo>
                      <a:pt x="3488" y="2904"/>
                    </a:lnTo>
                    <a:lnTo>
                      <a:pt x="3513" y="2842"/>
                    </a:lnTo>
                    <a:lnTo>
                      <a:pt x="3470" y="2782"/>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34" name="Freeform 252"/>
              <p:cNvSpPr>
                <a:spLocks/>
              </p:cNvSpPr>
              <p:nvPr/>
            </p:nvSpPr>
            <p:spPr bwMode="auto">
              <a:xfrm>
                <a:off x="3740150" y="5319713"/>
                <a:ext cx="38100" cy="28575"/>
              </a:xfrm>
              <a:custGeom>
                <a:avLst/>
                <a:gdLst>
                  <a:gd name="T0" fmla="*/ 73 w 120"/>
                  <a:gd name="T1" fmla="*/ 27 h 87"/>
                  <a:gd name="T2" fmla="*/ 0 w 120"/>
                  <a:gd name="T3" fmla="*/ 34 h 87"/>
                  <a:gd name="T4" fmla="*/ 20 w 120"/>
                  <a:gd name="T5" fmla="*/ 63 h 87"/>
                  <a:gd name="T6" fmla="*/ 73 w 120"/>
                  <a:gd name="T7" fmla="*/ 57 h 87"/>
                  <a:gd name="T8" fmla="*/ 87 w 120"/>
                  <a:gd name="T9" fmla="*/ 87 h 87"/>
                  <a:gd name="T10" fmla="*/ 110 w 120"/>
                  <a:gd name="T11" fmla="*/ 82 h 87"/>
                  <a:gd name="T12" fmla="*/ 97 w 120"/>
                  <a:gd name="T13" fmla="*/ 53 h 87"/>
                  <a:gd name="T14" fmla="*/ 117 w 120"/>
                  <a:gd name="T15" fmla="*/ 47 h 87"/>
                  <a:gd name="T16" fmla="*/ 120 w 120"/>
                  <a:gd name="T17" fmla="*/ 27 h 87"/>
                  <a:gd name="T18" fmla="*/ 109 w 120"/>
                  <a:gd name="T19" fmla="*/ 0 h 87"/>
                  <a:gd name="T20" fmla="*/ 73 w 120"/>
                  <a:gd name="T21" fmla="*/ 2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7">
                    <a:moveTo>
                      <a:pt x="73" y="27"/>
                    </a:moveTo>
                    <a:lnTo>
                      <a:pt x="0" y="34"/>
                    </a:lnTo>
                    <a:lnTo>
                      <a:pt x="20" y="63"/>
                    </a:lnTo>
                    <a:lnTo>
                      <a:pt x="73" y="57"/>
                    </a:lnTo>
                    <a:lnTo>
                      <a:pt x="87" y="87"/>
                    </a:lnTo>
                    <a:lnTo>
                      <a:pt x="110" y="82"/>
                    </a:lnTo>
                    <a:lnTo>
                      <a:pt x="97" y="53"/>
                    </a:lnTo>
                    <a:lnTo>
                      <a:pt x="117" y="47"/>
                    </a:lnTo>
                    <a:lnTo>
                      <a:pt x="120" y="27"/>
                    </a:lnTo>
                    <a:lnTo>
                      <a:pt x="109" y="0"/>
                    </a:lnTo>
                    <a:lnTo>
                      <a:pt x="73" y="27"/>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35" name="Freeform 253"/>
              <p:cNvSpPr>
                <a:spLocks/>
              </p:cNvSpPr>
              <p:nvPr/>
            </p:nvSpPr>
            <p:spPr bwMode="auto">
              <a:xfrm>
                <a:off x="4194175" y="5853113"/>
                <a:ext cx="15875" cy="17463"/>
              </a:xfrm>
              <a:custGeom>
                <a:avLst/>
                <a:gdLst>
                  <a:gd name="T0" fmla="*/ 14 w 47"/>
                  <a:gd name="T1" fmla="*/ 0 h 53"/>
                  <a:gd name="T2" fmla="*/ 0 w 47"/>
                  <a:gd name="T3" fmla="*/ 13 h 53"/>
                  <a:gd name="T4" fmla="*/ 27 w 47"/>
                  <a:gd name="T5" fmla="*/ 53 h 53"/>
                  <a:gd name="T6" fmla="*/ 47 w 47"/>
                  <a:gd name="T7" fmla="*/ 11 h 53"/>
                  <a:gd name="T8" fmla="*/ 14 w 47"/>
                  <a:gd name="T9" fmla="*/ 0 h 53"/>
                </a:gdLst>
                <a:ahLst/>
                <a:cxnLst>
                  <a:cxn ang="0">
                    <a:pos x="T0" y="T1"/>
                  </a:cxn>
                  <a:cxn ang="0">
                    <a:pos x="T2" y="T3"/>
                  </a:cxn>
                  <a:cxn ang="0">
                    <a:pos x="T4" y="T5"/>
                  </a:cxn>
                  <a:cxn ang="0">
                    <a:pos x="T6" y="T7"/>
                  </a:cxn>
                  <a:cxn ang="0">
                    <a:pos x="T8" y="T9"/>
                  </a:cxn>
                </a:cxnLst>
                <a:rect l="0" t="0" r="r" b="b"/>
                <a:pathLst>
                  <a:path w="47" h="53">
                    <a:moveTo>
                      <a:pt x="14" y="0"/>
                    </a:moveTo>
                    <a:lnTo>
                      <a:pt x="0" y="13"/>
                    </a:lnTo>
                    <a:lnTo>
                      <a:pt x="27" y="53"/>
                    </a:lnTo>
                    <a:lnTo>
                      <a:pt x="47" y="11"/>
                    </a:lnTo>
                    <a:lnTo>
                      <a:pt x="14" y="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36" name="Freeform 254"/>
              <p:cNvSpPr>
                <a:spLocks/>
              </p:cNvSpPr>
              <p:nvPr/>
            </p:nvSpPr>
            <p:spPr bwMode="auto">
              <a:xfrm>
                <a:off x="3883025" y="6049963"/>
                <a:ext cx="19050" cy="17463"/>
              </a:xfrm>
              <a:custGeom>
                <a:avLst/>
                <a:gdLst>
                  <a:gd name="T0" fmla="*/ 0 w 57"/>
                  <a:gd name="T1" fmla="*/ 14 h 54"/>
                  <a:gd name="T2" fmla="*/ 27 w 57"/>
                  <a:gd name="T3" fmla="*/ 54 h 54"/>
                  <a:gd name="T4" fmla="*/ 57 w 57"/>
                  <a:gd name="T5" fmla="*/ 34 h 54"/>
                  <a:gd name="T6" fmla="*/ 14 w 57"/>
                  <a:gd name="T7" fmla="*/ 0 h 54"/>
                  <a:gd name="T8" fmla="*/ 0 w 57"/>
                  <a:gd name="T9" fmla="*/ 14 h 54"/>
                </a:gdLst>
                <a:ahLst/>
                <a:cxnLst>
                  <a:cxn ang="0">
                    <a:pos x="T0" y="T1"/>
                  </a:cxn>
                  <a:cxn ang="0">
                    <a:pos x="T2" y="T3"/>
                  </a:cxn>
                  <a:cxn ang="0">
                    <a:pos x="T4" y="T5"/>
                  </a:cxn>
                  <a:cxn ang="0">
                    <a:pos x="T6" y="T7"/>
                  </a:cxn>
                  <a:cxn ang="0">
                    <a:pos x="T8" y="T9"/>
                  </a:cxn>
                </a:cxnLst>
                <a:rect l="0" t="0" r="r" b="b"/>
                <a:pathLst>
                  <a:path w="57" h="54">
                    <a:moveTo>
                      <a:pt x="0" y="14"/>
                    </a:moveTo>
                    <a:lnTo>
                      <a:pt x="27" y="54"/>
                    </a:lnTo>
                    <a:lnTo>
                      <a:pt x="57" y="34"/>
                    </a:lnTo>
                    <a:lnTo>
                      <a:pt x="14" y="0"/>
                    </a:lnTo>
                    <a:lnTo>
                      <a:pt x="0" y="14"/>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37" name="Freeform 255"/>
              <p:cNvSpPr>
                <a:spLocks/>
              </p:cNvSpPr>
              <p:nvPr/>
            </p:nvSpPr>
            <p:spPr bwMode="auto">
              <a:xfrm>
                <a:off x="3963988" y="5888038"/>
                <a:ext cx="296863" cy="193675"/>
              </a:xfrm>
              <a:custGeom>
                <a:avLst/>
                <a:gdLst>
                  <a:gd name="T0" fmla="*/ 911 w 935"/>
                  <a:gd name="T1" fmla="*/ 0 h 612"/>
                  <a:gd name="T2" fmla="*/ 885 w 935"/>
                  <a:gd name="T3" fmla="*/ 23 h 612"/>
                  <a:gd name="T4" fmla="*/ 828 w 935"/>
                  <a:gd name="T5" fmla="*/ 28 h 612"/>
                  <a:gd name="T6" fmla="*/ 796 w 935"/>
                  <a:gd name="T7" fmla="*/ 51 h 612"/>
                  <a:gd name="T8" fmla="*/ 712 w 935"/>
                  <a:gd name="T9" fmla="*/ 42 h 612"/>
                  <a:gd name="T10" fmla="*/ 642 w 935"/>
                  <a:gd name="T11" fmla="*/ 79 h 612"/>
                  <a:gd name="T12" fmla="*/ 556 w 935"/>
                  <a:gd name="T13" fmla="*/ 99 h 612"/>
                  <a:gd name="T14" fmla="*/ 486 w 935"/>
                  <a:gd name="T15" fmla="*/ 80 h 612"/>
                  <a:gd name="T16" fmla="*/ 409 w 935"/>
                  <a:gd name="T17" fmla="*/ 108 h 612"/>
                  <a:gd name="T18" fmla="*/ 339 w 935"/>
                  <a:gd name="T19" fmla="*/ 115 h 612"/>
                  <a:gd name="T20" fmla="*/ 309 w 935"/>
                  <a:gd name="T21" fmla="*/ 69 h 612"/>
                  <a:gd name="T22" fmla="*/ 269 w 935"/>
                  <a:gd name="T23" fmla="*/ 66 h 612"/>
                  <a:gd name="T24" fmla="*/ 228 w 935"/>
                  <a:gd name="T25" fmla="*/ 43 h 612"/>
                  <a:gd name="T26" fmla="*/ 179 w 935"/>
                  <a:gd name="T27" fmla="*/ 90 h 612"/>
                  <a:gd name="T28" fmla="*/ 149 w 935"/>
                  <a:gd name="T29" fmla="*/ 100 h 612"/>
                  <a:gd name="T30" fmla="*/ 119 w 935"/>
                  <a:gd name="T31" fmla="*/ 64 h 612"/>
                  <a:gd name="T32" fmla="*/ 108 w 935"/>
                  <a:gd name="T33" fmla="*/ 43 h 612"/>
                  <a:gd name="T34" fmla="*/ 78 w 935"/>
                  <a:gd name="T35" fmla="*/ 38 h 612"/>
                  <a:gd name="T36" fmla="*/ 79 w 935"/>
                  <a:gd name="T37" fmla="*/ 71 h 612"/>
                  <a:gd name="T38" fmla="*/ 42 w 935"/>
                  <a:gd name="T39" fmla="*/ 88 h 612"/>
                  <a:gd name="T40" fmla="*/ 0 w 935"/>
                  <a:gd name="T41" fmla="*/ 152 h 612"/>
                  <a:gd name="T42" fmla="*/ 27 w 935"/>
                  <a:gd name="T43" fmla="*/ 244 h 612"/>
                  <a:gd name="T44" fmla="*/ 140 w 935"/>
                  <a:gd name="T45" fmla="*/ 263 h 612"/>
                  <a:gd name="T46" fmla="*/ 164 w 935"/>
                  <a:gd name="T47" fmla="*/ 286 h 612"/>
                  <a:gd name="T48" fmla="*/ 274 w 935"/>
                  <a:gd name="T49" fmla="*/ 338 h 612"/>
                  <a:gd name="T50" fmla="*/ 406 w 935"/>
                  <a:gd name="T51" fmla="*/ 440 h 612"/>
                  <a:gd name="T52" fmla="*/ 523 w 935"/>
                  <a:gd name="T53" fmla="*/ 442 h 612"/>
                  <a:gd name="T54" fmla="*/ 616 w 935"/>
                  <a:gd name="T55" fmla="*/ 534 h 612"/>
                  <a:gd name="T56" fmla="*/ 690 w 935"/>
                  <a:gd name="T57" fmla="*/ 563 h 612"/>
                  <a:gd name="T58" fmla="*/ 763 w 935"/>
                  <a:gd name="T59" fmla="*/ 589 h 612"/>
                  <a:gd name="T60" fmla="*/ 803 w 935"/>
                  <a:gd name="T61" fmla="*/ 612 h 612"/>
                  <a:gd name="T62" fmla="*/ 830 w 935"/>
                  <a:gd name="T63" fmla="*/ 598 h 612"/>
                  <a:gd name="T64" fmla="*/ 810 w 935"/>
                  <a:gd name="T65" fmla="*/ 543 h 612"/>
                  <a:gd name="T66" fmla="*/ 859 w 935"/>
                  <a:gd name="T67" fmla="*/ 479 h 612"/>
                  <a:gd name="T68" fmla="*/ 871 w 935"/>
                  <a:gd name="T69" fmla="*/ 406 h 612"/>
                  <a:gd name="T70" fmla="*/ 828 w 935"/>
                  <a:gd name="T71" fmla="*/ 350 h 612"/>
                  <a:gd name="T72" fmla="*/ 828 w 935"/>
                  <a:gd name="T73" fmla="*/ 350 h 612"/>
                  <a:gd name="T74" fmla="*/ 823 w 935"/>
                  <a:gd name="T75" fmla="*/ 273 h 612"/>
                  <a:gd name="T76" fmla="*/ 823 w 935"/>
                  <a:gd name="T77" fmla="*/ 273 h 612"/>
                  <a:gd name="T78" fmla="*/ 826 w 935"/>
                  <a:gd name="T79" fmla="*/ 265 h 612"/>
                  <a:gd name="T80" fmla="*/ 832 w 935"/>
                  <a:gd name="T81" fmla="*/ 250 h 612"/>
                  <a:gd name="T82" fmla="*/ 851 w 935"/>
                  <a:gd name="T83" fmla="*/ 208 h 612"/>
                  <a:gd name="T84" fmla="*/ 879 w 935"/>
                  <a:gd name="T85" fmla="*/ 150 h 612"/>
                  <a:gd name="T86" fmla="*/ 932 w 935"/>
                  <a:gd name="T87" fmla="*/ 57 h 612"/>
                  <a:gd name="T88" fmla="*/ 922 w 935"/>
                  <a:gd name="T89" fmla="*/ 20 h 612"/>
                  <a:gd name="T90" fmla="*/ 935 w 935"/>
                  <a:gd name="T91" fmla="*/ 0 h 612"/>
                  <a:gd name="T92" fmla="*/ 911 w 935"/>
                  <a:gd name="T93"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5" h="612">
                    <a:moveTo>
                      <a:pt x="911" y="0"/>
                    </a:moveTo>
                    <a:lnTo>
                      <a:pt x="885" y="23"/>
                    </a:lnTo>
                    <a:lnTo>
                      <a:pt x="828" y="28"/>
                    </a:lnTo>
                    <a:lnTo>
                      <a:pt x="796" y="51"/>
                    </a:lnTo>
                    <a:lnTo>
                      <a:pt x="712" y="42"/>
                    </a:lnTo>
                    <a:lnTo>
                      <a:pt x="642" y="79"/>
                    </a:lnTo>
                    <a:lnTo>
                      <a:pt x="556" y="99"/>
                    </a:lnTo>
                    <a:lnTo>
                      <a:pt x="486" y="80"/>
                    </a:lnTo>
                    <a:lnTo>
                      <a:pt x="409" y="108"/>
                    </a:lnTo>
                    <a:lnTo>
                      <a:pt x="339" y="115"/>
                    </a:lnTo>
                    <a:lnTo>
                      <a:pt x="309" y="69"/>
                    </a:lnTo>
                    <a:lnTo>
                      <a:pt x="269" y="66"/>
                    </a:lnTo>
                    <a:lnTo>
                      <a:pt x="228" y="43"/>
                    </a:lnTo>
                    <a:lnTo>
                      <a:pt x="179" y="90"/>
                    </a:lnTo>
                    <a:lnTo>
                      <a:pt x="149" y="100"/>
                    </a:lnTo>
                    <a:lnTo>
                      <a:pt x="119" y="64"/>
                    </a:lnTo>
                    <a:lnTo>
                      <a:pt x="108" y="43"/>
                    </a:lnTo>
                    <a:lnTo>
                      <a:pt x="78" y="38"/>
                    </a:lnTo>
                    <a:lnTo>
                      <a:pt x="79" y="71"/>
                    </a:lnTo>
                    <a:lnTo>
                      <a:pt x="42" y="88"/>
                    </a:lnTo>
                    <a:lnTo>
                      <a:pt x="0" y="152"/>
                    </a:lnTo>
                    <a:lnTo>
                      <a:pt x="27" y="244"/>
                    </a:lnTo>
                    <a:lnTo>
                      <a:pt x="140" y="263"/>
                    </a:lnTo>
                    <a:lnTo>
                      <a:pt x="164" y="286"/>
                    </a:lnTo>
                    <a:lnTo>
                      <a:pt x="274" y="338"/>
                    </a:lnTo>
                    <a:lnTo>
                      <a:pt x="406" y="440"/>
                    </a:lnTo>
                    <a:lnTo>
                      <a:pt x="523" y="442"/>
                    </a:lnTo>
                    <a:lnTo>
                      <a:pt x="616" y="534"/>
                    </a:lnTo>
                    <a:lnTo>
                      <a:pt x="690" y="563"/>
                    </a:lnTo>
                    <a:lnTo>
                      <a:pt x="763" y="589"/>
                    </a:lnTo>
                    <a:lnTo>
                      <a:pt x="803" y="612"/>
                    </a:lnTo>
                    <a:lnTo>
                      <a:pt x="830" y="598"/>
                    </a:lnTo>
                    <a:lnTo>
                      <a:pt x="810" y="543"/>
                    </a:lnTo>
                    <a:lnTo>
                      <a:pt x="859" y="479"/>
                    </a:lnTo>
                    <a:lnTo>
                      <a:pt x="871" y="406"/>
                    </a:lnTo>
                    <a:lnTo>
                      <a:pt x="828" y="350"/>
                    </a:lnTo>
                    <a:lnTo>
                      <a:pt x="828" y="350"/>
                    </a:lnTo>
                    <a:lnTo>
                      <a:pt x="823" y="273"/>
                    </a:lnTo>
                    <a:lnTo>
                      <a:pt x="823" y="273"/>
                    </a:lnTo>
                    <a:lnTo>
                      <a:pt x="826" y="265"/>
                    </a:lnTo>
                    <a:lnTo>
                      <a:pt x="832" y="250"/>
                    </a:lnTo>
                    <a:lnTo>
                      <a:pt x="851" y="208"/>
                    </a:lnTo>
                    <a:lnTo>
                      <a:pt x="879" y="150"/>
                    </a:lnTo>
                    <a:lnTo>
                      <a:pt x="932" y="57"/>
                    </a:lnTo>
                    <a:lnTo>
                      <a:pt x="922" y="20"/>
                    </a:lnTo>
                    <a:lnTo>
                      <a:pt x="935" y="0"/>
                    </a:lnTo>
                    <a:lnTo>
                      <a:pt x="911" y="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sp>
          <p:nvSpPr>
            <p:cNvPr id="37" name="Freeform 256"/>
            <p:cNvSpPr>
              <a:spLocks/>
            </p:cNvSpPr>
            <p:nvPr/>
          </p:nvSpPr>
          <p:spPr bwMode="auto">
            <a:xfrm>
              <a:off x="9973687" y="2988233"/>
              <a:ext cx="7783" cy="6868"/>
            </a:xfrm>
            <a:custGeom>
              <a:avLst/>
              <a:gdLst>
                <a:gd name="T0" fmla="*/ 46 w 46"/>
                <a:gd name="T1" fmla="*/ 13 h 42"/>
                <a:gd name="T2" fmla="*/ 36 w 46"/>
                <a:gd name="T3" fmla="*/ 38 h 42"/>
                <a:gd name="T4" fmla="*/ 15 w 46"/>
                <a:gd name="T5" fmla="*/ 42 h 42"/>
                <a:gd name="T6" fmla="*/ 0 w 46"/>
                <a:gd name="T7" fmla="*/ 23 h 42"/>
                <a:gd name="T8" fmla="*/ 5 w 46"/>
                <a:gd name="T9" fmla="*/ 2 h 42"/>
                <a:gd name="T10" fmla="*/ 36 w 46"/>
                <a:gd name="T11" fmla="*/ 0 h 42"/>
                <a:gd name="T12" fmla="*/ 46 w 46"/>
                <a:gd name="T13" fmla="*/ 13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46" y="13"/>
                  </a:moveTo>
                  <a:lnTo>
                    <a:pt x="36" y="38"/>
                  </a:lnTo>
                  <a:lnTo>
                    <a:pt x="15" y="42"/>
                  </a:lnTo>
                  <a:lnTo>
                    <a:pt x="0" y="23"/>
                  </a:lnTo>
                  <a:lnTo>
                    <a:pt x="5" y="2"/>
                  </a:lnTo>
                  <a:lnTo>
                    <a:pt x="36" y="0"/>
                  </a:lnTo>
                  <a:lnTo>
                    <a:pt x="46" y="13"/>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38" name="Freeform 257"/>
            <p:cNvSpPr>
              <a:spLocks/>
            </p:cNvSpPr>
            <p:nvPr/>
          </p:nvSpPr>
          <p:spPr bwMode="auto">
            <a:xfrm>
              <a:off x="10000492" y="2874039"/>
              <a:ext cx="6917" cy="8586"/>
            </a:xfrm>
            <a:custGeom>
              <a:avLst/>
              <a:gdLst>
                <a:gd name="T0" fmla="*/ 39 w 39"/>
                <a:gd name="T1" fmla="*/ 7 h 48"/>
                <a:gd name="T2" fmla="*/ 32 w 39"/>
                <a:gd name="T3" fmla="*/ 40 h 48"/>
                <a:gd name="T4" fmla="*/ 14 w 39"/>
                <a:gd name="T5" fmla="*/ 48 h 48"/>
                <a:gd name="T6" fmla="*/ 0 w 39"/>
                <a:gd name="T7" fmla="*/ 39 h 48"/>
                <a:gd name="T8" fmla="*/ 3 w 39"/>
                <a:gd name="T9" fmla="*/ 18 h 48"/>
                <a:gd name="T10" fmla="*/ 27 w 39"/>
                <a:gd name="T11" fmla="*/ 0 h 48"/>
                <a:gd name="T12" fmla="*/ 39 w 39"/>
                <a:gd name="T13" fmla="*/ 7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39" y="7"/>
                  </a:moveTo>
                  <a:lnTo>
                    <a:pt x="32" y="40"/>
                  </a:lnTo>
                  <a:lnTo>
                    <a:pt x="14" y="48"/>
                  </a:lnTo>
                  <a:lnTo>
                    <a:pt x="0" y="39"/>
                  </a:lnTo>
                  <a:lnTo>
                    <a:pt x="3" y="18"/>
                  </a:lnTo>
                  <a:lnTo>
                    <a:pt x="27" y="0"/>
                  </a:lnTo>
                  <a:lnTo>
                    <a:pt x="39" y="7"/>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nvGrpSpPr>
            <p:cNvPr id="39" name="Group 603"/>
            <p:cNvGrpSpPr/>
            <p:nvPr/>
          </p:nvGrpSpPr>
          <p:grpSpPr>
            <a:xfrm>
              <a:off x="10086099" y="3403138"/>
              <a:ext cx="25077" cy="14597"/>
              <a:chOff x="4127500" y="6143625"/>
              <a:chExt cx="46038" cy="26988"/>
            </a:xfrm>
            <a:solidFill>
              <a:schemeClr val="accent6">
                <a:lumMod val="90000"/>
              </a:schemeClr>
            </a:solidFill>
          </p:grpSpPr>
          <p:sp>
            <p:nvSpPr>
              <p:cNvPr id="130" name="Freeform 258"/>
              <p:cNvSpPr>
                <a:spLocks/>
              </p:cNvSpPr>
              <p:nvPr/>
            </p:nvSpPr>
            <p:spPr bwMode="auto">
              <a:xfrm>
                <a:off x="4127500" y="6143625"/>
                <a:ext cx="17463" cy="12700"/>
              </a:xfrm>
              <a:custGeom>
                <a:avLst/>
                <a:gdLst>
                  <a:gd name="T0" fmla="*/ 57 w 57"/>
                  <a:gd name="T1" fmla="*/ 24 h 44"/>
                  <a:gd name="T2" fmla="*/ 27 w 57"/>
                  <a:gd name="T3" fmla="*/ 44 h 44"/>
                  <a:gd name="T4" fmla="*/ 0 w 57"/>
                  <a:gd name="T5" fmla="*/ 4 h 44"/>
                  <a:gd name="T6" fmla="*/ 46 w 57"/>
                  <a:gd name="T7" fmla="*/ 0 h 44"/>
                  <a:gd name="T8" fmla="*/ 57 w 57"/>
                  <a:gd name="T9" fmla="*/ 24 h 44"/>
                </a:gdLst>
                <a:ahLst/>
                <a:cxnLst>
                  <a:cxn ang="0">
                    <a:pos x="T0" y="T1"/>
                  </a:cxn>
                  <a:cxn ang="0">
                    <a:pos x="T2" y="T3"/>
                  </a:cxn>
                  <a:cxn ang="0">
                    <a:pos x="T4" y="T5"/>
                  </a:cxn>
                  <a:cxn ang="0">
                    <a:pos x="T6" y="T7"/>
                  </a:cxn>
                  <a:cxn ang="0">
                    <a:pos x="T8" y="T9"/>
                  </a:cxn>
                </a:cxnLst>
                <a:rect l="0" t="0" r="r" b="b"/>
                <a:pathLst>
                  <a:path w="57" h="44">
                    <a:moveTo>
                      <a:pt x="57" y="24"/>
                    </a:moveTo>
                    <a:lnTo>
                      <a:pt x="27" y="44"/>
                    </a:lnTo>
                    <a:lnTo>
                      <a:pt x="0" y="4"/>
                    </a:lnTo>
                    <a:lnTo>
                      <a:pt x="46" y="0"/>
                    </a:lnTo>
                    <a:lnTo>
                      <a:pt x="57" y="24"/>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31" name="Freeform 259"/>
              <p:cNvSpPr>
                <a:spLocks/>
              </p:cNvSpPr>
              <p:nvPr/>
            </p:nvSpPr>
            <p:spPr bwMode="auto">
              <a:xfrm>
                <a:off x="4141788" y="6154738"/>
                <a:ext cx="31750" cy="15875"/>
              </a:xfrm>
              <a:custGeom>
                <a:avLst/>
                <a:gdLst>
                  <a:gd name="T0" fmla="*/ 69 w 97"/>
                  <a:gd name="T1" fmla="*/ 0 h 53"/>
                  <a:gd name="T2" fmla="*/ 33 w 97"/>
                  <a:gd name="T3" fmla="*/ 0 h 53"/>
                  <a:gd name="T4" fmla="*/ 0 w 97"/>
                  <a:gd name="T5" fmla="*/ 14 h 53"/>
                  <a:gd name="T6" fmla="*/ 30 w 97"/>
                  <a:gd name="T7" fmla="*/ 50 h 53"/>
                  <a:gd name="T8" fmla="*/ 43 w 97"/>
                  <a:gd name="T9" fmla="*/ 53 h 53"/>
                  <a:gd name="T10" fmla="*/ 80 w 97"/>
                  <a:gd name="T11" fmla="*/ 50 h 53"/>
                  <a:gd name="T12" fmla="*/ 97 w 97"/>
                  <a:gd name="T13" fmla="*/ 23 h 53"/>
                  <a:gd name="T14" fmla="*/ 69 w 97"/>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53">
                    <a:moveTo>
                      <a:pt x="69" y="0"/>
                    </a:moveTo>
                    <a:lnTo>
                      <a:pt x="33" y="0"/>
                    </a:lnTo>
                    <a:lnTo>
                      <a:pt x="0" y="14"/>
                    </a:lnTo>
                    <a:lnTo>
                      <a:pt x="30" y="50"/>
                    </a:lnTo>
                    <a:lnTo>
                      <a:pt x="43" y="53"/>
                    </a:lnTo>
                    <a:lnTo>
                      <a:pt x="80" y="50"/>
                    </a:lnTo>
                    <a:lnTo>
                      <a:pt x="97" y="23"/>
                    </a:lnTo>
                    <a:lnTo>
                      <a:pt x="69" y="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40" name="Group 606"/>
            <p:cNvGrpSpPr/>
            <p:nvPr/>
          </p:nvGrpSpPr>
          <p:grpSpPr>
            <a:xfrm>
              <a:off x="9097730" y="2337419"/>
              <a:ext cx="748842" cy="724653"/>
              <a:chOff x="2312988" y="4173538"/>
              <a:chExt cx="1374775" cy="1339850"/>
            </a:xfrm>
            <a:solidFill>
              <a:srgbClr val="00B0F0"/>
            </a:solidFill>
          </p:grpSpPr>
          <p:grpSp>
            <p:nvGrpSpPr>
              <p:cNvPr id="125" name="Group 607"/>
              <p:cNvGrpSpPr/>
              <p:nvPr/>
            </p:nvGrpSpPr>
            <p:grpSpPr>
              <a:xfrm>
                <a:off x="2312988" y="4173538"/>
                <a:ext cx="1246188" cy="1198563"/>
                <a:chOff x="2312988" y="4173538"/>
                <a:chExt cx="1246188" cy="1198563"/>
              </a:xfrm>
              <a:grpFill/>
            </p:grpSpPr>
            <p:sp>
              <p:nvSpPr>
                <p:cNvPr id="127" name="Freeform 261"/>
                <p:cNvSpPr>
                  <a:spLocks/>
                </p:cNvSpPr>
                <p:nvPr/>
              </p:nvSpPr>
              <p:spPr bwMode="auto">
                <a:xfrm>
                  <a:off x="2646363" y="4870450"/>
                  <a:ext cx="12700" cy="15875"/>
                </a:xfrm>
                <a:custGeom>
                  <a:avLst/>
                  <a:gdLst>
                    <a:gd name="T0" fmla="*/ 24 w 38"/>
                    <a:gd name="T1" fmla="*/ 23 h 49"/>
                    <a:gd name="T2" fmla="*/ 38 w 38"/>
                    <a:gd name="T3" fmla="*/ 49 h 49"/>
                    <a:gd name="T4" fmla="*/ 1 w 38"/>
                    <a:gd name="T5" fmla="*/ 23 h 49"/>
                    <a:gd name="T6" fmla="*/ 0 w 38"/>
                    <a:gd name="T7" fmla="*/ 0 h 49"/>
                    <a:gd name="T8" fmla="*/ 24 w 38"/>
                    <a:gd name="T9" fmla="*/ 23 h 49"/>
                  </a:gdLst>
                  <a:ahLst/>
                  <a:cxnLst>
                    <a:cxn ang="0">
                      <a:pos x="T0" y="T1"/>
                    </a:cxn>
                    <a:cxn ang="0">
                      <a:pos x="T2" y="T3"/>
                    </a:cxn>
                    <a:cxn ang="0">
                      <a:pos x="T4" y="T5"/>
                    </a:cxn>
                    <a:cxn ang="0">
                      <a:pos x="T6" y="T7"/>
                    </a:cxn>
                    <a:cxn ang="0">
                      <a:pos x="T8" y="T9"/>
                    </a:cxn>
                  </a:cxnLst>
                  <a:rect l="0" t="0" r="r" b="b"/>
                  <a:pathLst>
                    <a:path w="38" h="49">
                      <a:moveTo>
                        <a:pt x="24" y="23"/>
                      </a:moveTo>
                      <a:lnTo>
                        <a:pt x="38" y="49"/>
                      </a:lnTo>
                      <a:lnTo>
                        <a:pt x="1" y="23"/>
                      </a:lnTo>
                      <a:lnTo>
                        <a:pt x="0" y="0"/>
                      </a:lnTo>
                      <a:lnTo>
                        <a:pt x="2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28" name="Freeform 262"/>
                <p:cNvSpPr>
                  <a:spLocks/>
                </p:cNvSpPr>
                <p:nvPr/>
              </p:nvSpPr>
              <p:spPr bwMode="auto">
                <a:xfrm>
                  <a:off x="2312988" y="4173538"/>
                  <a:ext cx="1246188" cy="1198563"/>
                </a:xfrm>
                <a:custGeom>
                  <a:avLst/>
                  <a:gdLst>
                    <a:gd name="T0" fmla="*/ 3773 w 3923"/>
                    <a:gd name="T1" fmla="*/ 862 h 3774"/>
                    <a:gd name="T2" fmla="*/ 3285 w 3923"/>
                    <a:gd name="T3" fmla="*/ 741 h 3774"/>
                    <a:gd name="T4" fmla="*/ 2940 w 3923"/>
                    <a:gd name="T5" fmla="*/ 545 h 3774"/>
                    <a:gd name="T6" fmla="*/ 2672 w 3923"/>
                    <a:gd name="T7" fmla="*/ 381 h 3774"/>
                    <a:gd name="T8" fmla="*/ 2367 w 3923"/>
                    <a:gd name="T9" fmla="*/ 138 h 3774"/>
                    <a:gd name="T10" fmla="*/ 2178 w 3923"/>
                    <a:gd name="T11" fmla="*/ 10 h 3774"/>
                    <a:gd name="T12" fmla="*/ 1916 w 3923"/>
                    <a:gd name="T13" fmla="*/ 146 h 3774"/>
                    <a:gd name="T14" fmla="*/ 1922 w 3923"/>
                    <a:gd name="T15" fmla="*/ 388 h 3774"/>
                    <a:gd name="T16" fmla="*/ 1508 w 3923"/>
                    <a:gd name="T17" fmla="*/ 631 h 3774"/>
                    <a:gd name="T18" fmla="*/ 1515 w 3923"/>
                    <a:gd name="T19" fmla="*/ 740 h 3774"/>
                    <a:gd name="T20" fmla="*/ 1196 w 3923"/>
                    <a:gd name="T21" fmla="*/ 777 h 3774"/>
                    <a:gd name="T22" fmla="*/ 1058 w 3923"/>
                    <a:gd name="T23" fmla="*/ 648 h 3774"/>
                    <a:gd name="T24" fmla="*/ 845 w 3923"/>
                    <a:gd name="T25" fmla="*/ 617 h 3774"/>
                    <a:gd name="T26" fmla="*/ 954 w 3923"/>
                    <a:gd name="T27" fmla="*/ 858 h 3774"/>
                    <a:gd name="T28" fmla="*/ 986 w 3923"/>
                    <a:gd name="T29" fmla="*/ 1156 h 3774"/>
                    <a:gd name="T30" fmla="*/ 749 w 3923"/>
                    <a:gd name="T31" fmla="*/ 1119 h 3774"/>
                    <a:gd name="T32" fmla="*/ 432 w 3923"/>
                    <a:gd name="T33" fmla="*/ 1062 h 3774"/>
                    <a:gd name="T34" fmla="*/ 283 w 3923"/>
                    <a:gd name="T35" fmla="*/ 1110 h 3774"/>
                    <a:gd name="T36" fmla="*/ 47 w 3923"/>
                    <a:gd name="T37" fmla="*/ 1181 h 3774"/>
                    <a:gd name="T38" fmla="*/ 60 w 3923"/>
                    <a:gd name="T39" fmla="*/ 1244 h 3774"/>
                    <a:gd name="T40" fmla="*/ 85 w 3923"/>
                    <a:gd name="T41" fmla="*/ 1287 h 3774"/>
                    <a:gd name="T42" fmla="*/ 105 w 3923"/>
                    <a:gd name="T43" fmla="*/ 1330 h 3774"/>
                    <a:gd name="T44" fmla="*/ 36 w 3923"/>
                    <a:gd name="T45" fmla="*/ 1427 h 3774"/>
                    <a:gd name="T46" fmla="*/ 246 w 3923"/>
                    <a:gd name="T47" fmla="*/ 1462 h 3774"/>
                    <a:gd name="T48" fmla="*/ 457 w 3923"/>
                    <a:gd name="T49" fmla="*/ 1540 h 3774"/>
                    <a:gd name="T50" fmla="*/ 617 w 3923"/>
                    <a:gd name="T51" fmla="*/ 1628 h 3774"/>
                    <a:gd name="T52" fmla="*/ 709 w 3923"/>
                    <a:gd name="T53" fmla="*/ 1737 h 3774"/>
                    <a:gd name="T54" fmla="*/ 888 w 3923"/>
                    <a:gd name="T55" fmla="*/ 1778 h 3774"/>
                    <a:gd name="T56" fmla="*/ 860 w 3923"/>
                    <a:gd name="T57" fmla="*/ 1944 h 3774"/>
                    <a:gd name="T58" fmla="*/ 1092 w 3923"/>
                    <a:gd name="T59" fmla="*/ 2200 h 3774"/>
                    <a:gd name="T60" fmla="*/ 1104 w 3923"/>
                    <a:gd name="T61" fmla="*/ 2370 h 3774"/>
                    <a:gd name="T62" fmla="*/ 1250 w 3923"/>
                    <a:gd name="T63" fmla="*/ 2627 h 3774"/>
                    <a:gd name="T64" fmla="*/ 1163 w 3923"/>
                    <a:gd name="T65" fmla="*/ 2549 h 3774"/>
                    <a:gd name="T66" fmla="*/ 1103 w 3923"/>
                    <a:gd name="T67" fmla="*/ 2837 h 3774"/>
                    <a:gd name="T68" fmla="*/ 1076 w 3923"/>
                    <a:gd name="T69" fmla="*/ 3007 h 3774"/>
                    <a:gd name="T70" fmla="*/ 989 w 3923"/>
                    <a:gd name="T71" fmla="*/ 3394 h 3774"/>
                    <a:gd name="T72" fmla="*/ 1355 w 3923"/>
                    <a:gd name="T73" fmla="*/ 3573 h 3774"/>
                    <a:gd name="T74" fmla="*/ 1792 w 3923"/>
                    <a:gd name="T75" fmla="*/ 3599 h 3774"/>
                    <a:gd name="T76" fmla="*/ 2069 w 3923"/>
                    <a:gd name="T77" fmla="*/ 3739 h 3774"/>
                    <a:gd name="T78" fmla="*/ 2377 w 3923"/>
                    <a:gd name="T79" fmla="*/ 3707 h 3774"/>
                    <a:gd name="T80" fmla="*/ 2334 w 3923"/>
                    <a:gd name="T81" fmla="*/ 3588 h 3774"/>
                    <a:gd name="T82" fmla="*/ 2615 w 3923"/>
                    <a:gd name="T83" fmla="*/ 3316 h 3774"/>
                    <a:gd name="T84" fmla="*/ 2939 w 3923"/>
                    <a:gd name="T85" fmla="*/ 3346 h 3774"/>
                    <a:gd name="T86" fmla="*/ 3450 w 3923"/>
                    <a:gd name="T87" fmla="*/ 3447 h 3774"/>
                    <a:gd name="T88" fmla="*/ 3669 w 3923"/>
                    <a:gd name="T89" fmla="*/ 3245 h 3774"/>
                    <a:gd name="T90" fmla="*/ 3668 w 3923"/>
                    <a:gd name="T91" fmla="*/ 3235 h 3774"/>
                    <a:gd name="T92" fmla="*/ 3678 w 3923"/>
                    <a:gd name="T93" fmla="*/ 3227 h 3774"/>
                    <a:gd name="T94" fmla="*/ 3696 w 3923"/>
                    <a:gd name="T95" fmla="*/ 3230 h 3774"/>
                    <a:gd name="T96" fmla="*/ 3792 w 3923"/>
                    <a:gd name="T97" fmla="*/ 3200 h 3774"/>
                    <a:gd name="T98" fmla="*/ 3779 w 3923"/>
                    <a:gd name="T99" fmla="*/ 3089 h 3774"/>
                    <a:gd name="T100" fmla="*/ 3603 w 3923"/>
                    <a:gd name="T101" fmla="*/ 2799 h 3774"/>
                    <a:gd name="T102" fmla="*/ 3600 w 3923"/>
                    <a:gd name="T103" fmla="*/ 2421 h 3774"/>
                    <a:gd name="T104" fmla="*/ 3514 w 3923"/>
                    <a:gd name="T105" fmla="*/ 2125 h 3774"/>
                    <a:gd name="T106" fmla="*/ 3281 w 3923"/>
                    <a:gd name="T107" fmla="*/ 2208 h 3774"/>
                    <a:gd name="T108" fmla="*/ 3415 w 3923"/>
                    <a:gd name="T109" fmla="*/ 1852 h 3774"/>
                    <a:gd name="T110" fmla="*/ 3573 w 3923"/>
                    <a:gd name="T111" fmla="*/ 1601 h 3774"/>
                    <a:gd name="T112" fmla="*/ 3756 w 3923"/>
                    <a:gd name="T113" fmla="*/ 1265 h 3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3" h="3774">
                      <a:moveTo>
                        <a:pt x="3785" y="1092"/>
                      </a:moveTo>
                      <a:lnTo>
                        <a:pt x="3861" y="985"/>
                      </a:lnTo>
                      <a:lnTo>
                        <a:pt x="3923" y="930"/>
                      </a:lnTo>
                      <a:lnTo>
                        <a:pt x="3907" y="905"/>
                      </a:lnTo>
                      <a:lnTo>
                        <a:pt x="3773" y="862"/>
                      </a:lnTo>
                      <a:lnTo>
                        <a:pt x="3713" y="870"/>
                      </a:lnTo>
                      <a:lnTo>
                        <a:pt x="3626" y="833"/>
                      </a:lnTo>
                      <a:lnTo>
                        <a:pt x="3486" y="826"/>
                      </a:lnTo>
                      <a:lnTo>
                        <a:pt x="3372" y="710"/>
                      </a:lnTo>
                      <a:lnTo>
                        <a:pt x="3285" y="741"/>
                      </a:lnTo>
                      <a:lnTo>
                        <a:pt x="3238" y="731"/>
                      </a:lnTo>
                      <a:lnTo>
                        <a:pt x="3205" y="692"/>
                      </a:lnTo>
                      <a:lnTo>
                        <a:pt x="3105" y="706"/>
                      </a:lnTo>
                      <a:lnTo>
                        <a:pt x="2994" y="641"/>
                      </a:lnTo>
                      <a:lnTo>
                        <a:pt x="2940" y="545"/>
                      </a:lnTo>
                      <a:lnTo>
                        <a:pt x="2926" y="446"/>
                      </a:lnTo>
                      <a:lnTo>
                        <a:pt x="2896" y="426"/>
                      </a:lnTo>
                      <a:lnTo>
                        <a:pt x="2833" y="512"/>
                      </a:lnTo>
                      <a:lnTo>
                        <a:pt x="2727" y="487"/>
                      </a:lnTo>
                      <a:lnTo>
                        <a:pt x="2672" y="381"/>
                      </a:lnTo>
                      <a:lnTo>
                        <a:pt x="2617" y="268"/>
                      </a:lnTo>
                      <a:lnTo>
                        <a:pt x="2498" y="273"/>
                      </a:lnTo>
                      <a:lnTo>
                        <a:pt x="2448" y="244"/>
                      </a:lnTo>
                      <a:lnTo>
                        <a:pt x="2420" y="158"/>
                      </a:lnTo>
                      <a:lnTo>
                        <a:pt x="2367" y="138"/>
                      </a:lnTo>
                      <a:lnTo>
                        <a:pt x="2273" y="169"/>
                      </a:lnTo>
                      <a:lnTo>
                        <a:pt x="2260" y="112"/>
                      </a:lnTo>
                      <a:lnTo>
                        <a:pt x="2233" y="63"/>
                      </a:lnTo>
                      <a:lnTo>
                        <a:pt x="2238" y="0"/>
                      </a:lnTo>
                      <a:lnTo>
                        <a:pt x="2178" y="10"/>
                      </a:lnTo>
                      <a:lnTo>
                        <a:pt x="2069" y="31"/>
                      </a:lnTo>
                      <a:lnTo>
                        <a:pt x="2009" y="42"/>
                      </a:lnTo>
                      <a:lnTo>
                        <a:pt x="1962" y="66"/>
                      </a:lnTo>
                      <a:lnTo>
                        <a:pt x="1906" y="129"/>
                      </a:lnTo>
                      <a:lnTo>
                        <a:pt x="1916" y="146"/>
                      </a:lnTo>
                      <a:lnTo>
                        <a:pt x="1924" y="275"/>
                      </a:lnTo>
                      <a:lnTo>
                        <a:pt x="1909" y="305"/>
                      </a:lnTo>
                      <a:lnTo>
                        <a:pt x="1915" y="349"/>
                      </a:lnTo>
                      <a:lnTo>
                        <a:pt x="1949" y="374"/>
                      </a:lnTo>
                      <a:lnTo>
                        <a:pt x="1922" y="388"/>
                      </a:lnTo>
                      <a:lnTo>
                        <a:pt x="1863" y="458"/>
                      </a:lnTo>
                      <a:lnTo>
                        <a:pt x="1770" y="526"/>
                      </a:lnTo>
                      <a:lnTo>
                        <a:pt x="1697" y="546"/>
                      </a:lnTo>
                      <a:lnTo>
                        <a:pt x="1614" y="567"/>
                      </a:lnTo>
                      <a:lnTo>
                        <a:pt x="1508" y="631"/>
                      </a:lnTo>
                      <a:lnTo>
                        <a:pt x="1482" y="684"/>
                      </a:lnTo>
                      <a:lnTo>
                        <a:pt x="1479" y="717"/>
                      </a:lnTo>
                      <a:lnTo>
                        <a:pt x="1525" y="723"/>
                      </a:lnTo>
                      <a:lnTo>
                        <a:pt x="1609" y="749"/>
                      </a:lnTo>
                      <a:lnTo>
                        <a:pt x="1515" y="740"/>
                      </a:lnTo>
                      <a:lnTo>
                        <a:pt x="1473" y="770"/>
                      </a:lnTo>
                      <a:lnTo>
                        <a:pt x="1416" y="808"/>
                      </a:lnTo>
                      <a:lnTo>
                        <a:pt x="1309" y="812"/>
                      </a:lnTo>
                      <a:lnTo>
                        <a:pt x="1262" y="805"/>
                      </a:lnTo>
                      <a:lnTo>
                        <a:pt x="1196" y="777"/>
                      </a:lnTo>
                      <a:lnTo>
                        <a:pt x="1133" y="797"/>
                      </a:lnTo>
                      <a:lnTo>
                        <a:pt x="1090" y="778"/>
                      </a:lnTo>
                      <a:lnTo>
                        <a:pt x="1048" y="717"/>
                      </a:lnTo>
                      <a:lnTo>
                        <a:pt x="1072" y="684"/>
                      </a:lnTo>
                      <a:lnTo>
                        <a:pt x="1058" y="648"/>
                      </a:lnTo>
                      <a:lnTo>
                        <a:pt x="998" y="655"/>
                      </a:lnTo>
                      <a:lnTo>
                        <a:pt x="958" y="672"/>
                      </a:lnTo>
                      <a:lnTo>
                        <a:pt x="905" y="633"/>
                      </a:lnTo>
                      <a:lnTo>
                        <a:pt x="865" y="626"/>
                      </a:lnTo>
                      <a:lnTo>
                        <a:pt x="845" y="617"/>
                      </a:lnTo>
                      <a:lnTo>
                        <a:pt x="845" y="639"/>
                      </a:lnTo>
                      <a:lnTo>
                        <a:pt x="892" y="703"/>
                      </a:lnTo>
                      <a:lnTo>
                        <a:pt x="909" y="775"/>
                      </a:lnTo>
                      <a:lnTo>
                        <a:pt x="949" y="808"/>
                      </a:lnTo>
                      <a:lnTo>
                        <a:pt x="954" y="858"/>
                      </a:lnTo>
                      <a:lnTo>
                        <a:pt x="975" y="1061"/>
                      </a:lnTo>
                      <a:lnTo>
                        <a:pt x="1006" y="1116"/>
                      </a:lnTo>
                      <a:lnTo>
                        <a:pt x="1029" y="1136"/>
                      </a:lnTo>
                      <a:lnTo>
                        <a:pt x="1016" y="1163"/>
                      </a:lnTo>
                      <a:lnTo>
                        <a:pt x="986" y="1156"/>
                      </a:lnTo>
                      <a:lnTo>
                        <a:pt x="933" y="1150"/>
                      </a:lnTo>
                      <a:lnTo>
                        <a:pt x="906" y="1104"/>
                      </a:lnTo>
                      <a:lnTo>
                        <a:pt x="856" y="1114"/>
                      </a:lnTo>
                      <a:lnTo>
                        <a:pt x="797" y="1152"/>
                      </a:lnTo>
                      <a:lnTo>
                        <a:pt x="749" y="1119"/>
                      </a:lnTo>
                      <a:lnTo>
                        <a:pt x="696" y="1142"/>
                      </a:lnTo>
                      <a:lnTo>
                        <a:pt x="636" y="1176"/>
                      </a:lnTo>
                      <a:lnTo>
                        <a:pt x="563" y="1097"/>
                      </a:lnTo>
                      <a:lnTo>
                        <a:pt x="536" y="1061"/>
                      </a:lnTo>
                      <a:lnTo>
                        <a:pt x="432" y="1062"/>
                      </a:lnTo>
                      <a:lnTo>
                        <a:pt x="385" y="1043"/>
                      </a:lnTo>
                      <a:lnTo>
                        <a:pt x="372" y="1066"/>
                      </a:lnTo>
                      <a:lnTo>
                        <a:pt x="362" y="1109"/>
                      </a:lnTo>
                      <a:lnTo>
                        <a:pt x="319" y="1100"/>
                      </a:lnTo>
                      <a:lnTo>
                        <a:pt x="283" y="1110"/>
                      </a:lnTo>
                      <a:lnTo>
                        <a:pt x="283" y="1133"/>
                      </a:lnTo>
                      <a:lnTo>
                        <a:pt x="233" y="1113"/>
                      </a:lnTo>
                      <a:lnTo>
                        <a:pt x="186" y="1127"/>
                      </a:lnTo>
                      <a:lnTo>
                        <a:pt x="112" y="1124"/>
                      </a:lnTo>
                      <a:lnTo>
                        <a:pt x="47" y="1181"/>
                      </a:lnTo>
                      <a:lnTo>
                        <a:pt x="17" y="1209"/>
                      </a:lnTo>
                      <a:lnTo>
                        <a:pt x="0" y="1226"/>
                      </a:lnTo>
                      <a:lnTo>
                        <a:pt x="4" y="1258"/>
                      </a:lnTo>
                      <a:lnTo>
                        <a:pt x="31" y="1271"/>
                      </a:lnTo>
                      <a:lnTo>
                        <a:pt x="60" y="1244"/>
                      </a:lnTo>
                      <a:lnTo>
                        <a:pt x="80" y="1261"/>
                      </a:lnTo>
                      <a:lnTo>
                        <a:pt x="117" y="1253"/>
                      </a:lnTo>
                      <a:lnTo>
                        <a:pt x="161" y="1300"/>
                      </a:lnTo>
                      <a:lnTo>
                        <a:pt x="131" y="1300"/>
                      </a:lnTo>
                      <a:lnTo>
                        <a:pt x="85" y="1287"/>
                      </a:lnTo>
                      <a:lnTo>
                        <a:pt x="65" y="1275"/>
                      </a:lnTo>
                      <a:lnTo>
                        <a:pt x="44" y="1291"/>
                      </a:lnTo>
                      <a:lnTo>
                        <a:pt x="51" y="1367"/>
                      </a:lnTo>
                      <a:lnTo>
                        <a:pt x="71" y="1340"/>
                      </a:lnTo>
                      <a:lnTo>
                        <a:pt x="105" y="1330"/>
                      </a:lnTo>
                      <a:lnTo>
                        <a:pt x="151" y="1363"/>
                      </a:lnTo>
                      <a:lnTo>
                        <a:pt x="131" y="1387"/>
                      </a:lnTo>
                      <a:lnTo>
                        <a:pt x="75" y="1387"/>
                      </a:lnTo>
                      <a:lnTo>
                        <a:pt x="26" y="1410"/>
                      </a:lnTo>
                      <a:lnTo>
                        <a:pt x="36" y="1427"/>
                      </a:lnTo>
                      <a:lnTo>
                        <a:pt x="96" y="1439"/>
                      </a:lnTo>
                      <a:lnTo>
                        <a:pt x="119" y="1453"/>
                      </a:lnTo>
                      <a:lnTo>
                        <a:pt x="133" y="1513"/>
                      </a:lnTo>
                      <a:lnTo>
                        <a:pt x="186" y="1505"/>
                      </a:lnTo>
                      <a:lnTo>
                        <a:pt x="246" y="1462"/>
                      </a:lnTo>
                      <a:lnTo>
                        <a:pt x="286" y="1475"/>
                      </a:lnTo>
                      <a:lnTo>
                        <a:pt x="313" y="1511"/>
                      </a:lnTo>
                      <a:lnTo>
                        <a:pt x="370" y="1521"/>
                      </a:lnTo>
                      <a:lnTo>
                        <a:pt x="417" y="1543"/>
                      </a:lnTo>
                      <a:lnTo>
                        <a:pt x="457" y="1540"/>
                      </a:lnTo>
                      <a:lnTo>
                        <a:pt x="524" y="1625"/>
                      </a:lnTo>
                      <a:lnTo>
                        <a:pt x="560" y="1622"/>
                      </a:lnTo>
                      <a:lnTo>
                        <a:pt x="587" y="1591"/>
                      </a:lnTo>
                      <a:lnTo>
                        <a:pt x="607" y="1631"/>
                      </a:lnTo>
                      <a:lnTo>
                        <a:pt x="617" y="1628"/>
                      </a:lnTo>
                      <a:lnTo>
                        <a:pt x="641" y="1601"/>
                      </a:lnTo>
                      <a:lnTo>
                        <a:pt x="694" y="1637"/>
                      </a:lnTo>
                      <a:lnTo>
                        <a:pt x="748" y="1657"/>
                      </a:lnTo>
                      <a:lnTo>
                        <a:pt x="697" y="1690"/>
                      </a:lnTo>
                      <a:lnTo>
                        <a:pt x="709" y="1737"/>
                      </a:lnTo>
                      <a:lnTo>
                        <a:pt x="784" y="1739"/>
                      </a:lnTo>
                      <a:lnTo>
                        <a:pt x="845" y="1722"/>
                      </a:lnTo>
                      <a:lnTo>
                        <a:pt x="898" y="1751"/>
                      </a:lnTo>
                      <a:lnTo>
                        <a:pt x="915" y="1785"/>
                      </a:lnTo>
                      <a:lnTo>
                        <a:pt x="888" y="1778"/>
                      </a:lnTo>
                      <a:lnTo>
                        <a:pt x="848" y="1765"/>
                      </a:lnTo>
                      <a:lnTo>
                        <a:pt x="809" y="1808"/>
                      </a:lnTo>
                      <a:lnTo>
                        <a:pt x="859" y="1828"/>
                      </a:lnTo>
                      <a:lnTo>
                        <a:pt x="820" y="1908"/>
                      </a:lnTo>
                      <a:lnTo>
                        <a:pt x="860" y="1944"/>
                      </a:lnTo>
                      <a:lnTo>
                        <a:pt x="918" y="2037"/>
                      </a:lnTo>
                      <a:lnTo>
                        <a:pt x="925" y="2063"/>
                      </a:lnTo>
                      <a:lnTo>
                        <a:pt x="1062" y="2165"/>
                      </a:lnTo>
                      <a:lnTo>
                        <a:pt x="1109" y="2168"/>
                      </a:lnTo>
                      <a:lnTo>
                        <a:pt x="1092" y="2200"/>
                      </a:lnTo>
                      <a:lnTo>
                        <a:pt x="1129" y="2220"/>
                      </a:lnTo>
                      <a:lnTo>
                        <a:pt x="1180" y="2290"/>
                      </a:lnTo>
                      <a:lnTo>
                        <a:pt x="1150" y="2306"/>
                      </a:lnTo>
                      <a:lnTo>
                        <a:pt x="1133" y="2343"/>
                      </a:lnTo>
                      <a:lnTo>
                        <a:pt x="1104" y="2370"/>
                      </a:lnTo>
                      <a:lnTo>
                        <a:pt x="1107" y="2403"/>
                      </a:lnTo>
                      <a:lnTo>
                        <a:pt x="1178" y="2446"/>
                      </a:lnTo>
                      <a:lnTo>
                        <a:pt x="1187" y="2489"/>
                      </a:lnTo>
                      <a:lnTo>
                        <a:pt x="1223" y="2541"/>
                      </a:lnTo>
                      <a:lnTo>
                        <a:pt x="1250" y="2627"/>
                      </a:lnTo>
                      <a:lnTo>
                        <a:pt x="1260" y="2687"/>
                      </a:lnTo>
                      <a:lnTo>
                        <a:pt x="1282" y="2716"/>
                      </a:lnTo>
                      <a:lnTo>
                        <a:pt x="1253" y="2694"/>
                      </a:lnTo>
                      <a:lnTo>
                        <a:pt x="1231" y="2635"/>
                      </a:lnTo>
                      <a:lnTo>
                        <a:pt x="1163" y="2549"/>
                      </a:lnTo>
                      <a:lnTo>
                        <a:pt x="1157" y="2498"/>
                      </a:lnTo>
                      <a:lnTo>
                        <a:pt x="1141" y="2498"/>
                      </a:lnTo>
                      <a:lnTo>
                        <a:pt x="1135" y="2519"/>
                      </a:lnTo>
                      <a:lnTo>
                        <a:pt x="1136" y="2585"/>
                      </a:lnTo>
                      <a:lnTo>
                        <a:pt x="1103" y="2837"/>
                      </a:lnTo>
                      <a:lnTo>
                        <a:pt x="1125" y="2843"/>
                      </a:lnTo>
                      <a:lnTo>
                        <a:pt x="1138" y="2874"/>
                      </a:lnTo>
                      <a:lnTo>
                        <a:pt x="1118" y="2899"/>
                      </a:lnTo>
                      <a:lnTo>
                        <a:pt x="1100" y="2852"/>
                      </a:lnTo>
                      <a:lnTo>
                        <a:pt x="1076" y="3007"/>
                      </a:lnTo>
                      <a:lnTo>
                        <a:pt x="1029" y="3231"/>
                      </a:lnTo>
                      <a:lnTo>
                        <a:pt x="982" y="3345"/>
                      </a:lnTo>
                      <a:lnTo>
                        <a:pt x="957" y="3371"/>
                      </a:lnTo>
                      <a:lnTo>
                        <a:pt x="957" y="3394"/>
                      </a:lnTo>
                      <a:lnTo>
                        <a:pt x="989" y="3394"/>
                      </a:lnTo>
                      <a:lnTo>
                        <a:pt x="1024" y="3436"/>
                      </a:lnTo>
                      <a:lnTo>
                        <a:pt x="1024" y="3473"/>
                      </a:lnTo>
                      <a:lnTo>
                        <a:pt x="1148" y="3498"/>
                      </a:lnTo>
                      <a:lnTo>
                        <a:pt x="1208" y="3551"/>
                      </a:lnTo>
                      <a:lnTo>
                        <a:pt x="1355" y="3573"/>
                      </a:lnTo>
                      <a:lnTo>
                        <a:pt x="1479" y="3634"/>
                      </a:lnTo>
                      <a:lnTo>
                        <a:pt x="1596" y="3640"/>
                      </a:lnTo>
                      <a:lnTo>
                        <a:pt x="1652" y="3643"/>
                      </a:lnTo>
                      <a:lnTo>
                        <a:pt x="1695" y="3593"/>
                      </a:lnTo>
                      <a:lnTo>
                        <a:pt x="1792" y="3599"/>
                      </a:lnTo>
                      <a:lnTo>
                        <a:pt x="1889" y="3668"/>
                      </a:lnTo>
                      <a:lnTo>
                        <a:pt x="1952" y="3650"/>
                      </a:lnTo>
                      <a:lnTo>
                        <a:pt x="1999" y="3687"/>
                      </a:lnTo>
                      <a:lnTo>
                        <a:pt x="1999" y="3732"/>
                      </a:lnTo>
                      <a:lnTo>
                        <a:pt x="2069" y="3739"/>
                      </a:lnTo>
                      <a:lnTo>
                        <a:pt x="2136" y="3768"/>
                      </a:lnTo>
                      <a:lnTo>
                        <a:pt x="2199" y="3774"/>
                      </a:lnTo>
                      <a:lnTo>
                        <a:pt x="2276" y="3733"/>
                      </a:lnTo>
                      <a:lnTo>
                        <a:pt x="2359" y="3729"/>
                      </a:lnTo>
                      <a:lnTo>
                        <a:pt x="2377" y="3707"/>
                      </a:lnTo>
                      <a:lnTo>
                        <a:pt x="2362" y="3663"/>
                      </a:lnTo>
                      <a:lnTo>
                        <a:pt x="2374" y="3613"/>
                      </a:lnTo>
                      <a:lnTo>
                        <a:pt x="2364" y="3570"/>
                      </a:lnTo>
                      <a:lnTo>
                        <a:pt x="2361" y="3603"/>
                      </a:lnTo>
                      <a:lnTo>
                        <a:pt x="2334" y="3588"/>
                      </a:lnTo>
                      <a:lnTo>
                        <a:pt x="2361" y="3551"/>
                      </a:lnTo>
                      <a:lnTo>
                        <a:pt x="2387" y="3444"/>
                      </a:lnTo>
                      <a:lnTo>
                        <a:pt x="2503" y="3403"/>
                      </a:lnTo>
                      <a:lnTo>
                        <a:pt x="2559" y="3369"/>
                      </a:lnTo>
                      <a:lnTo>
                        <a:pt x="2615" y="3316"/>
                      </a:lnTo>
                      <a:lnTo>
                        <a:pt x="2672" y="3299"/>
                      </a:lnTo>
                      <a:lnTo>
                        <a:pt x="2749" y="3338"/>
                      </a:lnTo>
                      <a:lnTo>
                        <a:pt x="2816" y="3350"/>
                      </a:lnTo>
                      <a:lnTo>
                        <a:pt x="2866" y="3393"/>
                      </a:lnTo>
                      <a:lnTo>
                        <a:pt x="2939" y="3346"/>
                      </a:lnTo>
                      <a:lnTo>
                        <a:pt x="3056" y="3395"/>
                      </a:lnTo>
                      <a:lnTo>
                        <a:pt x="3080" y="3434"/>
                      </a:lnTo>
                      <a:lnTo>
                        <a:pt x="3220" y="3493"/>
                      </a:lnTo>
                      <a:lnTo>
                        <a:pt x="3354" y="3488"/>
                      </a:lnTo>
                      <a:lnTo>
                        <a:pt x="3450" y="3447"/>
                      </a:lnTo>
                      <a:lnTo>
                        <a:pt x="3519" y="3340"/>
                      </a:lnTo>
                      <a:lnTo>
                        <a:pt x="3596" y="3300"/>
                      </a:lnTo>
                      <a:lnTo>
                        <a:pt x="3676" y="3243"/>
                      </a:lnTo>
                      <a:lnTo>
                        <a:pt x="3676" y="3243"/>
                      </a:lnTo>
                      <a:lnTo>
                        <a:pt x="3669" y="3245"/>
                      </a:lnTo>
                      <a:lnTo>
                        <a:pt x="3667" y="3244"/>
                      </a:lnTo>
                      <a:lnTo>
                        <a:pt x="3666" y="3244"/>
                      </a:lnTo>
                      <a:lnTo>
                        <a:pt x="3666" y="3244"/>
                      </a:lnTo>
                      <a:lnTo>
                        <a:pt x="3668" y="3235"/>
                      </a:lnTo>
                      <a:lnTo>
                        <a:pt x="3668" y="3235"/>
                      </a:lnTo>
                      <a:lnTo>
                        <a:pt x="3669" y="3232"/>
                      </a:lnTo>
                      <a:lnTo>
                        <a:pt x="3671" y="3230"/>
                      </a:lnTo>
                      <a:lnTo>
                        <a:pt x="3675" y="3228"/>
                      </a:lnTo>
                      <a:lnTo>
                        <a:pt x="3678" y="3227"/>
                      </a:lnTo>
                      <a:lnTo>
                        <a:pt x="3678" y="3227"/>
                      </a:lnTo>
                      <a:lnTo>
                        <a:pt x="3683" y="3227"/>
                      </a:lnTo>
                      <a:lnTo>
                        <a:pt x="3687" y="3225"/>
                      </a:lnTo>
                      <a:lnTo>
                        <a:pt x="3697" y="3227"/>
                      </a:lnTo>
                      <a:lnTo>
                        <a:pt x="3697" y="3227"/>
                      </a:lnTo>
                      <a:lnTo>
                        <a:pt x="3696" y="3230"/>
                      </a:lnTo>
                      <a:lnTo>
                        <a:pt x="3701" y="3227"/>
                      </a:lnTo>
                      <a:lnTo>
                        <a:pt x="3737" y="3215"/>
                      </a:lnTo>
                      <a:lnTo>
                        <a:pt x="3748" y="3192"/>
                      </a:lnTo>
                      <a:lnTo>
                        <a:pt x="3778" y="3182"/>
                      </a:lnTo>
                      <a:lnTo>
                        <a:pt x="3792" y="3200"/>
                      </a:lnTo>
                      <a:lnTo>
                        <a:pt x="3808" y="3195"/>
                      </a:lnTo>
                      <a:lnTo>
                        <a:pt x="3787" y="3152"/>
                      </a:lnTo>
                      <a:lnTo>
                        <a:pt x="3814" y="3125"/>
                      </a:lnTo>
                      <a:lnTo>
                        <a:pt x="3810" y="3100"/>
                      </a:lnTo>
                      <a:lnTo>
                        <a:pt x="3779" y="3089"/>
                      </a:lnTo>
                      <a:lnTo>
                        <a:pt x="3753" y="3024"/>
                      </a:lnTo>
                      <a:lnTo>
                        <a:pt x="3679" y="3010"/>
                      </a:lnTo>
                      <a:lnTo>
                        <a:pt x="3576" y="2968"/>
                      </a:lnTo>
                      <a:lnTo>
                        <a:pt x="3595" y="2869"/>
                      </a:lnTo>
                      <a:lnTo>
                        <a:pt x="3603" y="2799"/>
                      </a:lnTo>
                      <a:lnTo>
                        <a:pt x="3587" y="2766"/>
                      </a:lnTo>
                      <a:lnTo>
                        <a:pt x="3523" y="2696"/>
                      </a:lnTo>
                      <a:lnTo>
                        <a:pt x="3556" y="2627"/>
                      </a:lnTo>
                      <a:lnTo>
                        <a:pt x="3631" y="2534"/>
                      </a:lnTo>
                      <a:lnTo>
                        <a:pt x="3600" y="2421"/>
                      </a:lnTo>
                      <a:lnTo>
                        <a:pt x="3573" y="2357"/>
                      </a:lnTo>
                      <a:lnTo>
                        <a:pt x="3599" y="2287"/>
                      </a:lnTo>
                      <a:lnTo>
                        <a:pt x="3524" y="2122"/>
                      </a:lnTo>
                      <a:lnTo>
                        <a:pt x="3521" y="2119"/>
                      </a:lnTo>
                      <a:lnTo>
                        <a:pt x="3514" y="2125"/>
                      </a:lnTo>
                      <a:lnTo>
                        <a:pt x="3442" y="2101"/>
                      </a:lnTo>
                      <a:lnTo>
                        <a:pt x="3383" y="2132"/>
                      </a:lnTo>
                      <a:lnTo>
                        <a:pt x="3347" y="2134"/>
                      </a:lnTo>
                      <a:lnTo>
                        <a:pt x="3301" y="2204"/>
                      </a:lnTo>
                      <a:lnTo>
                        <a:pt x="3281" y="2208"/>
                      </a:lnTo>
                      <a:lnTo>
                        <a:pt x="3285" y="2098"/>
                      </a:lnTo>
                      <a:lnTo>
                        <a:pt x="3327" y="2041"/>
                      </a:lnTo>
                      <a:lnTo>
                        <a:pt x="3333" y="1982"/>
                      </a:lnTo>
                      <a:lnTo>
                        <a:pt x="3406" y="1898"/>
                      </a:lnTo>
                      <a:lnTo>
                        <a:pt x="3415" y="1852"/>
                      </a:lnTo>
                      <a:lnTo>
                        <a:pt x="3469" y="1815"/>
                      </a:lnTo>
                      <a:lnTo>
                        <a:pt x="3484" y="1765"/>
                      </a:lnTo>
                      <a:lnTo>
                        <a:pt x="3593" y="1697"/>
                      </a:lnTo>
                      <a:lnTo>
                        <a:pt x="3570" y="1661"/>
                      </a:lnTo>
                      <a:lnTo>
                        <a:pt x="3573" y="1601"/>
                      </a:lnTo>
                      <a:lnTo>
                        <a:pt x="3622" y="1598"/>
                      </a:lnTo>
                      <a:lnTo>
                        <a:pt x="3657" y="1617"/>
                      </a:lnTo>
                      <a:lnTo>
                        <a:pt x="3703" y="1570"/>
                      </a:lnTo>
                      <a:lnTo>
                        <a:pt x="3688" y="1457"/>
                      </a:lnTo>
                      <a:lnTo>
                        <a:pt x="3756" y="1265"/>
                      </a:lnTo>
                      <a:lnTo>
                        <a:pt x="3785" y="1092"/>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29" name="Freeform 263"/>
                <p:cNvSpPr>
                  <a:spLocks/>
                </p:cNvSpPr>
                <p:nvPr/>
              </p:nvSpPr>
              <p:spPr bwMode="auto">
                <a:xfrm>
                  <a:off x="2647950" y="4902200"/>
                  <a:ext cx="19050" cy="20638"/>
                </a:xfrm>
                <a:custGeom>
                  <a:avLst/>
                  <a:gdLst>
                    <a:gd name="T0" fmla="*/ 63 w 63"/>
                    <a:gd name="T1" fmla="*/ 39 h 65"/>
                    <a:gd name="T2" fmla="*/ 37 w 63"/>
                    <a:gd name="T3" fmla="*/ 0 h 65"/>
                    <a:gd name="T4" fmla="*/ 0 w 63"/>
                    <a:gd name="T5" fmla="*/ 3 h 65"/>
                    <a:gd name="T6" fmla="*/ 51 w 63"/>
                    <a:gd name="T7" fmla="*/ 65 h 65"/>
                    <a:gd name="T8" fmla="*/ 63 w 63"/>
                    <a:gd name="T9" fmla="*/ 39 h 65"/>
                  </a:gdLst>
                  <a:ahLst/>
                  <a:cxnLst>
                    <a:cxn ang="0">
                      <a:pos x="T0" y="T1"/>
                    </a:cxn>
                    <a:cxn ang="0">
                      <a:pos x="T2" y="T3"/>
                    </a:cxn>
                    <a:cxn ang="0">
                      <a:pos x="T4" y="T5"/>
                    </a:cxn>
                    <a:cxn ang="0">
                      <a:pos x="T6" y="T7"/>
                    </a:cxn>
                    <a:cxn ang="0">
                      <a:pos x="T8" y="T9"/>
                    </a:cxn>
                  </a:cxnLst>
                  <a:rect l="0" t="0" r="r" b="b"/>
                  <a:pathLst>
                    <a:path w="63" h="65">
                      <a:moveTo>
                        <a:pt x="63" y="39"/>
                      </a:moveTo>
                      <a:lnTo>
                        <a:pt x="37" y="0"/>
                      </a:lnTo>
                      <a:lnTo>
                        <a:pt x="0" y="3"/>
                      </a:lnTo>
                      <a:lnTo>
                        <a:pt x="51" y="65"/>
                      </a:lnTo>
                      <a:lnTo>
                        <a:pt x="63"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sp>
            <p:nvSpPr>
              <p:cNvPr id="126" name="Freeform 264"/>
              <p:cNvSpPr>
                <a:spLocks/>
              </p:cNvSpPr>
              <p:nvPr/>
            </p:nvSpPr>
            <p:spPr bwMode="auto">
              <a:xfrm>
                <a:off x="3594100" y="5294313"/>
                <a:ext cx="93663" cy="219075"/>
              </a:xfrm>
              <a:custGeom>
                <a:avLst/>
                <a:gdLst>
                  <a:gd name="T0" fmla="*/ 252 w 293"/>
                  <a:gd name="T1" fmla="*/ 176 h 691"/>
                  <a:gd name="T2" fmla="*/ 262 w 293"/>
                  <a:gd name="T3" fmla="*/ 129 h 691"/>
                  <a:gd name="T4" fmla="*/ 256 w 293"/>
                  <a:gd name="T5" fmla="*/ 0 h 691"/>
                  <a:gd name="T6" fmla="*/ 224 w 293"/>
                  <a:gd name="T7" fmla="*/ 10 h 691"/>
                  <a:gd name="T8" fmla="*/ 200 w 293"/>
                  <a:gd name="T9" fmla="*/ 74 h 691"/>
                  <a:gd name="T10" fmla="*/ 212 w 293"/>
                  <a:gd name="T11" fmla="*/ 124 h 691"/>
                  <a:gd name="T12" fmla="*/ 188 w 293"/>
                  <a:gd name="T13" fmla="*/ 147 h 691"/>
                  <a:gd name="T14" fmla="*/ 148 w 293"/>
                  <a:gd name="T15" fmla="*/ 127 h 691"/>
                  <a:gd name="T16" fmla="*/ 105 w 293"/>
                  <a:gd name="T17" fmla="*/ 161 h 691"/>
                  <a:gd name="T18" fmla="*/ 92 w 293"/>
                  <a:gd name="T19" fmla="*/ 197 h 691"/>
                  <a:gd name="T20" fmla="*/ 29 w 293"/>
                  <a:gd name="T21" fmla="*/ 231 h 691"/>
                  <a:gd name="T22" fmla="*/ 33 w 293"/>
                  <a:gd name="T23" fmla="*/ 301 h 691"/>
                  <a:gd name="T24" fmla="*/ 3 w 293"/>
                  <a:gd name="T25" fmla="*/ 308 h 691"/>
                  <a:gd name="T26" fmla="*/ 0 w 293"/>
                  <a:gd name="T27" fmla="*/ 348 h 691"/>
                  <a:gd name="T28" fmla="*/ 20 w 293"/>
                  <a:gd name="T29" fmla="*/ 390 h 691"/>
                  <a:gd name="T30" fmla="*/ 34 w 293"/>
                  <a:gd name="T31" fmla="*/ 424 h 691"/>
                  <a:gd name="T32" fmla="*/ 34 w 293"/>
                  <a:gd name="T33" fmla="*/ 470 h 691"/>
                  <a:gd name="T34" fmla="*/ 44 w 293"/>
                  <a:gd name="T35" fmla="*/ 480 h 691"/>
                  <a:gd name="T36" fmla="*/ 41 w 293"/>
                  <a:gd name="T37" fmla="*/ 509 h 691"/>
                  <a:gd name="T38" fmla="*/ 28 w 293"/>
                  <a:gd name="T39" fmla="*/ 529 h 691"/>
                  <a:gd name="T40" fmla="*/ 64 w 293"/>
                  <a:gd name="T41" fmla="*/ 546 h 691"/>
                  <a:gd name="T42" fmla="*/ 86 w 293"/>
                  <a:gd name="T43" fmla="*/ 556 h 691"/>
                  <a:gd name="T44" fmla="*/ 62 w 293"/>
                  <a:gd name="T45" fmla="*/ 613 h 691"/>
                  <a:gd name="T46" fmla="*/ 96 w 293"/>
                  <a:gd name="T47" fmla="*/ 639 h 691"/>
                  <a:gd name="T48" fmla="*/ 126 w 293"/>
                  <a:gd name="T49" fmla="*/ 652 h 691"/>
                  <a:gd name="T50" fmla="*/ 129 w 293"/>
                  <a:gd name="T51" fmla="*/ 669 h 691"/>
                  <a:gd name="T52" fmla="*/ 153 w 293"/>
                  <a:gd name="T53" fmla="*/ 675 h 691"/>
                  <a:gd name="T54" fmla="*/ 179 w 293"/>
                  <a:gd name="T55" fmla="*/ 691 h 691"/>
                  <a:gd name="T56" fmla="*/ 183 w 293"/>
                  <a:gd name="T57" fmla="*/ 671 h 691"/>
                  <a:gd name="T58" fmla="*/ 209 w 293"/>
                  <a:gd name="T59" fmla="*/ 611 h 691"/>
                  <a:gd name="T60" fmla="*/ 238 w 293"/>
                  <a:gd name="T61" fmla="*/ 538 h 691"/>
                  <a:gd name="T62" fmla="*/ 248 w 293"/>
                  <a:gd name="T63" fmla="*/ 492 h 691"/>
                  <a:gd name="T64" fmla="*/ 284 w 293"/>
                  <a:gd name="T65" fmla="*/ 401 h 691"/>
                  <a:gd name="T66" fmla="*/ 293 w 293"/>
                  <a:gd name="T67" fmla="*/ 262 h 691"/>
                  <a:gd name="T68" fmla="*/ 252 w 293"/>
                  <a:gd name="T69" fmla="*/ 17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691">
                    <a:moveTo>
                      <a:pt x="252" y="176"/>
                    </a:moveTo>
                    <a:lnTo>
                      <a:pt x="262" y="129"/>
                    </a:lnTo>
                    <a:lnTo>
                      <a:pt x="256" y="0"/>
                    </a:lnTo>
                    <a:lnTo>
                      <a:pt x="224" y="10"/>
                    </a:lnTo>
                    <a:lnTo>
                      <a:pt x="200" y="74"/>
                    </a:lnTo>
                    <a:lnTo>
                      <a:pt x="212" y="124"/>
                    </a:lnTo>
                    <a:lnTo>
                      <a:pt x="188" y="147"/>
                    </a:lnTo>
                    <a:lnTo>
                      <a:pt x="148" y="127"/>
                    </a:lnTo>
                    <a:lnTo>
                      <a:pt x="105" y="161"/>
                    </a:lnTo>
                    <a:lnTo>
                      <a:pt x="92" y="197"/>
                    </a:lnTo>
                    <a:lnTo>
                      <a:pt x="29" y="231"/>
                    </a:lnTo>
                    <a:lnTo>
                      <a:pt x="33" y="301"/>
                    </a:lnTo>
                    <a:lnTo>
                      <a:pt x="3" y="308"/>
                    </a:lnTo>
                    <a:lnTo>
                      <a:pt x="0" y="348"/>
                    </a:lnTo>
                    <a:lnTo>
                      <a:pt x="20" y="390"/>
                    </a:lnTo>
                    <a:lnTo>
                      <a:pt x="34" y="424"/>
                    </a:lnTo>
                    <a:lnTo>
                      <a:pt x="34" y="470"/>
                    </a:lnTo>
                    <a:lnTo>
                      <a:pt x="44" y="480"/>
                    </a:lnTo>
                    <a:lnTo>
                      <a:pt x="41" y="509"/>
                    </a:lnTo>
                    <a:lnTo>
                      <a:pt x="28" y="529"/>
                    </a:lnTo>
                    <a:lnTo>
                      <a:pt x="64" y="546"/>
                    </a:lnTo>
                    <a:lnTo>
                      <a:pt x="86" y="556"/>
                    </a:lnTo>
                    <a:lnTo>
                      <a:pt x="62" y="613"/>
                    </a:lnTo>
                    <a:lnTo>
                      <a:pt x="96" y="639"/>
                    </a:lnTo>
                    <a:lnTo>
                      <a:pt x="126" y="652"/>
                    </a:lnTo>
                    <a:lnTo>
                      <a:pt x="129" y="669"/>
                    </a:lnTo>
                    <a:lnTo>
                      <a:pt x="153" y="675"/>
                    </a:lnTo>
                    <a:lnTo>
                      <a:pt x="179" y="691"/>
                    </a:lnTo>
                    <a:lnTo>
                      <a:pt x="183" y="671"/>
                    </a:lnTo>
                    <a:lnTo>
                      <a:pt x="209" y="611"/>
                    </a:lnTo>
                    <a:lnTo>
                      <a:pt x="238" y="538"/>
                    </a:lnTo>
                    <a:lnTo>
                      <a:pt x="248" y="492"/>
                    </a:lnTo>
                    <a:lnTo>
                      <a:pt x="284" y="401"/>
                    </a:lnTo>
                    <a:lnTo>
                      <a:pt x="293" y="262"/>
                    </a:lnTo>
                    <a:lnTo>
                      <a:pt x="252" y="176"/>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41" name="Group 612"/>
            <p:cNvGrpSpPr/>
            <p:nvPr/>
          </p:nvGrpSpPr>
          <p:grpSpPr>
            <a:xfrm>
              <a:off x="10053152" y="2682627"/>
              <a:ext cx="302638" cy="305666"/>
              <a:chOff x="4067175" y="4811713"/>
              <a:chExt cx="555625" cy="565150"/>
            </a:xfrm>
            <a:solidFill>
              <a:schemeClr val="accent6">
                <a:lumMod val="90000"/>
              </a:schemeClr>
            </a:solidFill>
          </p:grpSpPr>
          <p:sp>
            <p:nvSpPr>
              <p:cNvPr id="108" name="Freeform 265"/>
              <p:cNvSpPr>
                <a:spLocks/>
              </p:cNvSpPr>
              <p:nvPr/>
            </p:nvSpPr>
            <p:spPr bwMode="auto">
              <a:xfrm>
                <a:off x="4137025" y="5010150"/>
                <a:ext cx="26988" cy="66675"/>
              </a:xfrm>
              <a:custGeom>
                <a:avLst/>
                <a:gdLst>
                  <a:gd name="T0" fmla="*/ 68 w 85"/>
                  <a:gd name="T1" fmla="*/ 99 h 211"/>
                  <a:gd name="T2" fmla="*/ 85 w 85"/>
                  <a:gd name="T3" fmla="*/ 211 h 211"/>
                  <a:gd name="T4" fmla="*/ 65 w 85"/>
                  <a:gd name="T5" fmla="*/ 209 h 211"/>
                  <a:gd name="T6" fmla="*/ 51 w 85"/>
                  <a:gd name="T7" fmla="*/ 191 h 211"/>
                  <a:gd name="T8" fmla="*/ 21 w 85"/>
                  <a:gd name="T9" fmla="*/ 161 h 211"/>
                  <a:gd name="T10" fmla="*/ 10 w 85"/>
                  <a:gd name="T11" fmla="*/ 125 h 211"/>
                  <a:gd name="T12" fmla="*/ 17 w 85"/>
                  <a:gd name="T13" fmla="*/ 105 h 211"/>
                  <a:gd name="T14" fmla="*/ 35 w 85"/>
                  <a:gd name="T15" fmla="*/ 119 h 211"/>
                  <a:gd name="T16" fmla="*/ 39 w 85"/>
                  <a:gd name="T17" fmla="*/ 105 h 211"/>
                  <a:gd name="T18" fmla="*/ 39 w 85"/>
                  <a:gd name="T19" fmla="*/ 76 h 211"/>
                  <a:gd name="T20" fmla="*/ 0 w 85"/>
                  <a:gd name="T21" fmla="*/ 31 h 211"/>
                  <a:gd name="T22" fmla="*/ 4 w 85"/>
                  <a:gd name="T23" fmla="*/ 0 h 211"/>
                  <a:gd name="T24" fmla="*/ 29 w 85"/>
                  <a:gd name="T25" fmla="*/ 3 h 211"/>
                  <a:gd name="T26" fmla="*/ 33 w 85"/>
                  <a:gd name="T27" fmla="*/ 45 h 211"/>
                  <a:gd name="T28" fmla="*/ 48 w 85"/>
                  <a:gd name="T29" fmla="*/ 63 h 211"/>
                  <a:gd name="T30" fmla="*/ 68 w 85"/>
                  <a:gd name="T31"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211">
                    <a:moveTo>
                      <a:pt x="68" y="99"/>
                    </a:moveTo>
                    <a:lnTo>
                      <a:pt x="85" y="211"/>
                    </a:lnTo>
                    <a:lnTo>
                      <a:pt x="65" y="209"/>
                    </a:lnTo>
                    <a:lnTo>
                      <a:pt x="51" y="191"/>
                    </a:lnTo>
                    <a:lnTo>
                      <a:pt x="21" y="161"/>
                    </a:lnTo>
                    <a:lnTo>
                      <a:pt x="10" y="125"/>
                    </a:lnTo>
                    <a:lnTo>
                      <a:pt x="17" y="105"/>
                    </a:lnTo>
                    <a:lnTo>
                      <a:pt x="35" y="119"/>
                    </a:lnTo>
                    <a:lnTo>
                      <a:pt x="39" y="105"/>
                    </a:lnTo>
                    <a:lnTo>
                      <a:pt x="39" y="76"/>
                    </a:lnTo>
                    <a:lnTo>
                      <a:pt x="0" y="31"/>
                    </a:lnTo>
                    <a:lnTo>
                      <a:pt x="4" y="0"/>
                    </a:lnTo>
                    <a:lnTo>
                      <a:pt x="29" y="3"/>
                    </a:lnTo>
                    <a:lnTo>
                      <a:pt x="33" y="45"/>
                    </a:lnTo>
                    <a:lnTo>
                      <a:pt x="48" y="63"/>
                    </a:lnTo>
                    <a:lnTo>
                      <a:pt x="68" y="99"/>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09" name="Freeform 266"/>
              <p:cNvSpPr>
                <a:spLocks/>
              </p:cNvSpPr>
              <p:nvPr/>
            </p:nvSpPr>
            <p:spPr bwMode="auto">
              <a:xfrm>
                <a:off x="4141788" y="5073650"/>
                <a:ext cx="20638" cy="28575"/>
              </a:xfrm>
              <a:custGeom>
                <a:avLst/>
                <a:gdLst>
                  <a:gd name="T0" fmla="*/ 18 w 67"/>
                  <a:gd name="T1" fmla="*/ 0 h 93"/>
                  <a:gd name="T2" fmla="*/ 0 w 67"/>
                  <a:gd name="T3" fmla="*/ 7 h 93"/>
                  <a:gd name="T4" fmla="*/ 5 w 67"/>
                  <a:gd name="T5" fmla="*/ 34 h 93"/>
                  <a:gd name="T6" fmla="*/ 25 w 67"/>
                  <a:gd name="T7" fmla="*/ 60 h 93"/>
                  <a:gd name="T8" fmla="*/ 45 w 67"/>
                  <a:gd name="T9" fmla="*/ 69 h 93"/>
                  <a:gd name="T10" fmla="*/ 54 w 67"/>
                  <a:gd name="T11" fmla="*/ 93 h 93"/>
                  <a:gd name="T12" fmla="*/ 67 w 67"/>
                  <a:gd name="T13" fmla="*/ 90 h 93"/>
                  <a:gd name="T14" fmla="*/ 65 w 67"/>
                  <a:gd name="T15" fmla="*/ 54 h 93"/>
                  <a:gd name="T16" fmla="*/ 18 w 67"/>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93">
                    <a:moveTo>
                      <a:pt x="18" y="0"/>
                    </a:moveTo>
                    <a:lnTo>
                      <a:pt x="0" y="7"/>
                    </a:lnTo>
                    <a:lnTo>
                      <a:pt x="5" y="34"/>
                    </a:lnTo>
                    <a:lnTo>
                      <a:pt x="25" y="60"/>
                    </a:lnTo>
                    <a:lnTo>
                      <a:pt x="45" y="69"/>
                    </a:lnTo>
                    <a:lnTo>
                      <a:pt x="54" y="93"/>
                    </a:lnTo>
                    <a:lnTo>
                      <a:pt x="67" y="90"/>
                    </a:lnTo>
                    <a:lnTo>
                      <a:pt x="65" y="54"/>
                    </a:lnTo>
                    <a:lnTo>
                      <a:pt x="18" y="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0" name="Freeform 267"/>
              <p:cNvSpPr>
                <a:spLocks/>
              </p:cNvSpPr>
              <p:nvPr/>
            </p:nvSpPr>
            <p:spPr bwMode="auto">
              <a:xfrm>
                <a:off x="4175125" y="5118100"/>
                <a:ext cx="38100" cy="38100"/>
              </a:xfrm>
              <a:custGeom>
                <a:avLst/>
                <a:gdLst>
                  <a:gd name="T0" fmla="*/ 0 w 121"/>
                  <a:gd name="T1" fmla="*/ 0 h 123"/>
                  <a:gd name="T2" fmla="*/ 27 w 121"/>
                  <a:gd name="T3" fmla="*/ 44 h 123"/>
                  <a:gd name="T4" fmla="*/ 65 w 121"/>
                  <a:gd name="T5" fmla="*/ 91 h 123"/>
                  <a:gd name="T6" fmla="*/ 121 w 121"/>
                  <a:gd name="T7" fmla="*/ 123 h 123"/>
                  <a:gd name="T8" fmla="*/ 76 w 121"/>
                  <a:gd name="T9" fmla="*/ 75 h 123"/>
                  <a:gd name="T10" fmla="*/ 0 w 121"/>
                  <a:gd name="T11" fmla="*/ 0 h 123"/>
                </a:gdLst>
                <a:ahLst/>
                <a:cxnLst>
                  <a:cxn ang="0">
                    <a:pos x="T0" y="T1"/>
                  </a:cxn>
                  <a:cxn ang="0">
                    <a:pos x="T2" y="T3"/>
                  </a:cxn>
                  <a:cxn ang="0">
                    <a:pos x="T4" y="T5"/>
                  </a:cxn>
                  <a:cxn ang="0">
                    <a:pos x="T6" y="T7"/>
                  </a:cxn>
                  <a:cxn ang="0">
                    <a:pos x="T8" y="T9"/>
                  </a:cxn>
                  <a:cxn ang="0">
                    <a:pos x="T10" y="T11"/>
                  </a:cxn>
                </a:cxnLst>
                <a:rect l="0" t="0" r="r" b="b"/>
                <a:pathLst>
                  <a:path w="121" h="123">
                    <a:moveTo>
                      <a:pt x="0" y="0"/>
                    </a:moveTo>
                    <a:lnTo>
                      <a:pt x="27" y="44"/>
                    </a:lnTo>
                    <a:lnTo>
                      <a:pt x="65" y="91"/>
                    </a:lnTo>
                    <a:lnTo>
                      <a:pt x="121" y="123"/>
                    </a:lnTo>
                    <a:lnTo>
                      <a:pt x="76" y="75"/>
                    </a:lnTo>
                    <a:lnTo>
                      <a:pt x="0" y="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1" name="Freeform 268"/>
              <p:cNvSpPr>
                <a:spLocks/>
              </p:cNvSpPr>
              <p:nvPr/>
            </p:nvSpPr>
            <p:spPr bwMode="auto">
              <a:xfrm>
                <a:off x="4184650" y="5075238"/>
                <a:ext cx="42863" cy="38100"/>
              </a:xfrm>
              <a:custGeom>
                <a:avLst/>
                <a:gdLst>
                  <a:gd name="T0" fmla="*/ 80 w 133"/>
                  <a:gd name="T1" fmla="*/ 41 h 120"/>
                  <a:gd name="T2" fmla="*/ 14 w 133"/>
                  <a:gd name="T3" fmla="*/ 0 h 120"/>
                  <a:gd name="T4" fmla="*/ 0 w 133"/>
                  <a:gd name="T5" fmla="*/ 2 h 120"/>
                  <a:gd name="T6" fmla="*/ 10 w 133"/>
                  <a:gd name="T7" fmla="*/ 27 h 120"/>
                  <a:gd name="T8" fmla="*/ 37 w 133"/>
                  <a:gd name="T9" fmla="*/ 63 h 120"/>
                  <a:gd name="T10" fmla="*/ 75 w 133"/>
                  <a:gd name="T11" fmla="*/ 101 h 120"/>
                  <a:gd name="T12" fmla="*/ 71 w 133"/>
                  <a:gd name="T13" fmla="*/ 75 h 120"/>
                  <a:gd name="T14" fmla="*/ 129 w 133"/>
                  <a:gd name="T15" fmla="*/ 120 h 120"/>
                  <a:gd name="T16" fmla="*/ 133 w 133"/>
                  <a:gd name="T17" fmla="*/ 109 h 120"/>
                  <a:gd name="T18" fmla="*/ 106 w 133"/>
                  <a:gd name="T19" fmla="*/ 88 h 120"/>
                  <a:gd name="T20" fmla="*/ 66 w 133"/>
                  <a:gd name="T21" fmla="*/ 52 h 120"/>
                  <a:gd name="T22" fmla="*/ 86 w 133"/>
                  <a:gd name="T23" fmla="*/ 57 h 120"/>
                  <a:gd name="T24" fmla="*/ 80 w 133"/>
                  <a:gd name="T25" fmla="*/ 4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20">
                    <a:moveTo>
                      <a:pt x="80" y="41"/>
                    </a:moveTo>
                    <a:lnTo>
                      <a:pt x="14" y="0"/>
                    </a:lnTo>
                    <a:lnTo>
                      <a:pt x="0" y="2"/>
                    </a:lnTo>
                    <a:lnTo>
                      <a:pt x="10" y="27"/>
                    </a:lnTo>
                    <a:lnTo>
                      <a:pt x="37" y="63"/>
                    </a:lnTo>
                    <a:lnTo>
                      <a:pt x="75" y="101"/>
                    </a:lnTo>
                    <a:lnTo>
                      <a:pt x="71" y="75"/>
                    </a:lnTo>
                    <a:lnTo>
                      <a:pt x="129" y="120"/>
                    </a:lnTo>
                    <a:lnTo>
                      <a:pt x="133" y="109"/>
                    </a:lnTo>
                    <a:lnTo>
                      <a:pt x="106" y="88"/>
                    </a:lnTo>
                    <a:lnTo>
                      <a:pt x="66" y="52"/>
                    </a:lnTo>
                    <a:lnTo>
                      <a:pt x="86" y="57"/>
                    </a:lnTo>
                    <a:lnTo>
                      <a:pt x="80" y="41"/>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2" name="Freeform 269"/>
              <p:cNvSpPr>
                <a:spLocks/>
              </p:cNvSpPr>
              <p:nvPr/>
            </p:nvSpPr>
            <p:spPr bwMode="auto">
              <a:xfrm>
                <a:off x="4203700" y="5111750"/>
                <a:ext cx="14288" cy="11113"/>
              </a:xfrm>
              <a:custGeom>
                <a:avLst/>
                <a:gdLst>
                  <a:gd name="T0" fmla="*/ 29 w 42"/>
                  <a:gd name="T1" fmla="*/ 33 h 33"/>
                  <a:gd name="T2" fmla="*/ 42 w 42"/>
                  <a:gd name="T3" fmla="*/ 19 h 33"/>
                  <a:gd name="T4" fmla="*/ 0 w 42"/>
                  <a:gd name="T5" fmla="*/ 0 h 33"/>
                  <a:gd name="T6" fmla="*/ 29 w 42"/>
                  <a:gd name="T7" fmla="*/ 33 h 33"/>
                </a:gdLst>
                <a:ahLst/>
                <a:cxnLst>
                  <a:cxn ang="0">
                    <a:pos x="T0" y="T1"/>
                  </a:cxn>
                  <a:cxn ang="0">
                    <a:pos x="T2" y="T3"/>
                  </a:cxn>
                  <a:cxn ang="0">
                    <a:pos x="T4" y="T5"/>
                  </a:cxn>
                  <a:cxn ang="0">
                    <a:pos x="T6" y="T7"/>
                  </a:cxn>
                </a:cxnLst>
                <a:rect l="0" t="0" r="r" b="b"/>
                <a:pathLst>
                  <a:path w="42" h="33">
                    <a:moveTo>
                      <a:pt x="29" y="33"/>
                    </a:moveTo>
                    <a:lnTo>
                      <a:pt x="42" y="19"/>
                    </a:lnTo>
                    <a:lnTo>
                      <a:pt x="0" y="0"/>
                    </a:lnTo>
                    <a:lnTo>
                      <a:pt x="29" y="33"/>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3" name="Freeform 270"/>
              <p:cNvSpPr>
                <a:spLocks/>
              </p:cNvSpPr>
              <p:nvPr/>
            </p:nvSpPr>
            <p:spPr bwMode="auto">
              <a:xfrm>
                <a:off x="4156075" y="5003800"/>
                <a:ext cx="44450" cy="57150"/>
              </a:xfrm>
              <a:custGeom>
                <a:avLst/>
                <a:gdLst>
                  <a:gd name="T0" fmla="*/ 73 w 140"/>
                  <a:gd name="T1" fmla="*/ 135 h 180"/>
                  <a:gd name="T2" fmla="*/ 111 w 140"/>
                  <a:gd name="T3" fmla="*/ 156 h 180"/>
                  <a:gd name="T4" fmla="*/ 131 w 140"/>
                  <a:gd name="T5" fmla="*/ 165 h 180"/>
                  <a:gd name="T6" fmla="*/ 140 w 140"/>
                  <a:gd name="T7" fmla="*/ 180 h 180"/>
                  <a:gd name="T8" fmla="*/ 117 w 140"/>
                  <a:gd name="T9" fmla="*/ 132 h 180"/>
                  <a:gd name="T10" fmla="*/ 92 w 140"/>
                  <a:gd name="T11" fmla="*/ 103 h 180"/>
                  <a:gd name="T12" fmla="*/ 105 w 140"/>
                  <a:gd name="T13" fmla="*/ 83 h 180"/>
                  <a:gd name="T14" fmla="*/ 90 w 140"/>
                  <a:gd name="T15" fmla="*/ 70 h 180"/>
                  <a:gd name="T16" fmla="*/ 43 w 140"/>
                  <a:gd name="T17" fmla="*/ 0 h 180"/>
                  <a:gd name="T18" fmla="*/ 25 w 140"/>
                  <a:gd name="T19" fmla="*/ 0 h 180"/>
                  <a:gd name="T20" fmla="*/ 25 w 140"/>
                  <a:gd name="T21" fmla="*/ 27 h 180"/>
                  <a:gd name="T22" fmla="*/ 0 w 140"/>
                  <a:gd name="T23" fmla="*/ 29 h 180"/>
                  <a:gd name="T24" fmla="*/ 5 w 140"/>
                  <a:gd name="T25" fmla="*/ 64 h 180"/>
                  <a:gd name="T26" fmla="*/ 51 w 140"/>
                  <a:gd name="T27" fmla="*/ 95 h 180"/>
                  <a:gd name="T28" fmla="*/ 61 w 140"/>
                  <a:gd name="T29" fmla="*/ 97 h 180"/>
                  <a:gd name="T30" fmla="*/ 73 w 140"/>
                  <a:gd name="T31"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80">
                    <a:moveTo>
                      <a:pt x="73" y="135"/>
                    </a:moveTo>
                    <a:lnTo>
                      <a:pt x="111" y="156"/>
                    </a:lnTo>
                    <a:lnTo>
                      <a:pt x="131" y="165"/>
                    </a:lnTo>
                    <a:lnTo>
                      <a:pt x="140" y="180"/>
                    </a:lnTo>
                    <a:lnTo>
                      <a:pt x="117" y="132"/>
                    </a:lnTo>
                    <a:lnTo>
                      <a:pt x="92" y="103"/>
                    </a:lnTo>
                    <a:lnTo>
                      <a:pt x="105" y="83"/>
                    </a:lnTo>
                    <a:lnTo>
                      <a:pt x="90" y="70"/>
                    </a:lnTo>
                    <a:lnTo>
                      <a:pt x="43" y="0"/>
                    </a:lnTo>
                    <a:lnTo>
                      <a:pt x="25" y="0"/>
                    </a:lnTo>
                    <a:lnTo>
                      <a:pt x="25" y="27"/>
                    </a:lnTo>
                    <a:lnTo>
                      <a:pt x="0" y="29"/>
                    </a:lnTo>
                    <a:lnTo>
                      <a:pt x="5" y="64"/>
                    </a:lnTo>
                    <a:lnTo>
                      <a:pt x="51" y="95"/>
                    </a:lnTo>
                    <a:lnTo>
                      <a:pt x="61" y="97"/>
                    </a:lnTo>
                    <a:lnTo>
                      <a:pt x="73" y="135"/>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4" name="Freeform 271"/>
              <p:cNvSpPr>
                <a:spLocks/>
              </p:cNvSpPr>
              <p:nvPr/>
            </p:nvSpPr>
            <p:spPr bwMode="auto">
              <a:xfrm>
                <a:off x="4178300" y="5057775"/>
                <a:ext cx="19050" cy="17463"/>
              </a:xfrm>
              <a:custGeom>
                <a:avLst/>
                <a:gdLst>
                  <a:gd name="T0" fmla="*/ 47 w 61"/>
                  <a:gd name="T1" fmla="*/ 37 h 55"/>
                  <a:gd name="T2" fmla="*/ 20 w 61"/>
                  <a:gd name="T3" fmla="*/ 0 h 55"/>
                  <a:gd name="T4" fmla="*/ 0 w 61"/>
                  <a:gd name="T5" fmla="*/ 9 h 55"/>
                  <a:gd name="T6" fmla="*/ 9 w 61"/>
                  <a:gd name="T7" fmla="*/ 26 h 55"/>
                  <a:gd name="T8" fmla="*/ 61 w 61"/>
                  <a:gd name="T9" fmla="*/ 55 h 55"/>
                  <a:gd name="T10" fmla="*/ 47 w 61"/>
                  <a:gd name="T11" fmla="*/ 37 h 55"/>
                </a:gdLst>
                <a:ahLst/>
                <a:cxnLst>
                  <a:cxn ang="0">
                    <a:pos x="T0" y="T1"/>
                  </a:cxn>
                  <a:cxn ang="0">
                    <a:pos x="T2" y="T3"/>
                  </a:cxn>
                  <a:cxn ang="0">
                    <a:pos x="T4" y="T5"/>
                  </a:cxn>
                  <a:cxn ang="0">
                    <a:pos x="T6" y="T7"/>
                  </a:cxn>
                  <a:cxn ang="0">
                    <a:pos x="T8" y="T9"/>
                  </a:cxn>
                  <a:cxn ang="0">
                    <a:pos x="T10" y="T11"/>
                  </a:cxn>
                </a:cxnLst>
                <a:rect l="0" t="0" r="r" b="b"/>
                <a:pathLst>
                  <a:path w="61" h="55">
                    <a:moveTo>
                      <a:pt x="47" y="37"/>
                    </a:moveTo>
                    <a:lnTo>
                      <a:pt x="20" y="0"/>
                    </a:lnTo>
                    <a:lnTo>
                      <a:pt x="0" y="9"/>
                    </a:lnTo>
                    <a:lnTo>
                      <a:pt x="9" y="26"/>
                    </a:lnTo>
                    <a:lnTo>
                      <a:pt x="61" y="55"/>
                    </a:lnTo>
                    <a:lnTo>
                      <a:pt x="47" y="37"/>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5" name="Freeform 272"/>
              <p:cNvSpPr>
                <a:spLocks/>
              </p:cNvSpPr>
              <p:nvPr/>
            </p:nvSpPr>
            <p:spPr bwMode="auto">
              <a:xfrm>
                <a:off x="4314825" y="5237163"/>
                <a:ext cx="23813" cy="9525"/>
              </a:xfrm>
              <a:custGeom>
                <a:avLst/>
                <a:gdLst>
                  <a:gd name="T0" fmla="*/ 0 w 78"/>
                  <a:gd name="T1" fmla="*/ 1 h 31"/>
                  <a:gd name="T2" fmla="*/ 47 w 78"/>
                  <a:gd name="T3" fmla="*/ 27 h 31"/>
                  <a:gd name="T4" fmla="*/ 78 w 78"/>
                  <a:gd name="T5" fmla="*/ 31 h 31"/>
                  <a:gd name="T6" fmla="*/ 28 w 78"/>
                  <a:gd name="T7" fmla="*/ 0 h 31"/>
                  <a:gd name="T8" fmla="*/ 0 w 78"/>
                  <a:gd name="T9" fmla="*/ 1 h 31"/>
                </a:gdLst>
                <a:ahLst/>
                <a:cxnLst>
                  <a:cxn ang="0">
                    <a:pos x="T0" y="T1"/>
                  </a:cxn>
                  <a:cxn ang="0">
                    <a:pos x="T2" y="T3"/>
                  </a:cxn>
                  <a:cxn ang="0">
                    <a:pos x="T4" y="T5"/>
                  </a:cxn>
                  <a:cxn ang="0">
                    <a:pos x="T6" y="T7"/>
                  </a:cxn>
                  <a:cxn ang="0">
                    <a:pos x="T8" y="T9"/>
                  </a:cxn>
                </a:cxnLst>
                <a:rect l="0" t="0" r="r" b="b"/>
                <a:pathLst>
                  <a:path w="78" h="31">
                    <a:moveTo>
                      <a:pt x="0" y="1"/>
                    </a:moveTo>
                    <a:lnTo>
                      <a:pt x="47" y="27"/>
                    </a:lnTo>
                    <a:lnTo>
                      <a:pt x="78" y="31"/>
                    </a:lnTo>
                    <a:lnTo>
                      <a:pt x="28" y="0"/>
                    </a:lnTo>
                    <a:lnTo>
                      <a:pt x="0" y="1"/>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6" name="Freeform 273"/>
              <p:cNvSpPr>
                <a:spLocks/>
              </p:cNvSpPr>
              <p:nvPr/>
            </p:nvSpPr>
            <p:spPr bwMode="auto">
              <a:xfrm>
                <a:off x="4344988" y="5241925"/>
                <a:ext cx="36513" cy="14288"/>
              </a:xfrm>
              <a:custGeom>
                <a:avLst/>
                <a:gdLst>
                  <a:gd name="T0" fmla="*/ 50 w 116"/>
                  <a:gd name="T1" fmla="*/ 42 h 46"/>
                  <a:gd name="T2" fmla="*/ 105 w 116"/>
                  <a:gd name="T3" fmla="*/ 46 h 46"/>
                  <a:gd name="T4" fmla="*/ 116 w 116"/>
                  <a:gd name="T5" fmla="*/ 26 h 46"/>
                  <a:gd name="T6" fmla="*/ 63 w 116"/>
                  <a:gd name="T7" fmla="*/ 0 h 46"/>
                  <a:gd name="T8" fmla="*/ 0 w 116"/>
                  <a:gd name="T9" fmla="*/ 1 h 46"/>
                  <a:gd name="T10" fmla="*/ 1 w 116"/>
                  <a:gd name="T11" fmla="*/ 16 h 46"/>
                  <a:gd name="T12" fmla="*/ 12 w 116"/>
                  <a:gd name="T13" fmla="*/ 31 h 46"/>
                  <a:gd name="T14" fmla="*/ 50 w 116"/>
                  <a:gd name="T15" fmla="*/ 42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46">
                    <a:moveTo>
                      <a:pt x="50" y="42"/>
                    </a:moveTo>
                    <a:lnTo>
                      <a:pt x="105" y="46"/>
                    </a:lnTo>
                    <a:lnTo>
                      <a:pt x="116" y="26"/>
                    </a:lnTo>
                    <a:lnTo>
                      <a:pt x="63" y="0"/>
                    </a:lnTo>
                    <a:lnTo>
                      <a:pt x="0" y="1"/>
                    </a:lnTo>
                    <a:lnTo>
                      <a:pt x="1" y="16"/>
                    </a:lnTo>
                    <a:lnTo>
                      <a:pt x="12" y="31"/>
                    </a:lnTo>
                    <a:lnTo>
                      <a:pt x="50" y="42"/>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7" name="Freeform 274"/>
              <p:cNvSpPr>
                <a:spLocks/>
              </p:cNvSpPr>
              <p:nvPr/>
            </p:nvSpPr>
            <p:spPr bwMode="auto">
              <a:xfrm>
                <a:off x="4340225" y="5260975"/>
                <a:ext cx="60325" cy="15875"/>
              </a:xfrm>
              <a:custGeom>
                <a:avLst/>
                <a:gdLst>
                  <a:gd name="T0" fmla="*/ 194 w 194"/>
                  <a:gd name="T1" fmla="*/ 47 h 47"/>
                  <a:gd name="T2" fmla="*/ 194 w 194"/>
                  <a:gd name="T3" fmla="*/ 33 h 47"/>
                  <a:gd name="T4" fmla="*/ 94 w 194"/>
                  <a:gd name="T5" fmla="*/ 21 h 47"/>
                  <a:gd name="T6" fmla="*/ 0 w 194"/>
                  <a:gd name="T7" fmla="*/ 0 h 47"/>
                  <a:gd name="T8" fmla="*/ 9 w 194"/>
                  <a:gd name="T9" fmla="*/ 23 h 47"/>
                  <a:gd name="T10" fmla="*/ 96 w 194"/>
                  <a:gd name="T11" fmla="*/ 44 h 47"/>
                  <a:gd name="T12" fmla="*/ 194 w 19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94" h="47">
                    <a:moveTo>
                      <a:pt x="194" y="47"/>
                    </a:moveTo>
                    <a:lnTo>
                      <a:pt x="194" y="33"/>
                    </a:lnTo>
                    <a:lnTo>
                      <a:pt x="94" y="21"/>
                    </a:lnTo>
                    <a:lnTo>
                      <a:pt x="0" y="0"/>
                    </a:lnTo>
                    <a:lnTo>
                      <a:pt x="9" y="23"/>
                    </a:lnTo>
                    <a:lnTo>
                      <a:pt x="96" y="44"/>
                    </a:lnTo>
                    <a:lnTo>
                      <a:pt x="194" y="47"/>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8" name="Freeform 275"/>
              <p:cNvSpPr>
                <a:spLocks/>
              </p:cNvSpPr>
              <p:nvPr/>
            </p:nvSpPr>
            <p:spPr bwMode="auto">
              <a:xfrm>
                <a:off x="4311650" y="5281613"/>
                <a:ext cx="12700" cy="12700"/>
              </a:xfrm>
              <a:custGeom>
                <a:avLst/>
                <a:gdLst>
                  <a:gd name="T0" fmla="*/ 0 w 43"/>
                  <a:gd name="T1" fmla="*/ 9 h 41"/>
                  <a:gd name="T2" fmla="*/ 7 w 43"/>
                  <a:gd name="T3" fmla="*/ 27 h 41"/>
                  <a:gd name="T4" fmla="*/ 9 w 43"/>
                  <a:gd name="T5" fmla="*/ 41 h 41"/>
                  <a:gd name="T6" fmla="*/ 43 w 43"/>
                  <a:gd name="T7" fmla="*/ 6 h 41"/>
                  <a:gd name="T8" fmla="*/ 27 w 43"/>
                  <a:gd name="T9" fmla="*/ 0 h 41"/>
                  <a:gd name="T10" fmla="*/ 0 w 43"/>
                  <a:gd name="T11" fmla="*/ 9 h 41"/>
                </a:gdLst>
                <a:ahLst/>
                <a:cxnLst>
                  <a:cxn ang="0">
                    <a:pos x="T0" y="T1"/>
                  </a:cxn>
                  <a:cxn ang="0">
                    <a:pos x="T2" y="T3"/>
                  </a:cxn>
                  <a:cxn ang="0">
                    <a:pos x="T4" y="T5"/>
                  </a:cxn>
                  <a:cxn ang="0">
                    <a:pos x="T6" y="T7"/>
                  </a:cxn>
                  <a:cxn ang="0">
                    <a:pos x="T8" y="T9"/>
                  </a:cxn>
                  <a:cxn ang="0">
                    <a:pos x="T10" y="T11"/>
                  </a:cxn>
                </a:cxnLst>
                <a:rect l="0" t="0" r="r" b="b"/>
                <a:pathLst>
                  <a:path w="43" h="41">
                    <a:moveTo>
                      <a:pt x="0" y="9"/>
                    </a:moveTo>
                    <a:lnTo>
                      <a:pt x="7" y="27"/>
                    </a:lnTo>
                    <a:lnTo>
                      <a:pt x="9" y="41"/>
                    </a:lnTo>
                    <a:lnTo>
                      <a:pt x="43" y="6"/>
                    </a:lnTo>
                    <a:lnTo>
                      <a:pt x="27" y="0"/>
                    </a:lnTo>
                    <a:lnTo>
                      <a:pt x="0" y="9"/>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19" name="Freeform 276"/>
              <p:cNvSpPr>
                <a:spLocks/>
              </p:cNvSpPr>
              <p:nvPr/>
            </p:nvSpPr>
            <p:spPr bwMode="auto">
              <a:xfrm>
                <a:off x="4356100" y="5299075"/>
                <a:ext cx="63500" cy="19050"/>
              </a:xfrm>
              <a:custGeom>
                <a:avLst/>
                <a:gdLst>
                  <a:gd name="T0" fmla="*/ 93 w 200"/>
                  <a:gd name="T1" fmla="*/ 32 h 61"/>
                  <a:gd name="T2" fmla="*/ 38 w 200"/>
                  <a:gd name="T3" fmla="*/ 0 h 61"/>
                  <a:gd name="T4" fmla="*/ 0 w 200"/>
                  <a:gd name="T5" fmla="*/ 7 h 61"/>
                  <a:gd name="T6" fmla="*/ 98 w 200"/>
                  <a:gd name="T7" fmla="*/ 61 h 61"/>
                  <a:gd name="T8" fmla="*/ 136 w 200"/>
                  <a:gd name="T9" fmla="*/ 41 h 61"/>
                  <a:gd name="T10" fmla="*/ 200 w 200"/>
                  <a:gd name="T11" fmla="*/ 45 h 61"/>
                  <a:gd name="T12" fmla="*/ 136 w 200"/>
                  <a:gd name="T13" fmla="*/ 23 h 61"/>
                  <a:gd name="T14" fmla="*/ 93 w 200"/>
                  <a:gd name="T15" fmla="*/ 32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61">
                    <a:moveTo>
                      <a:pt x="93" y="32"/>
                    </a:moveTo>
                    <a:lnTo>
                      <a:pt x="38" y="0"/>
                    </a:lnTo>
                    <a:lnTo>
                      <a:pt x="0" y="7"/>
                    </a:lnTo>
                    <a:lnTo>
                      <a:pt x="98" y="61"/>
                    </a:lnTo>
                    <a:lnTo>
                      <a:pt x="136" y="41"/>
                    </a:lnTo>
                    <a:lnTo>
                      <a:pt x="200" y="45"/>
                    </a:lnTo>
                    <a:lnTo>
                      <a:pt x="136" y="23"/>
                    </a:lnTo>
                    <a:lnTo>
                      <a:pt x="93" y="32"/>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20" name="Freeform 277"/>
              <p:cNvSpPr>
                <a:spLocks/>
              </p:cNvSpPr>
              <p:nvPr/>
            </p:nvSpPr>
            <p:spPr bwMode="auto">
              <a:xfrm>
                <a:off x="4191000" y="5113338"/>
                <a:ext cx="30163" cy="28575"/>
              </a:xfrm>
              <a:custGeom>
                <a:avLst/>
                <a:gdLst>
                  <a:gd name="T0" fmla="*/ 0 w 94"/>
                  <a:gd name="T1" fmla="*/ 0 h 92"/>
                  <a:gd name="T2" fmla="*/ 94 w 94"/>
                  <a:gd name="T3" fmla="*/ 92 h 92"/>
                  <a:gd name="T4" fmla="*/ 88 w 94"/>
                  <a:gd name="T5" fmla="*/ 63 h 92"/>
                  <a:gd name="T6" fmla="*/ 0 w 94"/>
                  <a:gd name="T7" fmla="*/ 0 h 92"/>
                </a:gdLst>
                <a:ahLst/>
                <a:cxnLst>
                  <a:cxn ang="0">
                    <a:pos x="T0" y="T1"/>
                  </a:cxn>
                  <a:cxn ang="0">
                    <a:pos x="T2" y="T3"/>
                  </a:cxn>
                  <a:cxn ang="0">
                    <a:pos x="T4" y="T5"/>
                  </a:cxn>
                  <a:cxn ang="0">
                    <a:pos x="T6" y="T7"/>
                  </a:cxn>
                </a:cxnLst>
                <a:rect l="0" t="0" r="r" b="b"/>
                <a:pathLst>
                  <a:path w="94" h="92">
                    <a:moveTo>
                      <a:pt x="0" y="0"/>
                    </a:moveTo>
                    <a:lnTo>
                      <a:pt x="94" y="92"/>
                    </a:lnTo>
                    <a:lnTo>
                      <a:pt x="88" y="63"/>
                    </a:lnTo>
                    <a:lnTo>
                      <a:pt x="0" y="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21" name="Freeform 278"/>
              <p:cNvSpPr>
                <a:spLocks/>
              </p:cNvSpPr>
              <p:nvPr/>
            </p:nvSpPr>
            <p:spPr bwMode="auto">
              <a:xfrm>
                <a:off x="4427538" y="5319713"/>
                <a:ext cx="38100" cy="19050"/>
              </a:xfrm>
              <a:custGeom>
                <a:avLst/>
                <a:gdLst>
                  <a:gd name="T0" fmla="*/ 13 w 122"/>
                  <a:gd name="T1" fmla="*/ 0 h 59"/>
                  <a:gd name="T2" fmla="*/ 0 w 122"/>
                  <a:gd name="T3" fmla="*/ 6 h 59"/>
                  <a:gd name="T4" fmla="*/ 40 w 122"/>
                  <a:gd name="T5" fmla="*/ 40 h 59"/>
                  <a:gd name="T6" fmla="*/ 118 w 122"/>
                  <a:gd name="T7" fmla="*/ 59 h 59"/>
                  <a:gd name="T8" fmla="*/ 122 w 122"/>
                  <a:gd name="T9" fmla="*/ 41 h 59"/>
                  <a:gd name="T10" fmla="*/ 53 w 122"/>
                  <a:gd name="T11" fmla="*/ 22 h 59"/>
                  <a:gd name="T12" fmla="*/ 13 w 1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13" y="0"/>
                    </a:moveTo>
                    <a:lnTo>
                      <a:pt x="0" y="6"/>
                    </a:lnTo>
                    <a:lnTo>
                      <a:pt x="40" y="40"/>
                    </a:lnTo>
                    <a:lnTo>
                      <a:pt x="118" y="59"/>
                    </a:lnTo>
                    <a:lnTo>
                      <a:pt x="122" y="41"/>
                    </a:lnTo>
                    <a:lnTo>
                      <a:pt x="53" y="22"/>
                    </a:lnTo>
                    <a:lnTo>
                      <a:pt x="13" y="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22" name="Freeform 279"/>
              <p:cNvSpPr>
                <a:spLocks/>
              </p:cNvSpPr>
              <p:nvPr/>
            </p:nvSpPr>
            <p:spPr bwMode="auto">
              <a:xfrm>
                <a:off x="4386263" y="5322888"/>
                <a:ext cx="11113" cy="4763"/>
              </a:xfrm>
              <a:custGeom>
                <a:avLst/>
                <a:gdLst>
                  <a:gd name="T0" fmla="*/ 15 w 33"/>
                  <a:gd name="T1" fmla="*/ 17 h 17"/>
                  <a:gd name="T2" fmla="*/ 33 w 33"/>
                  <a:gd name="T3" fmla="*/ 4 h 17"/>
                  <a:gd name="T4" fmla="*/ 0 w 33"/>
                  <a:gd name="T5" fmla="*/ 0 h 17"/>
                  <a:gd name="T6" fmla="*/ 15 w 33"/>
                  <a:gd name="T7" fmla="*/ 17 h 17"/>
                </a:gdLst>
                <a:ahLst/>
                <a:cxnLst>
                  <a:cxn ang="0">
                    <a:pos x="T0" y="T1"/>
                  </a:cxn>
                  <a:cxn ang="0">
                    <a:pos x="T2" y="T3"/>
                  </a:cxn>
                  <a:cxn ang="0">
                    <a:pos x="T4" y="T5"/>
                  </a:cxn>
                  <a:cxn ang="0">
                    <a:pos x="T6" y="T7"/>
                  </a:cxn>
                </a:cxnLst>
                <a:rect l="0" t="0" r="r" b="b"/>
                <a:pathLst>
                  <a:path w="33" h="17">
                    <a:moveTo>
                      <a:pt x="15" y="17"/>
                    </a:moveTo>
                    <a:lnTo>
                      <a:pt x="33" y="4"/>
                    </a:lnTo>
                    <a:lnTo>
                      <a:pt x="0" y="0"/>
                    </a:lnTo>
                    <a:lnTo>
                      <a:pt x="15" y="17"/>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23" name="Freeform 280"/>
              <p:cNvSpPr>
                <a:spLocks/>
              </p:cNvSpPr>
              <p:nvPr/>
            </p:nvSpPr>
            <p:spPr bwMode="auto">
              <a:xfrm>
                <a:off x="4067175" y="4811713"/>
                <a:ext cx="555625" cy="474663"/>
              </a:xfrm>
              <a:custGeom>
                <a:avLst/>
                <a:gdLst>
                  <a:gd name="T0" fmla="*/ 1700 w 1753"/>
                  <a:gd name="T1" fmla="*/ 524 h 1495"/>
                  <a:gd name="T2" fmla="*/ 1653 w 1753"/>
                  <a:gd name="T3" fmla="*/ 428 h 1495"/>
                  <a:gd name="T4" fmla="*/ 1608 w 1753"/>
                  <a:gd name="T5" fmla="*/ 276 h 1495"/>
                  <a:gd name="T6" fmla="*/ 1299 w 1753"/>
                  <a:gd name="T7" fmla="*/ 312 h 1495"/>
                  <a:gd name="T8" fmla="*/ 1049 w 1753"/>
                  <a:gd name="T9" fmla="*/ 62 h 1495"/>
                  <a:gd name="T10" fmla="*/ 897 w 1753"/>
                  <a:gd name="T11" fmla="*/ 0 h 1495"/>
                  <a:gd name="T12" fmla="*/ 807 w 1753"/>
                  <a:gd name="T13" fmla="*/ 78 h 1495"/>
                  <a:gd name="T14" fmla="*/ 719 w 1753"/>
                  <a:gd name="T15" fmla="*/ 137 h 1495"/>
                  <a:gd name="T16" fmla="*/ 662 w 1753"/>
                  <a:gd name="T17" fmla="*/ 265 h 1495"/>
                  <a:gd name="T18" fmla="*/ 556 w 1753"/>
                  <a:gd name="T19" fmla="*/ 355 h 1495"/>
                  <a:gd name="T20" fmla="*/ 571 w 1753"/>
                  <a:gd name="T21" fmla="*/ 461 h 1495"/>
                  <a:gd name="T22" fmla="*/ 495 w 1753"/>
                  <a:gd name="T23" fmla="*/ 466 h 1495"/>
                  <a:gd name="T24" fmla="*/ 330 w 1753"/>
                  <a:gd name="T25" fmla="*/ 414 h 1495"/>
                  <a:gd name="T26" fmla="*/ 144 w 1753"/>
                  <a:gd name="T27" fmla="*/ 482 h 1495"/>
                  <a:gd name="T28" fmla="*/ 39 w 1753"/>
                  <a:gd name="T29" fmla="*/ 452 h 1495"/>
                  <a:gd name="T30" fmla="*/ 0 w 1753"/>
                  <a:gd name="T31" fmla="*/ 506 h 1495"/>
                  <a:gd name="T32" fmla="*/ 25 w 1753"/>
                  <a:gd name="T33" fmla="*/ 618 h 1495"/>
                  <a:gd name="T34" fmla="*/ 78 w 1753"/>
                  <a:gd name="T35" fmla="*/ 685 h 1495"/>
                  <a:gd name="T36" fmla="*/ 133 w 1753"/>
                  <a:gd name="T37" fmla="*/ 773 h 1495"/>
                  <a:gd name="T38" fmla="*/ 155 w 1753"/>
                  <a:gd name="T39" fmla="*/ 711 h 1495"/>
                  <a:gd name="T40" fmla="*/ 172 w 1753"/>
                  <a:gd name="T41" fmla="*/ 697 h 1495"/>
                  <a:gd name="T42" fmla="*/ 194 w 1753"/>
                  <a:gd name="T43" fmla="*/ 617 h 1495"/>
                  <a:gd name="T44" fmla="*/ 257 w 1753"/>
                  <a:gd name="T45" fmla="*/ 530 h 1495"/>
                  <a:gd name="T46" fmla="*/ 335 w 1753"/>
                  <a:gd name="T47" fmla="*/ 579 h 1495"/>
                  <a:gd name="T48" fmla="*/ 432 w 1753"/>
                  <a:gd name="T49" fmla="*/ 727 h 1495"/>
                  <a:gd name="T50" fmla="*/ 467 w 1753"/>
                  <a:gd name="T51" fmla="*/ 870 h 1495"/>
                  <a:gd name="T52" fmla="*/ 571 w 1753"/>
                  <a:gd name="T53" fmla="*/ 976 h 1495"/>
                  <a:gd name="T54" fmla="*/ 594 w 1753"/>
                  <a:gd name="T55" fmla="*/ 1012 h 1495"/>
                  <a:gd name="T56" fmla="*/ 511 w 1753"/>
                  <a:gd name="T57" fmla="*/ 952 h 1495"/>
                  <a:gd name="T58" fmla="*/ 531 w 1753"/>
                  <a:gd name="T59" fmla="*/ 989 h 1495"/>
                  <a:gd name="T60" fmla="*/ 481 w 1753"/>
                  <a:gd name="T61" fmla="*/ 989 h 1495"/>
                  <a:gd name="T62" fmla="*/ 620 w 1753"/>
                  <a:gd name="T63" fmla="*/ 1178 h 1495"/>
                  <a:gd name="T64" fmla="*/ 700 w 1753"/>
                  <a:gd name="T65" fmla="*/ 1266 h 1495"/>
                  <a:gd name="T66" fmla="*/ 818 w 1753"/>
                  <a:gd name="T67" fmla="*/ 1323 h 1495"/>
                  <a:gd name="T68" fmla="*/ 943 w 1753"/>
                  <a:gd name="T69" fmla="*/ 1316 h 1495"/>
                  <a:gd name="T70" fmla="*/ 1034 w 1753"/>
                  <a:gd name="T71" fmla="*/ 1410 h 1495"/>
                  <a:gd name="T72" fmla="*/ 1187 w 1753"/>
                  <a:gd name="T73" fmla="*/ 1495 h 1495"/>
                  <a:gd name="T74" fmla="*/ 1245 w 1753"/>
                  <a:gd name="T75" fmla="*/ 1474 h 1495"/>
                  <a:gd name="T76" fmla="*/ 1144 w 1753"/>
                  <a:gd name="T77" fmla="*/ 1329 h 1495"/>
                  <a:gd name="T78" fmla="*/ 1067 w 1753"/>
                  <a:gd name="T79" fmla="*/ 1243 h 1495"/>
                  <a:gd name="T80" fmla="*/ 855 w 1753"/>
                  <a:gd name="T81" fmla="*/ 1009 h 1495"/>
                  <a:gd name="T82" fmla="*/ 824 w 1753"/>
                  <a:gd name="T83" fmla="*/ 900 h 1495"/>
                  <a:gd name="T84" fmla="*/ 691 w 1753"/>
                  <a:gd name="T85" fmla="*/ 579 h 1495"/>
                  <a:gd name="T86" fmla="*/ 775 w 1753"/>
                  <a:gd name="T87" fmla="*/ 648 h 1495"/>
                  <a:gd name="T88" fmla="*/ 862 w 1753"/>
                  <a:gd name="T89" fmla="*/ 674 h 1495"/>
                  <a:gd name="T90" fmla="*/ 934 w 1753"/>
                  <a:gd name="T91" fmla="*/ 590 h 1495"/>
                  <a:gd name="T92" fmla="*/ 1164 w 1753"/>
                  <a:gd name="T93" fmla="*/ 591 h 1495"/>
                  <a:gd name="T94" fmla="*/ 1368 w 1753"/>
                  <a:gd name="T95" fmla="*/ 594 h 1495"/>
                  <a:gd name="T96" fmla="*/ 1572 w 1753"/>
                  <a:gd name="T97" fmla="*/ 714 h 1495"/>
                  <a:gd name="T98" fmla="*/ 1682 w 1753"/>
                  <a:gd name="T99" fmla="*/ 690 h 1495"/>
                  <a:gd name="T100" fmla="*/ 1753 w 1753"/>
                  <a:gd name="T101" fmla="*/ 560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3" h="1495">
                    <a:moveTo>
                      <a:pt x="1743" y="524"/>
                    </a:moveTo>
                    <a:lnTo>
                      <a:pt x="1700" y="524"/>
                    </a:lnTo>
                    <a:lnTo>
                      <a:pt x="1643" y="511"/>
                    </a:lnTo>
                    <a:lnTo>
                      <a:pt x="1653" y="428"/>
                    </a:lnTo>
                    <a:lnTo>
                      <a:pt x="1616" y="399"/>
                    </a:lnTo>
                    <a:lnTo>
                      <a:pt x="1608" y="276"/>
                    </a:lnTo>
                    <a:lnTo>
                      <a:pt x="1468" y="287"/>
                    </a:lnTo>
                    <a:lnTo>
                      <a:pt x="1299" y="312"/>
                    </a:lnTo>
                    <a:lnTo>
                      <a:pt x="1120" y="137"/>
                    </a:lnTo>
                    <a:lnTo>
                      <a:pt x="1049" y="62"/>
                    </a:lnTo>
                    <a:lnTo>
                      <a:pt x="962" y="32"/>
                    </a:lnTo>
                    <a:lnTo>
                      <a:pt x="897" y="0"/>
                    </a:lnTo>
                    <a:lnTo>
                      <a:pt x="833" y="8"/>
                    </a:lnTo>
                    <a:lnTo>
                      <a:pt x="807" y="78"/>
                    </a:lnTo>
                    <a:lnTo>
                      <a:pt x="745" y="66"/>
                    </a:lnTo>
                    <a:lnTo>
                      <a:pt x="719" y="137"/>
                    </a:lnTo>
                    <a:lnTo>
                      <a:pt x="621" y="155"/>
                    </a:lnTo>
                    <a:lnTo>
                      <a:pt x="662" y="265"/>
                    </a:lnTo>
                    <a:lnTo>
                      <a:pt x="610" y="336"/>
                    </a:lnTo>
                    <a:lnTo>
                      <a:pt x="556" y="355"/>
                    </a:lnTo>
                    <a:lnTo>
                      <a:pt x="553" y="425"/>
                    </a:lnTo>
                    <a:lnTo>
                      <a:pt x="571" y="461"/>
                    </a:lnTo>
                    <a:lnTo>
                      <a:pt x="549" y="483"/>
                    </a:lnTo>
                    <a:lnTo>
                      <a:pt x="495" y="466"/>
                    </a:lnTo>
                    <a:lnTo>
                      <a:pt x="397" y="462"/>
                    </a:lnTo>
                    <a:lnTo>
                      <a:pt x="330" y="414"/>
                    </a:lnTo>
                    <a:lnTo>
                      <a:pt x="296" y="472"/>
                    </a:lnTo>
                    <a:lnTo>
                      <a:pt x="144" y="482"/>
                    </a:lnTo>
                    <a:lnTo>
                      <a:pt x="95" y="461"/>
                    </a:lnTo>
                    <a:lnTo>
                      <a:pt x="39" y="452"/>
                    </a:lnTo>
                    <a:lnTo>
                      <a:pt x="0" y="472"/>
                    </a:lnTo>
                    <a:lnTo>
                      <a:pt x="0" y="506"/>
                    </a:lnTo>
                    <a:lnTo>
                      <a:pt x="34" y="559"/>
                    </a:lnTo>
                    <a:lnTo>
                      <a:pt x="25" y="618"/>
                    </a:lnTo>
                    <a:lnTo>
                      <a:pt x="42" y="658"/>
                    </a:lnTo>
                    <a:lnTo>
                      <a:pt x="78" y="685"/>
                    </a:lnTo>
                    <a:lnTo>
                      <a:pt x="90" y="747"/>
                    </a:lnTo>
                    <a:lnTo>
                      <a:pt x="133" y="773"/>
                    </a:lnTo>
                    <a:lnTo>
                      <a:pt x="136" y="757"/>
                    </a:lnTo>
                    <a:lnTo>
                      <a:pt x="155" y="711"/>
                    </a:lnTo>
                    <a:lnTo>
                      <a:pt x="165" y="681"/>
                    </a:lnTo>
                    <a:lnTo>
                      <a:pt x="172" y="697"/>
                    </a:lnTo>
                    <a:lnTo>
                      <a:pt x="202" y="657"/>
                    </a:lnTo>
                    <a:lnTo>
                      <a:pt x="194" y="617"/>
                    </a:lnTo>
                    <a:lnTo>
                      <a:pt x="211" y="540"/>
                    </a:lnTo>
                    <a:lnTo>
                      <a:pt x="257" y="530"/>
                    </a:lnTo>
                    <a:lnTo>
                      <a:pt x="283" y="560"/>
                    </a:lnTo>
                    <a:lnTo>
                      <a:pt x="335" y="579"/>
                    </a:lnTo>
                    <a:lnTo>
                      <a:pt x="408" y="672"/>
                    </a:lnTo>
                    <a:lnTo>
                      <a:pt x="432" y="727"/>
                    </a:lnTo>
                    <a:lnTo>
                      <a:pt x="446" y="828"/>
                    </a:lnTo>
                    <a:lnTo>
                      <a:pt x="467" y="870"/>
                    </a:lnTo>
                    <a:lnTo>
                      <a:pt x="504" y="917"/>
                    </a:lnTo>
                    <a:lnTo>
                      <a:pt x="571" y="976"/>
                    </a:lnTo>
                    <a:lnTo>
                      <a:pt x="601" y="981"/>
                    </a:lnTo>
                    <a:lnTo>
                      <a:pt x="594" y="1012"/>
                    </a:lnTo>
                    <a:lnTo>
                      <a:pt x="561" y="979"/>
                    </a:lnTo>
                    <a:lnTo>
                      <a:pt x="511" y="952"/>
                    </a:lnTo>
                    <a:lnTo>
                      <a:pt x="511" y="966"/>
                    </a:lnTo>
                    <a:lnTo>
                      <a:pt x="531" y="989"/>
                    </a:lnTo>
                    <a:lnTo>
                      <a:pt x="511" y="993"/>
                    </a:lnTo>
                    <a:lnTo>
                      <a:pt x="481" y="989"/>
                    </a:lnTo>
                    <a:lnTo>
                      <a:pt x="482" y="1003"/>
                    </a:lnTo>
                    <a:lnTo>
                      <a:pt x="620" y="1178"/>
                    </a:lnTo>
                    <a:lnTo>
                      <a:pt x="707" y="1243"/>
                    </a:lnTo>
                    <a:lnTo>
                      <a:pt x="700" y="1266"/>
                    </a:lnTo>
                    <a:lnTo>
                      <a:pt x="736" y="1320"/>
                    </a:lnTo>
                    <a:lnTo>
                      <a:pt x="818" y="1323"/>
                    </a:lnTo>
                    <a:lnTo>
                      <a:pt x="861" y="1303"/>
                    </a:lnTo>
                    <a:lnTo>
                      <a:pt x="943" y="1316"/>
                    </a:lnTo>
                    <a:lnTo>
                      <a:pt x="1012" y="1365"/>
                    </a:lnTo>
                    <a:lnTo>
                      <a:pt x="1034" y="1410"/>
                    </a:lnTo>
                    <a:lnTo>
                      <a:pt x="1147" y="1489"/>
                    </a:lnTo>
                    <a:lnTo>
                      <a:pt x="1187" y="1495"/>
                    </a:lnTo>
                    <a:lnTo>
                      <a:pt x="1232" y="1488"/>
                    </a:lnTo>
                    <a:lnTo>
                      <a:pt x="1245" y="1474"/>
                    </a:lnTo>
                    <a:lnTo>
                      <a:pt x="1242" y="1414"/>
                    </a:lnTo>
                    <a:lnTo>
                      <a:pt x="1144" y="1329"/>
                    </a:lnTo>
                    <a:lnTo>
                      <a:pt x="1120" y="1279"/>
                    </a:lnTo>
                    <a:lnTo>
                      <a:pt x="1067" y="1243"/>
                    </a:lnTo>
                    <a:lnTo>
                      <a:pt x="1015" y="1147"/>
                    </a:lnTo>
                    <a:lnTo>
                      <a:pt x="855" y="1009"/>
                    </a:lnTo>
                    <a:lnTo>
                      <a:pt x="857" y="907"/>
                    </a:lnTo>
                    <a:lnTo>
                      <a:pt x="824" y="900"/>
                    </a:lnTo>
                    <a:lnTo>
                      <a:pt x="686" y="719"/>
                    </a:lnTo>
                    <a:lnTo>
                      <a:pt x="691" y="579"/>
                    </a:lnTo>
                    <a:lnTo>
                      <a:pt x="740" y="569"/>
                    </a:lnTo>
                    <a:lnTo>
                      <a:pt x="775" y="648"/>
                    </a:lnTo>
                    <a:lnTo>
                      <a:pt x="798" y="672"/>
                    </a:lnTo>
                    <a:lnTo>
                      <a:pt x="862" y="674"/>
                    </a:lnTo>
                    <a:lnTo>
                      <a:pt x="891" y="614"/>
                    </a:lnTo>
                    <a:lnTo>
                      <a:pt x="934" y="590"/>
                    </a:lnTo>
                    <a:lnTo>
                      <a:pt x="1031" y="589"/>
                    </a:lnTo>
                    <a:lnTo>
                      <a:pt x="1164" y="591"/>
                    </a:lnTo>
                    <a:lnTo>
                      <a:pt x="1222" y="637"/>
                    </a:lnTo>
                    <a:lnTo>
                      <a:pt x="1368" y="594"/>
                    </a:lnTo>
                    <a:lnTo>
                      <a:pt x="1538" y="665"/>
                    </a:lnTo>
                    <a:lnTo>
                      <a:pt x="1572" y="714"/>
                    </a:lnTo>
                    <a:lnTo>
                      <a:pt x="1622" y="753"/>
                    </a:lnTo>
                    <a:lnTo>
                      <a:pt x="1682" y="690"/>
                    </a:lnTo>
                    <a:lnTo>
                      <a:pt x="1684" y="600"/>
                    </a:lnTo>
                    <a:lnTo>
                      <a:pt x="1753" y="560"/>
                    </a:lnTo>
                    <a:lnTo>
                      <a:pt x="1743" y="524"/>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24" name="Freeform 281"/>
              <p:cNvSpPr>
                <a:spLocks/>
              </p:cNvSpPr>
              <p:nvPr/>
            </p:nvSpPr>
            <p:spPr bwMode="auto">
              <a:xfrm>
                <a:off x="4397375" y="5287963"/>
                <a:ext cx="153988" cy="88900"/>
              </a:xfrm>
              <a:custGeom>
                <a:avLst/>
                <a:gdLst>
                  <a:gd name="T0" fmla="*/ 458 w 483"/>
                  <a:gd name="T1" fmla="*/ 172 h 282"/>
                  <a:gd name="T2" fmla="*/ 411 w 483"/>
                  <a:gd name="T3" fmla="*/ 98 h 282"/>
                  <a:gd name="T4" fmla="*/ 331 w 483"/>
                  <a:gd name="T5" fmla="*/ 79 h 282"/>
                  <a:gd name="T6" fmla="*/ 277 w 483"/>
                  <a:gd name="T7" fmla="*/ 0 h 282"/>
                  <a:gd name="T8" fmla="*/ 230 w 483"/>
                  <a:gd name="T9" fmla="*/ 5 h 282"/>
                  <a:gd name="T10" fmla="*/ 192 w 483"/>
                  <a:gd name="T11" fmla="*/ 30 h 282"/>
                  <a:gd name="T12" fmla="*/ 199 w 483"/>
                  <a:gd name="T13" fmla="*/ 60 h 282"/>
                  <a:gd name="T14" fmla="*/ 183 w 483"/>
                  <a:gd name="T15" fmla="*/ 48 h 282"/>
                  <a:gd name="T16" fmla="*/ 125 w 483"/>
                  <a:gd name="T17" fmla="*/ 35 h 282"/>
                  <a:gd name="T18" fmla="*/ 85 w 483"/>
                  <a:gd name="T19" fmla="*/ 22 h 282"/>
                  <a:gd name="T20" fmla="*/ 0 w 483"/>
                  <a:gd name="T21" fmla="*/ 11 h 282"/>
                  <a:gd name="T22" fmla="*/ 25 w 483"/>
                  <a:gd name="T23" fmla="*/ 47 h 282"/>
                  <a:gd name="T24" fmla="*/ 83 w 483"/>
                  <a:gd name="T25" fmla="*/ 61 h 282"/>
                  <a:gd name="T26" fmla="*/ 121 w 483"/>
                  <a:gd name="T27" fmla="*/ 68 h 282"/>
                  <a:gd name="T28" fmla="*/ 194 w 483"/>
                  <a:gd name="T29" fmla="*/ 103 h 282"/>
                  <a:gd name="T30" fmla="*/ 242 w 483"/>
                  <a:gd name="T31" fmla="*/ 136 h 282"/>
                  <a:gd name="T32" fmla="*/ 225 w 483"/>
                  <a:gd name="T33" fmla="*/ 96 h 282"/>
                  <a:gd name="T34" fmla="*/ 270 w 483"/>
                  <a:gd name="T35" fmla="*/ 118 h 282"/>
                  <a:gd name="T36" fmla="*/ 313 w 483"/>
                  <a:gd name="T37" fmla="*/ 168 h 282"/>
                  <a:gd name="T38" fmla="*/ 398 w 483"/>
                  <a:gd name="T39" fmla="*/ 219 h 282"/>
                  <a:gd name="T40" fmla="*/ 398 w 483"/>
                  <a:gd name="T41" fmla="*/ 219 h 282"/>
                  <a:gd name="T42" fmla="*/ 405 w 483"/>
                  <a:gd name="T43" fmla="*/ 224 h 282"/>
                  <a:gd name="T44" fmla="*/ 413 w 483"/>
                  <a:gd name="T45" fmla="*/ 231 h 282"/>
                  <a:gd name="T46" fmla="*/ 420 w 483"/>
                  <a:gd name="T47" fmla="*/ 241 h 282"/>
                  <a:gd name="T48" fmla="*/ 420 w 483"/>
                  <a:gd name="T49" fmla="*/ 241 h 282"/>
                  <a:gd name="T50" fmla="*/ 431 w 483"/>
                  <a:gd name="T51" fmla="*/ 251 h 282"/>
                  <a:gd name="T52" fmla="*/ 446 w 483"/>
                  <a:gd name="T53" fmla="*/ 263 h 282"/>
                  <a:gd name="T54" fmla="*/ 463 w 483"/>
                  <a:gd name="T55" fmla="*/ 275 h 282"/>
                  <a:gd name="T56" fmla="*/ 483 w 483"/>
                  <a:gd name="T57" fmla="*/ 282 h 282"/>
                  <a:gd name="T58" fmla="*/ 475 w 483"/>
                  <a:gd name="T59" fmla="*/ 249 h 282"/>
                  <a:gd name="T60" fmla="*/ 458 w 483"/>
                  <a:gd name="T61" fmla="*/ 1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3" h="282">
                    <a:moveTo>
                      <a:pt x="458" y="172"/>
                    </a:moveTo>
                    <a:lnTo>
                      <a:pt x="411" y="98"/>
                    </a:lnTo>
                    <a:lnTo>
                      <a:pt x="331" y="79"/>
                    </a:lnTo>
                    <a:lnTo>
                      <a:pt x="277" y="0"/>
                    </a:lnTo>
                    <a:lnTo>
                      <a:pt x="230" y="5"/>
                    </a:lnTo>
                    <a:lnTo>
                      <a:pt x="192" y="30"/>
                    </a:lnTo>
                    <a:lnTo>
                      <a:pt x="199" y="60"/>
                    </a:lnTo>
                    <a:lnTo>
                      <a:pt x="183" y="48"/>
                    </a:lnTo>
                    <a:lnTo>
                      <a:pt x="125" y="35"/>
                    </a:lnTo>
                    <a:lnTo>
                      <a:pt x="85" y="22"/>
                    </a:lnTo>
                    <a:lnTo>
                      <a:pt x="0" y="11"/>
                    </a:lnTo>
                    <a:lnTo>
                      <a:pt x="25" y="47"/>
                    </a:lnTo>
                    <a:lnTo>
                      <a:pt x="83" y="61"/>
                    </a:lnTo>
                    <a:lnTo>
                      <a:pt x="121" y="68"/>
                    </a:lnTo>
                    <a:lnTo>
                      <a:pt x="194" y="103"/>
                    </a:lnTo>
                    <a:lnTo>
                      <a:pt x="242" y="136"/>
                    </a:lnTo>
                    <a:lnTo>
                      <a:pt x="225" y="96"/>
                    </a:lnTo>
                    <a:lnTo>
                      <a:pt x="270" y="118"/>
                    </a:lnTo>
                    <a:lnTo>
                      <a:pt x="313" y="168"/>
                    </a:lnTo>
                    <a:lnTo>
                      <a:pt x="398" y="219"/>
                    </a:lnTo>
                    <a:lnTo>
                      <a:pt x="398" y="219"/>
                    </a:lnTo>
                    <a:lnTo>
                      <a:pt x="405" y="224"/>
                    </a:lnTo>
                    <a:lnTo>
                      <a:pt x="413" y="231"/>
                    </a:lnTo>
                    <a:lnTo>
                      <a:pt x="420" y="241"/>
                    </a:lnTo>
                    <a:lnTo>
                      <a:pt x="420" y="241"/>
                    </a:lnTo>
                    <a:lnTo>
                      <a:pt x="431" y="251"/>
                    </a:lnTo>
                    <a:lnTo>
                      <a:pt x="446" y="263"/>
                    </a:lnTo>
                    <a:lnTo>
                      <a:pt x="463" y="275"/>
                    </a:lnTo>
                    <a:lnTo>
                      <a:pt x="483" y="282"/>
                    </a:lnTo>
                    <a:lnTo>
                      <a:pt x="475" y="249"/>
                    </a:lnTo>
                    <a:lnTo>
                      <a:pt x="458" y="172"/>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42" name="Group 630"/>
            <p:cNvGrpSpPr/>
            <p:nvPr/>
          </p:nvGrpSpPr>
          <p:grpSpPr>
            <a:xfrm>
              <a:off x="9516208" y="2126158"/>
              <a:ext cx="207526" cy="231815"/>
              <a:chOff x="3081338" y="3783013"/>
              <a:chExt cx="381000" cy="428625"/>
            </a:xfrm>
            <a:solidFill>
              <a:schemeClr val="accent6">
                <a:lumMod val="90000"/>
              </a:schemeClr>
            </a:solidFill>
          </p:grpSpPr>
          <p:sp>
            <p:nvSpPr>
              <p:cNvPr id="102" name="Freeform 282"/>
              <p:cNvSpPr>
                <a:spLocks/>
              </p:cNvSpPr>
              <p:nvPr/>
            </p:nvSpPr>
            <p:spPr bwMode="auto">
              <a:xfrm>
                <a:off x="3216275" y="3833813"/>
                <a:ext cx="22225" cy="41275"/>
              </a:xfrm>
              <a:custGeom>
                <a:avLst/>
                <a:gdLst>
                  <a:gd name="T0" fmla="*/ 50 w 66"/>
                  <a:gd name="T1" fmla="*/ 130 h 130"/>
                  <a:gd name="T2" fmla="*/ 0 w 66"/>
                  <a:gd name="T3" fmla="*/ 130 h 130"/>
                  <a:gd name="T4" fmla="*/ 5 w 66"/>
                  <a:gd name="T5" fmla="*/ 51 h 130"/>
                  <a:gd name="T6" fmla="*/ 35 w 66"/>
                  <a:gd name="T7" fmla="*/ 11 h 130"/>
                  <a:gd name="T8" fmla="*/ 62 w 66"/>
                  <a:gd name="T9" fmla="*/ 0 h 130"/>
                  <a:gd name="T10" fmla="*/ 66 w 66"/>
                  <a:gd name="T11" fmla="*/ 37 h 130"/>
                  <a:gd name="T12" fmla="*/ 56 w 66"/>
                  <a:gd name="T13" fmla="*/ 70 h 130"/>
                  <a:gd name="T14" fmla="*/ 50 w 6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0">
                    <a:moveTo>
                      <a:pt x="50" y="130"/>
                    </a:moveTo>
                    <a:lnTo>
                      <a:pt x="0" y="130"/>
                    </a:lnTo>
                    <a:lnTo>
                      <a:pt x="5" y="51"/>
                    </a:lnTo>
                    <a:lnTo>
                      <a:pt x="35" y="11"/>
                    </a:lnTo>
                    <a:lnTo>
                      <a:pt x="62" y="0"/>
                    </a:lnTo>
                    <a:lnTo>
                      <a:pt x="66" y="37"/>
                    </a:lnTo>
                    <a:lnTo>
                      <a:pt x="56" y="70"/>
                    </a:lnTo>
                    <a:lnTo>
                      <a:pt x="50" y="13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03" name="Freeform 283"/>
              <p:cNvSpPr>
                <a:spLocks/>
              </p:cNvSpPr>
              <p:nvPr/>
            </p:nvSpPr>
            <p:spPr bwMode="auto">
              <a:xfrm>
                <a:off x="3240088" y="3808413"/>
                <a:ext cx="34925" cy="30163"/>
              </a:xfrm>
              <a:custGeom>
                <a:avLst/>
                <a:gdLst>
                  <a:gd name="T0" fmla="*/ 30 w 110"/>
                  <a:gd name="T1" fmla="*/ 67 h 94"/>
                  <a:gd name="T2" fmla="*/ 54 w 110"/>
                  <a:gd name="T3" fmla="*/ 40 h 94"/>
                  <a:gd name="T4" fmla="*/ 110 w 110"/>
                  <a:gd name="T5" fmla="*/ 7 h 94"/>
                  <a:gd name="T6" fmla="*/ 94 w 110"/>
                  <a:gd name="T7" fmla="*/ 0 h 94"/>
                  <a:gd name="T8" fmla="*/ 30 w 110"/>
                  <a:gd name="T9" fmla="*/ 33 h 94"/>
                  <a:gd name="T10" fmla="*/ 0 w 110"/>
                  <a:gd name="T11" fmla="*/ 63 h 94"/>
                  <a:gd name="T12" fmla="*/ 11 w 110"/>
                  <a:gd name="T13" fmla="*/ 94 h 94"/>
                  <a:gd name="T14" fmla="*/ 30 w 110"/>
                  <a:gd name="T15" fmla="*/ 67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30" y="67"/>
                    </a:moveTo>
                    <a:lnTo>
                      <a:pt x="54" y="40"/>
                    </a:lnTo>
                    <a:lnTo>
                      <a:pt x="110" y="7"/>
                    </a:lnTo>
                    <a:lnTo>
                      <a:pt x="94" y="0"/>
                    </a:lnTo>
                    <a:lnTo>
                      <a:pt x="30" y="33"/>
                    </a:lnTo>
                    <a:lnTo>
                      <a:pt x="0" y="63"/>
                    </a:lnTo>
                    <a:lnTo>
                      <a:pt x="11" y="94"/>
                    </a:lnTo>
                    <a:lnTo>
                      <a:pt x="30" y="67"/>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04" name="Freeform 284"/>
              <p:cNvSpPr>
                <a:spLocks/>
              </p:cNvSpPr>
              <p:nvPr/>
            </p:nvSpPr>
            <p:spPr bwMode="auto">
              <a:xfrm>
                <a:off x="3275013" y="3792538"/>
                <a:ext cx="44450" cy="15875"/>
              </a:xfrm>
              <a:custGeom>
                <a:avLst/>
                <a:gdLst>
                  <a:gd name="T0" fmla="*/ 53 w 140"/>
                  <a:gd name="T1" fmla="*/ 46 h 51"/>
                  <a:gd name="T2" fmla="*/ 73 w 140"/>
                  <a:gd name="T3" fmla="*/ 30 h 51"/>
                  <a:gd name="T4" fmla="*/ 113 w 140"/>
                  <a:gd name="T5" fmla="*/ 16 h 51"/>
                  <a:gd name="T6" fmla="*/ 140 w 140"/>
                  <a:gd name="T7" fmla="*/ 13 h 51"/>
                  <a:gd name="T8" fmla="*/ 137 w 140"/>
                  <a:gd name="T9" fmla="*/ 0 h 51"/>
                  <a:gd name="T10" fmla="*/ 90 w 140"/>
                  <a:gd name="T11" fmla="*/ 6 h 51"/>
                  <a:gd name="T12" fmla="*/ 0 w 140"/>
                  <a:gd name="T13" fmla="*/ 28 h 51"/>
                  <a:gd name="T14" fmla="*/ 21 w 140"/>
                  <a:gd name="T15" fmla="*/ 51 h 51"/>
                  <a:gd name="T16" fmla="*/ 53 w 140"/>
                  <a:gd name="T17"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51">
                    <a:moveTo>
                      <a:pt x="53" y="46"/>
                    </a:moveTo>
                    <a:lnTo>
                      <a:pt x="73" y="30"/>
                    </a:lnTo>
                    <a:lnTo>
                      <a:pt x="113" y="16"/>
                    </a:lnTo>
                    <a:lnTo>
                      <a:pt x="140" y="13"/>
                    </a:lnTo>
                    <a:lnTo>
                      <a:pt x="137" y="0"/>
                    </a:lnTo>
                    <a:lnTo>
                      <a:pt x="90" y="6"/>
                    </a:lnTo>
                    <a:lnTo>
                      <a:pt x="0" y="28"/>
                    </a:lnTo>
                    <a:lnTo>
                      <a:pt x="21" y="51"/>
                    </a:lnTo>
                    <a:lnTo>
                      <a:pt x="53" y="46"/>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05" name="Freeform 285"/>
              <p:cNvSpPr>
                <a:spLocks/>
              </p:cNvSpPr>
              <p:nvPr/>
            </p:nvSpPr>
            <p:spPr bwMode="auto">
              <a:xfrm>
                <a:off x="3325813" y="3789363"/>
                <a:ext cx="42863" cy="9525"/>
              </a:xfrm>
              <a:custGeom>
                <a:avLst/>
                <a:gdLst>
                  <a:gd name="T0" fmla="*/ 83 w 136"/>
                  <a:gd name="T1" fmla="*/ 33 h 33"/>
                  <a:gd name="T2" fmla="*/ 136 w 136"/>
                  <a:gd name="T3" fmla="*/ 0 h 33"/>
                  <a:gd name="T4" fmla="*/ 109 w 136"/>
                  <a:gd name="T5" fmla="*/ 6 h 33"/>
                  <a:gd name="T6" fmla="*/ 67 w 136"/>
                  <a:gd name="T7" fmla="*/ 10 h 33"/>
                  <a:gd name="T8" fmla="*/ 17 w 136"/>
                  <a:gd name="T9" fmla="*/ 11 h 33"/>
                  <a:gd name="T10" fmla="*/ 0 w 136"/>
                  <a:gd name="T11" fmla="*/ 31 h 33"/>
                  <a:gd name="T12" fmla="*/ 40 w 136"/>
                  <a:gd name="T13" fmla="*/ 27 h 33"/>
                  <a:gd name="T14" fmla="*/ 83 w 136"/>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33">
                    <a:moveTo>
                      <a:pt x="83" y="33"/>
                    </a:moveTo>
                    <a:lnTo>
                      <a:pt x="136" y="0"/>
                    </a:lnTo>
                    <a:lnTo>
                      <a:pt x="109" y="6"/>
                    </a:lnTo>
                    <a:lnTo>
                      <a:pt x="67" y="10"/>
                    </a:lnTo>
                    <a:lnTo>
                      <a:pt x="17" y="11"/>
                    </a:lnTo>
                    <a:lnTo>
                      <a:pt x="0" y="31"/>
                    </a:lnTo>
                    <a:lnTo>
                      <a:pt x="40" y="27"/>
                    </a:lnTo>
                    <a:lnTo>
                      <a:pt x="83" y="33"/>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06" name="Freeform 286"/>
              <p:cNvSpPr>
                <a:spLocks/>
              </p:cNvSpPr>
              <p:nvPr/>
            </p:nvSpPr>
            <p:spPr bwMode="auto">
              <a:xfrm>
                <a:off x="3373438" y="3783013"/>
                <a:ext cx="23813" cy="12700"/>
              </a:xfrm>
              <a:custGeom>
                <a:avLst/>
                <a:gdLst>
                  <a:gd name="T0" fmla="*/ 74 w 74"/>
                  <a:gd name="T1" fmla="*/ 0 h 38"/>
                  <a:gd name="T2" fmla="*/ 17 w 74"/>
                  <a:gd name="T3" fmla="*/ 8 h 38"/>
                  <a:gd name="T4" fmla="*/ 0 w 74"/>
                  <a:gd name="T5" fmla="*/ 38 h 38"/>
                  <a:gd name="T6" fmla="*/ 44 w 74"/>
                  <a:gd name="T7" fmla="*/ 16 h 38"/>
                  <a:gd name="T8" fmla="*/ 74 w 74"/>
                  <a:gd name="T9" fmla="*/ 0 h 38"/>
                </a:gdLst>
                <a:ahLst/>
                <a:cxnLst>
                  <a:cxn ang="0">
                    <a:pos x="T0" y="T1"/>
                  </a:cxn>
                  <a:cxn ang="0">
                    <a:pos x="T2" y="T3"/>
                  </a:cxn>
                  <a:cxn ang="0">
                    <a:pos x="T4" y="T5"/>
                  </a:cxn>
                  <a:cxn ang="0">
                    <a:pos x="T6" y="T7"/>
                  </a:cxn>
                  <a:cxn ang="0">
                    <a:pos x="T8" y="T9"/>
                  </a:cxn>
                </a:cxnLst>
                <a:rect l="0" t="0" r="r" b="b"/>
                <a:pathLst>
                  <a:path w="74" h="38">
                    <a:moveTo>
                      <a:pt x="74" y="0"/>
                    </a:moveTo>
                    <a:lnTo>
                      <a:pt x="17" y="8"/>
                    </a:lnTo>
                    <a:lnTo>
                      <a:pt x="0" y="38"/>
                    </a:lnTo>
                    <a:lnTo>
                      <a:pt x="44" y="16"/>
                    </a:lnTo>
                    <a:lnTo>
                      <a:pt x="74" y="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07" name="Freeform 287"/>
              <p:cNvSpPr>
                <a:spLocks/>
              </p:cNvSpPr>
              <p:nvPr/>
            </p:nvSpPr>
            <p:spPr bwMode="auto">
              <a:xfrm>
                <a:off x="3081338" y="3803650"/>
                <a:ext cx="381000" cy="407988"/>
              </a:xfrm>
              <a:custGeom>
                <a:avLst/>
                <a:gdLst>
                  <a:gd name="T0" fmla="*/ 1175 w 1201"/>
                  <a:gd name="T1" fmla="*/ 108 h 1285"/>
                  <a:gd name="T2" fmla="*/ 1128 w 1201"/>
                  <a:gd name="T3" fmla="*/ 68 h 1285"/>
                  <a:gd name="T4" fmla="*/ 1016 w 1201"/>
                  <a:gd name="T5" fmla="*/ 0 h 1285"/>
                  <a:gd name="T6" fmla="*/ 850 w 1201"/>
                  <a:gd name="T7" fmla="*/ 37 h 1285"/>
                  <a:gd name="T8" fmla="*/ 645 w 1201"/>
                  <a:gd name="T9" fmla="*/ 195 h 1285"/>
                  <a:gd name="T10" fmla="*/ 643 w 1201"/>
                  <a:gd name="T11" fmla="*/ 291 h 1285"/>
                  <a:gd name="T12" fmla="*/ 690 w 1201"/>
                  <a:gd name="T13" fmla="*/ 310 h 1285"/>
                  <a:gd name="T14" fmla="*/ 681 w 1201"/>
                  <a:gd name="T15" fmla="*/ 421 h 1285"/>
                  <a:gd name="T16" fmla="*/ 718 w 1201"/>
                  <a:gd name="T17" fmla="*/ 426 h 1285"/>
                  <a:gd name="T18" fmla="*/ 651 w 1201"/>
                  <a:gd name="T19" fmla="*/ 451 h 1285"/>
                  <a:gd name="T20" fmla="*/ 600 w 1201"/>
                  <a:gd name="T21" fmla="*/ 514 h 1285"/>
                  <a:gd name="T22" fmla="*/ 682 w 1201"/>
                  <a:gd name="T23" fmla="*/ 523 h 1285"/>
                  <a:gd name="T24" fmla="*/ 632 w 1201"/>
                  <a:gd name="T25" fmla="*/ 540 h 1285"/>
                  <a:gd name="T26" fmla="*/ 564 w 1201"/>
                  <a:gd name="T27" fmla="*/ 449 h 1285"/>
                  <a:gd name="T28" fmla="*/ 594 w 1201"/>
                  <a:gd name="T29" fmla="*/ 375 h 1285"/>
                  <a:gd name="T30" fmla="*/ 553 w 1201"/>
                  <a:gd name="T31" fmla="*/ 283 h 1285"/>
                  <a:gd name="T32" fmla="*/ 483 w 1201"/>
                  <a:gd name="T33" fmla="*/ 266 h 1285"/>
                  <a:gd name="T34" fmla="*/ 429 w 1201"/>
                  <a:gd name="T35" fmla="*/ 284 h 1285"/>
                  <a:gd name="T36" fmla="*/ 395 w 1201"/>
                  <a:gd name="T37" fmla="*/ 525 h 1285"/>
                  <a:gd name="T38" fmla="*/ 311 w 1201"/>
                  <a:gd name="T39" fmla="*/ 759 h 1285"/>
                  <a:gd name="T40" fmla="*/ 263 w 1201"/>
                  <a:gd name="T41" fmla="*/ 733 h 1285"/>
                  <a:gd name="T42" fmla="*/ 311 w 1201"/>
                  <a:gd name="T43" fmla="*/ 828 h 1285"/>
                  <a:gd name="T44" fmla="*/ 395 w 1201"/>
                  <a:gd name="T45" fmla="*/ 837 h 1285"/>
                  <a:gd name="T46" fmla="*/ 468 w 1201"/>
                  <a:gd name="T47" fmla="*/ 827 h 1285"/>
                  <a:gd name="T48" fmla="*/ 431 w 1201"/>
                  <a:gd name="T49" fmla="*/ 867 h 1285"/>
                  <a:gd name="T50" fmla="*/ 311 w 1201"/>
                  <a:gd name="T51" fmla="*/ 865 h 1285"/>
                  <a:gd name="T52" fmla="*/ 229 w 1201"/>
                  <a:gd name="T53" fmla="*/ 902 h 1285"/>
                  <a:gd name="T54" fmla="*/ 269 w 1201"/>
                  <a:gd name="T55" fmla="*/ 942 h 1285"/>
                  <a:gd name="T56" fmla="*/ 202 w 1201"/>
                  <a:gd name="T57" fmla="*/ 949 h 1285"/>
                  <a:gd name="T58" fmla="*/ 283 w 1201"/>
                  <a:gd name="T59" fmla="*/ 1021 h 1285"/>
                  <a:gd name="T60" fmla="*/ 203 w 1201"/>
                  <a:gd name="T61" fmla="*/ 999 h 1285"/>
                  <a:gd name="T62" fmla="*/ 174 w 1201"/>
                  <a:gd name="T63" fmla="*/ 945 h 1285"/>
                  <a:gd name="T64" fmla="*/ 187 w 1201"/>
                  <a:gd name="T65" fmla="*/ 921 h 1285"/>
                  <a:gd name="T66" fmla="*/ 199 w 1201"/>
                  <a:gd name="T67" fmla="*/ 902 h 1285"/>
                  <a:gd name="T68" fmla="*/ 154 w 1201"/>
                  <a:gd name="T69" fmla="*/ 860 h 1285"/>
                  <a:gd name="T70" fmla="*/ 216 w 1201"/>
                  <a:gd name="T71" fmla="*/ 871 h 1285"/>
                  <a:gd name="T72" fmla="*/ 260 w 1201"/>
                  <a:gd name="T73" fmla="*/ 882 h 1285"/>
                  <a:gd name="T74" fmla="*/ 281 w 1201"/>
                  <a:gd name="T75" fmla="*/ 808 h 1285"/>
                  <a:gd name="T76" fmla="*/ 221 w 1201"/>
                  <a:gd name="T77" fmla="*/ 796 h 1285"/>
                  <a:gd name="T78" fmla="*/ 145 w 1201"/>
                  <a:gd name="T79" fmla="*/ 873 h 1285"/>
                  <a:gd name="T80" fmla="*/ 83 w 1201"/>
                  <a:gd name="T81" fmla="*/ 927 h 1285"/>
                  <a:gd name="T82" fmla="*/ 139 w 1201"/>
                  <a:gd name="T83" fmla="*/ 980 h 1285"/>
                  <a:gd name="T84" fmla="*/ 168 w 1201"/>
                  <a:gd name="T85" fmla="*/ 1035 h 1285"/>
                  <a:gd name="T86" fmla="*/ 129 w 1201"/>
                  <a:gd name="T87" fmla="*/ 1009 h 1285"/>
                  <a:gd name="T88" fmla="*/ 56 w 1201"/>
                  <a:gd name="T89" fmla="*/ 1000 h 1285"/>
                  <a:gd name="T90" fmla="*/ 224 w 1201"/>
                  <a:gd name="T91" fmla="*/ 1125 h 1285"/>
                  <a:gd name="T92" fmla="*/ 556 w 1201"/>
                  <a:gd name="T93" fmla="*/ 1006 h 1285"/>
                  <a:gd name="T94" fmla="*/ 750 w 1201"/>
                  <a:gd name="T95" fmla="*/ 1047 h 1285"/>
                  <a:gd name="T96" fmla="*/ 691 w 1201"/>
                  <a:gd name="T97" fmla="*/ 1207 h 1285"/>
                  <a:gd name="T98" fmla="*/ 865 w 1201"/>
                  <a:gd name="T99" fmla="*/ 1272 h 1285"/>
                  <a:gd name="T100" fmla="*/ 896 w 1201"/>
                  <a:gd name="T101" fmla="*/ 1019 h 1285"/>
                  <a:gd name="T102" fmla="*/ 993 w 1201"/>
                  <a:gd name="T103" fmla="*/ 719 h 1285"/>
                  <a:gd name="T104" fmla="*/ 1108 w 1201"/>
                  <a:gd name="T105" fmla="*/ 463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1" h="1285">
                    <a:moveTo>
                      <a:pt x="1146" y="290"/>
                    </a:moveTo>
                    <a:lnTo>
                      <a:pt x="1201" y="113"/>
                    </a:lnTo>
                    <a:lnTo>
                      <a:pt x="1175" y="108"/>
                    </a:lnTo>
                    <a:lnTo>
                      <a:pt x="1161" y="84"/>
                    </a:lnTo>
                    <a:lnTo>
                      <a:pt x="1174" y="71"/>
                    </a:lnTo>
                    <a:lnTo>
                      <a:pt x="1128" y="68"/>
                    </a:lnTo>
                    <a:lnTo>
                      <a:pt x="1090" y="42"/>
                    </a:lnTo>
                    <a:lnTo>
                      <a:pt x="1060" y="8"/>
                    </a:lnTo>
                    <a:lnTo>
                      <a:pt x="1016" y="0"/>
                    </a:lnTo>
                    <a:lnTo>
                      <a:pt x="947" y="13"/>
                    </a:lnTo>
                    <a:lnTo>
                      <a:pt x="907" y="40"/>
                    </a:lnTo>
                    <a:lnTo>
                      <a:pt x="850" y="37"/>
                    </a:lnTo>
                    <a:lnTo>
                      <a:pt x="753" y="51"/>
                    </a:lnTo>
                    <a:lnTo>
                      <a:pt x="684" y="102"/>
                    </a:lnTo>
                    <a:lnTo>
                      <a:pt x="645" y="195"/>
                    </a:lnTo>
                    <a:lnTo>
                      <a:pt x="633" y="265"/>
                    </a:lnTo>
                    <a:lnTo>
                      <a:pt x="623" y="275"/>
                    </a:lnTo>
                    <a:lnTo>
                      <a:pt x="643" y="291"/>
                    </a:lnTo>
                    <a:lnTo>
                      <a:pt x="707" y="297"/>
                    </a:lnTo>
                    <a:lnTo>
                      <a:pt x="730" y="307"/>
                    </a:lnTo>
                    <a:lnTo>
                      <a:pt x="690" y="310"/>
                    </a:lnTo>
                    <a:lnTo>
                      <a:pt x="667" y="371"/>
                    </a:lnTo>
                    <a:lnTo>
                      <a:pt x="661" y="401"/>
                    </a:lnTo>
                    <a:lnTo>
                      <a:pt x="681" y="421"/>
                    </a:lnTo>
                    <a:lnTo>
                      <a:pt x="708" y="421"/>
                    </a:lnTo>
                    <a:lnTo>
                      <a:pt x="743" y="413"/>
                    </a:lnTo>
                    <a:lnTo>
                      <a:pt x="718" y="426"/>
                    </a:lnTo>
                    <a:lnTo>
                      <a:pt x="728" y="454"/>
                    </a:lnTo>
                    <a:lnTo>
                      <a:pt x="678" y="434"/>
                    </a:lnTo>
                    <a:lnTo>
                      <a:pt x="651" y="451"/>
                    </a:lnTo>
                    <a:lnTo>
                      <a:pt x="631" y="464"/>
                    </a:lnTo>
                    <a:lnTo>
                      <a:pt x="581" y="474"/>
                    </a:lnTo>
                    <a:lnTo>
                      <a:pt x="600" y="514"/>
                    </a:lnTo>
                    <a:lnTo>
                      <a:pt x="619" y="528"/>
                    </a:lnTo>
                    <a:lnTo>
                      <a:pt x="655" y="533"/>
                    </a:lnTo>
                    <a:lnTo>
                      <a:pt x="682" y="523"/>
                    </a:lnTo>
                    <a:lnTo>
                      <a:pt x="728" y="460"/>
                    </a:lnTo>
                    <a:lnTo>
                      <a:pt x="689" y="533"/>
                    </a:lnTo>
                    <a:lnTo>
                      <a:pt x="632" y="540"/>
                    </a:lnTo>
                    <a:lnTo>
                      <a:pt x="572" y="504"/>
                    </a:lnTo>
                    <a:lnTo>
                      <a:pt x="557" y="474"/>
                    </a:lnTo>
                    <a:lnTo>
                      <a:pt x="564" y="449"/>
                    </a:lnTo>
                    <a:lnTo>
                      <a:pt x="531" y="418"/>
                    </a:lnTo>
                    <a:lnTo>
                      <a:pt x="564" y="378"/>
                    </a:lnTo>
                    <a:lnTo>
                      <a:pt x="594" y="375"/>
                    </a:lnTo>
                    <a:lnTo>
                      <a:pt x="610" y="325"/>
                    </a:lnTo>
                    <a:lnTo>
                      <a:pt x="560" y="301"/>
                    </a:lnTo>
                    <a:lnTo>
                      <a:pt x="553" y="283"/>
                    </a:lnTo>
                    <a:lnTo>
                      <a:pt x="546" y="259"/>
                    </a:lnTo>
                    <a:lnTo>
                      <a:pt x="506" y="273"/>
                    </a:lnTo>
                    <a:lnTo>
                      <a:pt x="483" y="266"/>
                    </a:lnTo>
                    <a:lnTo>
                      <a:pt x="479" y="244"/>
                    </a:lnTo>
                    <a:lnTo>
                      <a:pt x="446" y="244"/>
                    </a:lnTo>
                    <a:lnTo>
                      <a:pt x="429" y="284"/>
                    </a:lnTo>
                    <a:lnTo>
                      <a:pt x="407" y="336"/>
                    </a:lnTo>
                    <a:lnTo>
                      <a:pt x="417" y="420"/>
                    </a:lnTo>
                    <a:lnTo>
                      <a:pt x="395" y="525"/>
                    </a:lnTo>
                    <a:lnTo>
                      <a:pt x="300" y="646"/>
                    </a:lnTo>
                    <a:lnTo>
                      <a:pt x="267" y="716"/>
                    </a:lnTo>
                    <a:lnTo>
                      <a:pt x="311" y="759"/>
                    </a:lnTo>
                    <a:lnTo>
                      <a:pt x="384" y="752"/>
                    </a:lnTo>
                    <a:lnTo>
                      <a:pt x="314" y="773"/>
                    </a:lnTo>
                    <a:lnTo>
                      <a:pt x="263" y="733"/>
                    </a:lnTo>
                    <a:lnTo>
                      <a:pt x="228" y="766"/>
                    </a:lnTo>
                    <a:lnTo>
                      <a:pt x="274" y="803"/>
                    </a:lnTo>
                    <a:lnTo>
                      <a:pt x="311" y="828"/>
                    </a:lnTo>
                    <a:lnTo>
                      <a:pt x="345" y="845"/>
                    </a:lnTo>
                    <a:lnTo>
                      <a:pt x="375" y="845"/>
                    </a:lnTo>
                    <a:lnTo>
                      <a:pt x="395" y="837"/>
                    </a:lnTo>
                    <a:lnTo>
                      <a:pt x="428" y="807"/>
                    </a:lnTo>
                    <a:lnTo>
                      <a:pt x="411" y="844"/>
                    </a:lnTo>
                    <a:lnTo>
                      <a:pt x="468" y="827"/>
                    </a:lnTo>
                    <a:lnTo>
                      <a:pt x="441" y="851"/>
                    </a:lnTo>
                    <a:lnTo>
                      <a:pt x="478" y="851"/>
                    </a:lnTo>
                    <a:lnTo>
                      <a:pt x="431" y="867"/>
                    </a:lnTo>
                    <a:lnTo>
                      <a:pt x="391" y="847"/>
                    </a:lnTo>
                    <a:lnTo>
                      <a:pt x="334" y="865"/>
                    </a:lnTo>
                    <a:lnTo>
                      <a:pt x="311" y="865"/>
                    </a:lnTo>
                    <a:lnTo>
                      <a:pt x="279" y="889"/>
                    </a:lnTo>
                    <a:lnTo>
                      <a:pt x="265" y="912"/>
                    </a:lnTo>
                    <a:lnTo>
                      <a:pt x="229" y="902"/>
                    </a:lnTo>
                    <a:lnTo>
                      <a:pt x="205" y="915"/>
                    </a:lnTo>
                    <a:lnTo>
                      <a:pt x="219" y="935"/>
                    </a:lnTo>
                    <a:lnTo>
                      <a:pt x="269" y="942"/>
                    </a:lnTo>
                    <a:lnTo>
                      <a:pt x="265" y="955"/>
                    </a:lnTo>
                    <a:lnTo>
                      <a:pt x="235" y="949"/>
                    </a:lnTo>
                    <a:lnTo>
                      <a:pt x="202" y="949"/>
                    </a:lnTo>
                    <a:lnTo>
                      <a:pt x="190" y="969"/>
                    </a:lnTo>
                    <a:lnTo>
                      <a:pt x="279" y="988"/>
                    </a:lnTo>
                    <a:lnTo>
                      <a:pt x="283" y="1021"/>
                    </a:lnTo>
                    <a:lnTo>
                      <a:pt x="273" y="1018"/>
                    </a:lnTo>
                    <a:lnTo>
                      <a:pt x="220" y="1002"/>
                    </a:lnTo>
                    <a:lnTo>
                      <a:pt x="203" y="999"/>
                    </a:lnTo>
                    <a:lnTo>
                      <a:pt x="193" y="1009"/>
                    </a:lnTo>
                    <a:lnTo>
                      <a:pt x="177" y="968"/>
                    </a:lnTo>
                    <a:lnTo>
                      <a:pt x="174" y="945"/>
                    </a:lnTo>
                    <a:lnTo>
                      <a:pt x="124" y="925"/>
                    </a:lnTo>
                    <a:lnTo>
                      <a:pt x="148" y="899"/>
                    </a:lnTo>
                    <a:lnTo>
                      <a:pt x="187" y="921"/>
                    </a:lnTo>
                    <a:lnTo>
                      <a:pt x="183" y="939"/>
                    </a:lnTo>
                    <a:lnTo>
                      <a:pt x="197" y="925"/>
                    </a:lnTo>
                    <a:lnTo>
                      <a:pt x="199" y="902"/>
                    </a:lnTo>
                    <a:lnTo>
                      <a:pt x="216" y="878"/>
                    </a:lnTo>
                    <a:lnTo>
                      <a:pt x="196" y="891"/>
                    </a:lnTo>
                    <a:lnTo>
                      <a:pt x="154" y="860"/>
                    </a:lnTo>
                    <a:lnTo>
                      <a:pt x="163" y="837"/>
                    </a:lnTo>
                    <a:lnTo>
                      <a:pt x="201" y="824"/>
                    </a:lnTo>
                    <a:lnTo>
                      <a:pt x="216" y="871"/>
                    </a:lnTo>
                    <a:lnTo>
                      <a:pt x="239" y="891"/>
                    </a:lnTo>
                    <a:lnTo>
                      <a:pt x="246" y="891"/>
                    </a:lnTo>
                    <a:lnTo>
                      <a:pt x="260" y="882"/>
                    </a:lnTo>
                    <a:lnTo>
                      <a:pt x="267" y="853"/>
                    </a:lnTo>
                    <a:lnTo>
                      <a:pt x="263" y="831"/>
                    </a:lnTo>
                    <a:lnTo>
                      <a:pt x="281" y="808"/>
                    </a:lnTo>
                    <a:lnTo>
                      <a:pt x="274" y="803"/>
                    </a:lnTo>
                    <a:lnTo>
                      <a:pt x="254" y="823"/>
                    </a:lnTo>
                    <a:lnTo>
                      <a:pt x="221" y="796"/>
                    </a:lnTo>
                    <a:lnTo>
                      <a:pt x="171" y="816"/>
                    </a:lnTo>
                    <a:lnTo>
                      <a:pt x="142" y="843"/>
                    </a:lnTo>
                    <a:lnTo>
                      <a:pt x="145" y="873"/>
                    </a:lnTo>
                    <a:lnTo>
                      <a:pt x="142" y="896"/>
                    </a:lnTo>
                    <a:lnTo>
                      <a:pt x="112" y="913"/>
                    </a:lnTo>
                    <a:lnTo>
                      <a:pt x="83" y="927"/>
                    </a:lnTo>
                    <a:lnTo>
                      <a:pt x="79" y="950"/>
                    </a:lnTo>
                    <a:lnTo>
                      <a:pt x="109" y="987"/>
                    </a:lnTo>
                    <a:lnTo>
                      <a:pt x="139" y="980"/>
                    </a:lnTo>
                    <a:lnTo>
                      <a:pt x="151" y="980"/>
                    </a:lnTo>
                    <a:lnTo>
                      <a:pt x="185" y="1021"/>
                    </a:lnTo>
                    <a:lnTo>
                      <a:pt x="168" y="1035"/>
                    </a:lnTo>
                    <a:lnTo>
                      <a:pt x="139" y="1035"/>
                    </a:lnTo>
                    <a:lnTo>
                      <a:pt x="147" y="1007"/>
                    </a:lnTo>
                    <a:lnTo>
                      <a:pt x="129" y="1009"/>
                    </a:lnTo>
                    <a:lnTo>
                      <a:pt x="118" y="1012"/>
                    </a:lnTo>
                    <a:lnTo>
                      <a:pt x="92" y="994"/>
                    </a:lnTo>
                    <a:lnTo>
                      <a:pt x="56" y="1000"/>
                    </a:lnTo>
                    <a:lnTo>
                      <a:pt x="0" y="1033"/>
                    </a:lnTo>
                    <a:lnTo>
                      <a:pt x="137" y="1126"/>
                    </a:lnTo>
                    <a:lnTo>
                      <a:pt x="224" y="1125"/>
                    </a:lnTo>
                    <a:lnTo>
                      <a:pt x="327" y="1074"/>
                    </a:lnTo>
                    <a:lnTo>
                      <a:pt x="406" y="1000"/>
                    </a:lnTo>
                    <a:lnTo>
                      <a:pt x="556" y="1006"/>
                    </a:lnTo>
                    <a:lnTo>
                      <a:pt x="613" y="1038"/>
                    </a:lnTo>
                    <a:lnTo>
                      <a:pt x="703" y="1035"/>
                    </a:lnTo>
                    <a:lnTo>
                      <a:pt x="750" y="1047"/>
                    </a:lnTo>
                    <a:lnTo>
                      <a:pt x="777" y="1104"/>
                    </a:lnTo>
                    <a:lnTo>
                      <a:pt x="748" y="1160"/>
                    </a:lnTo>
                    <a:lnTo>
                      <a:pt x="691" y="1207"/>
                    </a:lnTo>
                    <a:lnTo>
                      <a:pt x="719" y="1266"/>
                    </a:lnTo>
                    <a:lnTo>
                      <a:pt x="779" y="1285"/>
                    </a:lnTo>
                    <a:lnTo>
                      <a:pt x="865" y="1272"/>
                    </a:lnTo>
                    <a:lnTo>
                      <a:pt x="828" y="1222"/>
                    </a:lnTo>
                    <a:lnTo>
                      <a:pt x="840" y="1126"/>
                    </a:lnTo>
                    <a:lnTo>
                      <a:pt x="896" y="1019"/>
                    </a:lnTo>
                    <a:lnTo>
                      <a:pt x="851" y="903"/>
                    </a:lnTo>
                    <a:lnTo>
                      <a:pt x="850" y="774"/>
                    </a:lnTo>
                    <a:lnTo>
                      <a:pt x="993" y="719"/>
                    </a:lnTo>
                    <a:lnTo>
                      <a:pt x="1079" y="639"/>
                    </a:lnTo>
                    <a:lnTo>
                      <a:pt x="1139" y="549"/>
                    </a:lnTo>
                    <a:lnTo>
                      <a:pt x="1108" y="463"/>
                    </a:lnTo>
                    <a:lnTo>
                      <a:pt x="1153" y="420"/>
                    </a:lnTo>
                    <a:lnTo>
                      <a:pt x="1146" y="290"/>
                    </a:lnTo>
                    <a:close/>
                  </a:path>
                </a:pathLst>
              </a:custGeom>
              <a:grp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43" name="Group 637"/>
            <p:cNvGrpSpPr/>
            <p:nvPr/>
          </p:nvGrpSpPr>
          <p:grpSpPr>
            <a:xfrm>
              <a:off x="10496695" y="2223079"/>
              <a:ext cx="946812" cy="623296"/>
              <a:chOff x="4881563" y="3962400"/>
              <a:chExt cx="1738313" cy="1152525"/>
            </a:xfrm>
            <a:solidFill>
              <a:schemeClr val="accent6">
                <a:lumMod val="90000"/>
              </a:schemeClr>
            </a:solidFill>
          </p:grpSpPr>
          <p:sp>
            <p:nvSpPr>
              <p:cNvPr id="98" name="Freeform 288"/>
              <p:cNvSpPr>
                <a:spLocks/>
              </p:cNvSpPr>
              <p:nvPr/>
            </p:nvSpPr>
            <p:spPr bwMode="auto">
              <a:xfrm>
                <a:off x="6049963" y="4868863"/>
                <a:ext cx="7938" cy="11113"/>
              </a:xfrm>
              <a:custGeom>
                <a:avLst/>
                <a:gdLst>
                  <a:gd name="T0" fmla="*/ 13 w 23"/>
                  <a:gd name="T1" fmla="*/ 0 h 34"/>
                  <a:gd name="T2" fmla="*/ 23 w 23"/>
                  <a:gd name="T3" fmla="*/ 20 h 34"/>
                  <a:gd name="T4" fmla="*/ 20 w 23"/>
                  <a:gd name="T5" fmla="*/ 34 h 34"/>
                  <a:gd name="T6" fmla="*/ 0 w 23"/>
                  <a:gd name="T7" fmla="*/ 10 h 34"/>
                  <a:gd name="T8" fmla="*/ 13 w 23"/>
                  <a:gd name="T9" fmla="*/ 0 h 34"/>
                </a:gdLst>
                <a:ahLst/>
                <a:cxnLst>
                  <a:cxn ang="0">
                    <a:pos x="T0" y="T1"/>
                  </a:cxn>
                  <a:cxn ang="0">
                    <a:pos x="T2" y="T3"/>
                  </a:cxn>
                  <a:cxn ang="0">
                    <a:pos x="T4" y="T5"/>
                  </a:cxn>
                  <a:cxn ang="0">
                    <a:pos x="T6" y="T7"/>
                  </a:cxn>
                  <a:cxn ang="0">
                    <a:pos x="T8" y="T9"/>
                  </a:cxn>
                </a:cxnLst>
                <a:rect l="0" t="0" r="r" b="b"/>
                <a:pathLst>
                  <a:path w="23" h="34">
                    <a:moveTo>
                      <a:pt x="13" y="0"/>
                    </a:moveTo>
                    <a:lnTo>
                      <a:pt x="23" y="20"/>
                    </a:lnTo>
                    <a:lnTo>
                      <a:pt x="20" y="34"/>
                    </a:lnTo>
                    <a:lnTo>
                      <a:pt x="0" y="1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99" name="Freeform 289"/>
              <p:cNvSpPr>
                <a:spLocks/>
              </p:cNvSpPr>
              <p:nvPr/>
            </p:nvSpPr>
            <p:spPr bwMode="auto">
              <a:xfrm>
                <a:off x="6132513" y="4841875"/>
                <a:ext cx="25400" cy="34925"/>
              </a:xfrm>
              <a:custGeom>
                <a:avLst/>
                <a:gdLst>
                  <a:gd name="T0" fmla="*/ 10 w 80"/>
                  <a:gd name="T1" fmla="*/ 57 h 111"/>
                  <a:gd name="T2" fmla="*/ 0 w 80"/>
                  <a:gd name="T3" fmla="*/ 80 h 111"/>
                  <a:gd name="T4" fmla="*/ 34 w 80"/>
                  <a:gd name="T5" fmla="*/ 111 h 111"/>
                  <a:gd name="T6" fmla="*/ 54 w 80"/>
                  <a:gd name="T7" fmla="*/ 40 h 111"/>
                  <a:gd name="T8" fmla="*/ 80 w 80"/>
                  <a:gd name="T9" fmla="*/ 0 h 111"/>
                  <a:gd name="T10" fmla="*/ 61 w 80"/>
                  <a:gd name="T11" fmla="*/ 17 h 111"/>
                  <a:gd name="T12" fmla="*/ 10 w 80"/>
                  <a:gd name="T13" fmla="*/ 57 h 111"/>
                </a:gdLst>
                <a:ahLst/>
                <a:cxnLst>
                  <a:cxn ang="0">
                    <a:pos x="T0" y="T1"/>
                  </a:cxn>
                  <a:cxn ang="0">
                    <a:pos x="T2" y="T3"/>
                  </a:cxn>
                  <a:cxn ang="0">
                    <a:pos x="T4" y="T5"/>
                  </a:cxn>
                  <a:cxn ang="0">
                    <a:pos x="T6" y="T7"/>
                  </a:cxn>
                  <a:cxn ang="0">
                    <a:pos x="T8" y="T9"/>
                  </a:cxn>
                  <a:cxn ang="0">
                    <a:pos x="T10" y="T11"/>
                  </a:cxn>
                  <a:cxn ang="0">
                    <a:pos x="T12" y="T13"/>
                  </a:cxn>
                </a:cxnLst>
                <a:rect l="0" t="0" r="r" b="b"/>
                <a:pathLst>
                  <a:path w="80" h="111">
                    <a:moveTo>
                      <a:pt x="10" y="57"/>
                    </a:moveTo>
                    <a:lnTo>
                      <a:pt x="0" y="80"/>
                    </a:lnTo>
                    <a:lnTo>
                      <a:pt x="34" y="111"/>
                    </a:lnTo>
                    <a:lnTo>
                      <a:pt x="54" y="40"/>
                    </a:lnTo>
                    <a:lnTo>
                      <a:pt x="80" y="0"/>
                    </a:lnTo>
                    <a:lnTo>
                      <a:pt x="61" y="17"/>
                    </a:lnTo>
                    <a:lnTo>
                      <a:pt x="1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00" name="Freeform 290"/>
              <p:cNvSpPr>
                <a:spLocks/>
              </p:cNvSpPr>
              <p:nvPr/>
            </p:nvSpPr>
            <p:spPr bwMode="auto">
              <a:xfrm>
                <a:off x="6230938" y="4811713"/>
                <a:ext cx="12700" cy="9525"/>
              </a:xfrm>
              <a:custGeom>
                <a:avLst/>
                <a:gdLst>
                  <a:gd name="T0" fmla="*/ 0 w 44"/>
                  <a:gd name="T1" fmla="*/ 31 h 31"/>
                  <a:gd name="T2" fmla="*/ 44 w 44"/>
                  <a:gd name="T3" fmla="*/ 0 h 31"/>
                  <a:gd name="T4" fmla="*/ 10 w 44"/>
                  <a:gd name="T5" fmla="*/ 4 h 31"/>
                  <a:gd name="T6" fmla="*/ 0 w 44"/>
                  <a:gd name="T7" fmla="*/ 31 h 31"/>
                </a:gdLst>
                <a:ahLst/>
                <a:cxnLst>
                  <a:cxn ang="0">
                    <a:pos x="T0" y="T1"/>
                  </a:cxn>
                  <a:cxn ang="0">
                    <a:pos x="T2" y="T3"/>
                  </a:cxn>
                  <a:cxn ang="0">
                    <a:pos x="T4" y="T5"/>
                  </a:cxn>
                  <a:cxn ang="0">
                    <a:pos x="T6" y="T7"/>
                  </a:cxn>
                </a:cxnLst>
                <a:rect l="0" t="0" r="r" b="b"/>
                <a:pathLst>
                  <a:path w="44" h="31">
                    <a:moveTo>
                      <a:pt x="0" y="31"/>
                    </a:moveTo>
                    <a:lnTo>
                      <a:pt x="44" y="0"/>
                    </a:lnTo>
                    <a:lnTo>
                      <a:pt x="10" y="4"/>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101" name="Freeform 291"/>
              <p:cNvSpPr>
                <a:spLocks/>
              </p:cNvSpPr>
              <p:nvPr/>
            </p:nvSpPr>
            <p:spPr bwMode="auto">
              <a:xfrm>
                <a:off x="4881563" y="3962400"/>
                <a:ext cx="1738313" cy="1152525"/>
              </a:xfrm>
              <a:custGeom>
                <a:avLst/>
                <a:gdLst>
                  <a:gd name="T0" fmla="*/ 5418 w 5475"/>
                  <a:gd name="T1" fmla="*/ 1781 h 3626"/>
                  <a:gd name="T2" fmla="*/ 4841 w 5475"/>
                  <a:gd name="T3" fmla="*/ 2440 h 3626"/>
                  <a:gd name="T4" fmla="*/ 4599 w 5475"/>
                  <a:gd name="T5" fmla="*/ 2492 h 3626"/>
                  <a:gd name="T6" fmla="*/ 4313 w 5475"/>
                  <a:gd name="T7" fmla="*/ 2615 h 3626"/>
                  <a:gd name="T8" fmla="*/ 4024 w 5475"/>
                  <a:gd name="T9" fmla="*/ 2733 h 3626"/>
                  <a:gd name="T10" fmla="*/ 3974 w 5475"/>
                  <a:gd name="T11" fmla="*/ 2754 h 3626"/>
                  <a:gd name="T12" fmla="*/ 3845 w 5475"/>
                  <a:gd name="T13" fmla="*/ 2841 h 3626"/>
                  <a:gd name="T14" fmla="*/ 3769 w 5475"/>
                  <a:gd name="T15" fmla="*/ 2862 h 3626"/>
                  <a:gd name="T16" fmla="*/ 3589 w 5475"/>
                  <a:gd name="T17" fmla="*/ 2836 h 3626"/>
                  <a:gd name="T18" fmla="*/ 3626 w 5475"/>
                  <a:gd name="T19" fmla="*/ 2916 h 3626"/>
                  <a:gd name="T20" fmla="*/ 3777 w 5475"/>
                  <a:gd name="T21" fmla="*/ 2961 h 3626"/>
                  <a:gd name="T22" fmla="*/ 3884 w 5475"/>
                  <a:gd name="T23" fmla="*/ 3053 h 3626"/>
                  <a:gd name="T24" fmla="*/ 3947 w 5475"/>
                  <a:gd name="T25" fmla="*/ 3049 h 3626"/>
                  <a:gd name="T26" fmla="*/ 3863 w 5475"/>
                  <a:gd name="T27" fmla="*/ 2854 h 3626"/>
                  <a:gd name="T28" fmla="*/ 4185 w 5475"/>
                  <a:gd name="T29" fmla="*/ 3133 h 3626"/>
                  <a:gd name="T30" fmla="*/ 4401 w 5475"/>
                  <a:gd name="T31" fmla="*/ 3191 h 3626"/>
                  <a:gd name="T32" fmla="*/ 4217 w 5475"/>
                  <a:gd name="T33" fmla="*/ 3336 h 3626"/>
                  <a:gd name="T34" fmla="*/ 3887 w 5475"/>
                  <a:gd name="T35" fmla="*/ 3421 h 3626"/>
                  <a:gd name="T36" fmla="*/ 3412 w 5475"/>
                  <a:gd name="T37" fmla="*/ 3568 h 3626"/>
                  <a:gd name="T38" fmla="*/ 3389 w 5475"/>
                  <a:gd name="T39" fmla="*/ 3287 h 3626"/>
                  <a:gd name="T40" fmla="*/ 3158 w 5475"/>
                  <a:gd name="T41" fmla="*/ 3173 h 3626"/>
                  <a:gd name="T42" fmla="*/ 3516 w 5475"/>
                  <a:gd name="T43" fmla="*/ 2977 h 3626"/>
                  <a:gd name="T44" fmla="*/ 3478 w 5475"/>
                  <a:gd name="T45" fmla="*/ 2817 h 3626"/>
                  <a:gd name="T46" fmla="*/ 3369 w 5475"/>
                  <a:gd name="T47" fmla="*/ 2879 h 3626"/>
                  <a:gd name="T48" fmla="*/ 3203 w 5475"/>
                  <a:gd name="T49" fmla="*/ 2883 h 3626"/>
                  <a:gd name="T50" fmla="*/ 2902 w 5475"/>
                  <a:gd name="T51" fmla="*/ 2823 h 3626"/>
                  <a:gd name="T52" fmla="*/ 2946 w 5475"/>
                  <a:gd name="T53" fmla="*/ 2839 h 3626"/>
                  <a:gd name="T54" fmla="*/ 2871 w 5475"/>
                  <a:gd name="T55" fmla="*/ 2694 h 3626"/>
                  <a:gd name="T56" fmla="*/ 3246 w 5475"/>
                  <a:gd name="T57" fmla="*/ 2594 h 3626"/>
                  <a:gd name="T58" fmla="*/ 3002 w 5475"/>
                  <a:gd name="T59" fmla="*/ 2547 h 3626"/>
                  <a:gd name="T60" fmla="*/ 2973 w 5475"/>
                  <a:gd name="T61" fmla="*/ 2633 h 3626"/>
                  <a:gd name="T62" fmla="*/ 2853 w 5475"/>
                  <a:gd name="T63" fmla="*/ 2598 h 3626"/>
                  <a:gd name="T64" fmla="*/ 2635 w 5475"/>
                  <a:gd name="T65" fmla="*/ 2703 h 3626"/>
                  <a:gd name="T66" fmla="*/ 2566 w 5475"/>
                  <a:gd name="T67" fmla="*/ 2855 h 3626"/>
                  <a:gd name="T68" fmla="*/ 2442 w 5475"/>
                  <a:gd name="T69" fmla="*/ 2824 h 3626"/>
                  <a:gd name="T70" fmla="*/ 2454 w 5475"/>
                  <a:gd name="T71" fmla="*/ 3009 h 3626"/>
                  <a:gd name="T72" fmla="*/ 2287 w 5475"/>
                  <a:gd name="T73" fmla="*/ 3035 h 3626"/>
                  <a:gd name="T74" fmla="*/ 2292 w 5475"/>
                  <a:gd name="T75" fmla="*/ 3161 h 3626"/>
                  <a:gd name="T76" fmla="*/ 1816 w 5475"/>
                  <a:gd name="T77" fmla="*/ 3088 h 3626"/>
                  <a:gd name="T78" fmla="*/ 2284 w 5475"/>
                  <a:gd name="T79" fmla="*/ 2704 h 3626"/>
                  <a:gd name="T80" fmla="*/ 2245 w 5475"/>
                  <a:gd name="T81" fmla="*/ 2372 h 3626"/>
                  <a:gd name="T82" fmla="*/ 1436 w 5475"/>
                  <a:gd name="T83" fmla="*/ 1888 h 3626"/>
                  <a:gd name="T84" fmla="*/ 683 w 5475"/>
                  <a:gd name="T85" fmla="*/ 2090 h 3626"/>
                  <a:gd name="T86" fmla="*/ 95 w 5475"/>
                  <a:gd name="T87" fmla="*/ 1969 h 3626"/>
                  <a:gd name="T88" fmla="*/ 500 w 5475"/>
                  <a:gd name="T89" fmla="*/ 1007 h 3626"/>
                  <a:gd name="T90" fmla="*/ 528 w 5475"/>
                  <a:gd name="T91" fmla="*/ 412 h 3626"/>
                  <a:gd name="T92" fmla="*/ 1213 w 5475"/>
                  <a:gd name="T93" fmla="*/ 263 h 3626"/>
                  <a:gd name="T94" fmla="*/ 2000 w 5475"/>
                  <a:gd name="T95" fmla="*/ 389 h 3626"/>
                  <a:gd name="T96" fmla="*/ 2357 w 5475"/>
                  <a:gd name="T97" fmla="*/ 422 h 3626"/>
                  <a:gd name="T98" fmla="*/ 2677 w 5475"/>
                  <a:gd name="T99" fmla="*/ 110 h 3626"/>
                  <a:gd name="T100" fmla="*/ 3243 w 5475"/>
                  <a:gd name="T101" fmla="*/ 42 h 3626"/>
                  <a:gd name="T102" fmla="*/ 3927 w 5475"/>
                  <a:gd name="T103" fmla="*/ 493 h 3626"/>
                  <a:gd name="T104" fmla="*/ 4244 w 5475"/>
                  <a:gd name="T105" fmla="*/ 872 h 3626"/>
                  <a:gd name="T106" fmla="*/ 4892 w 5475"/>
                  <a:gd name="T107" fmla="*/ 1066 h 3626"/>
                  <a:gd name="T108" fmla="*/ 5475 w 5475"/>
                  <a:gd name="T109" fmla="*/ 1332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75" h="3626">
                    <a:moveTo>
                      <a:pt x="5344" y="1556"/>
                    </a:moveTo>
                    <a:lnTo>
                      <a:pt x="5320" y="1563"/>
                    </a:lnTo>
                    <a:lnTo>
                      <a:pt x="5360" y="1619"/>
                    </a:lnTo>
                    <a:lnTo>
                      <a:pt x="5447" y="1602"/>
                    </a:lnTo>
                    <a:lnTo>
                      <a:pt x="5440" y="1645"/>
                    </a:lnTo>
                    <a:lnTo>
                      <a:pt x="5368" y="1702"/>
                    </a:lnTo>
                    <a:lnTo>
                      <a:pt x="5418" y="1781"/>
                    </a:lnTo>
                    <a:lnTo>
                      <a:pt x="5424" y="1917"/>
                    </a:lnTo>
                    <a:lnTo>
                      <a:pt x="5344" y="1977"/>
                    </a:lnTo>
                    <a:lnTo>
                      <a:pt x="5305" y="2068"/>
                    </a:lnTo>
                    <a:lnTo>
                      <a:pt x="5058" y="2100"/>
                    </a:lnTo>
                    <a:lnTo>
                      <a:pt x="4913" y="2260"/>
                    </a:lnTo>
                    <a:lnTo>
                      <a:pt x="4891" y="2393"/>
                    </a:lnTo>
                    <a:lnTo>
                      <a:pt x="4841" y="2440"/>
                    </a:lnTo>
                    <a:lnTo>
                      <a:pt x="4824" y="2441"/>
                    </a:lnTo>
                    <a:lnTo>
                      <a:pt x="4838" y="2411"/>
                    </a:lnTo>
                    <a:lnTo>
                      <a:pt x="4747" y="2397"/>
                    </a:lnTo>
                    <a:lnTo>
                      <a:pt x="4662" y="2442"/>
                    </a:lnTo>
                    <a:lnTo>
                      <a:pt x="4635" y="2485"/>
                    </a:lnTo>
                    <a:lnTo>
                      <a:pt x="4613" y="2499"/>
                    </a:lnTo>
                    <a:lnTo>
                      <a:pt x="4599" y="2492"/>
                    </a:lnTo>
                    <a:lnTo>
                      <a:pt x="4499" y="2530"/>
                    </a:lnTo>
                    <a:lnTo>
                      <a:pt x="4463" y="2597"/>
                    </a:lnTo>
                    <a:lnTo>
                      <a:pt x="4430" y="2617"/>
                    </a:lnTo>
                    <a:lnTo>
                      <a:pt x="4410" y="2577"/>
                    </a:lnTo>
                    <a:lnTo>
                      <a:pt x="4366" y="2571"/>
                    </a:lnTo>
                    <a:lnTo>
                      <a:pt x="4326" y="2578"/>
                    </a:lnTo>
                    <a:lnTo>
                      <a:pt x="4313" y="2615"/>
                    </a:lnTo>
                    <a:lnTo>
                      <a:pt x="4304" y="2654"/>
                    </a:lnTo>
                    <a:lnTo>
                      <a:pt x="4264" y="2662"/>
                    </a:lnTo>
                    <a:lnTo>
                      <a:pt x="4264" y="2641"/>
                    </a:lnTo>
                    <a:lnTo>
                      <a:pt x="4214" y="2618"/>
                    </a:lnTo>
                    <a:lnTo>
                      <a:pt x="4167" y="2675"/>
                    </a:lnTo>
                    <a:lnTo>
                      <a:pt x="4101" y="2709"/>
                    </a:lnTo>
                    <a:lnTo>
                      <a:pt x="4024" y="2733"/>
                    </a:lnTo>
                    <a:lnTo>
                      <a:pt x="4008" y="2714"/>
                    </a:lnTo>
                    <a:lnTo>
                      <a:pt x="3993" y="2630"/>
                    </a:lnTo>
                    <a:lnTo>
                      <a:pt x="3977" y="2660"/>
                    </a:lnTo>
                    <a:lnTo>
                      <a:pt x="3991" y="2746"/>
                    </a:lnTo>
                    <a:lnTo>
                      <a:pt x="4011" y="2750"/>
                    </a:lnTo>
                    <a:lnTo>
                      <a:pt x="3982" y="2770"/>
                    </a:lnTo>
                    <a:lnTo>
                      <a:pt x="3974" y="2754"/>
                    </a:lnTo>
                    <a:lnTo>
                      <a:pt x="3971" y="2724"/>
                    </a:lnTo>
                    <a:lnTo>
                      <a:pt x="3954" y="2701"/>
                    </a:lnTo>
                    <a:lnTo>
                      <a:pt x="3938" y="2757"/>
                    </a:lnTo>
                    <a:lnTo>
                      <a:pt x="3952" y="2764"/>
                    </a:lnTo>
                    <a:lnTo>
                      <a:pt x="3908" y="2807"/>
                    </a:lnTo>
                    <a:lnTo>
                      <a:pt x="3862" y="2828"/>
                    </a:lnTo>
                    <a:lnTo>
                      <a:pt x="3845" y="2841"/>
                    </a:lnTo>
                    <a:lnTo>
                      <a:pt x="3809" y="2848"/>
                    </a:lnTo>
                    <a:lnTo>
                      <a:pt x="3796" y="2908"/>
                    </a:lnTo>
                    <a:lnTo>
                      <a:pt x="3769" y="2924"/>
                    </a:lnTo>
                    <a:lnTo>
                      <a:pt x="3749" y="2914"/>
                    </a:lnTo>
                    <a:lnTo>
                      <a:pt x="3739" y="2889"/>
                    </a:lnTo>
                    <a:lnTo>
                      <a:pt x="3769" y="2874"/>
                    </a:lnTo>
                    <a:lnTo>
                      <a:pt x="3769" y="2862"/>
                    </a:lnTo>
                    <a:lnTo>
                      <a:pt x="3739" y="2879"/>
                    </a:lnTo>
                    <a:lnTo>
                      <a:pt x="3699" y="2832"/>
                    </a:lnTo>
                    <a:lnTo>
                      <a:pt x="3665" y="2836"/>
                    </a:lnTo>
                    <a:lnTo>
                      <a:pt x="3655" y="2862"/>
                    </a:lnTo>
                    <a:lnTo>
                      <a:pt x="3629" y="2840"/>
                    </a:lnTo>
                    <a:lnTo>
                      <a:pt x="3605" y="2877"/>
                    </a:lnTo>
                    <a:lnTo>
                      <a:pt x="3589" y="2836"/>
                    </a:lnTo>
                    <a:lnTo>
                      <a:pt x="3565" y="2807"/>
                    </a:lnTo>
                    <a:lnTo>
                      <a:pt x="3522" y="2781"/>
                    </a:lnTo>
                    <a:lnTo>
                      <a:pt x="3512" y="2841"/>
                    </a:lnTo>
                    <a:lnTo>
                      <a:pt x="3536" y="2870"/>
                    </a:lnTo>
                    <a:lnTo>
                      <a:pt x="3556" y="2890"/>
                    </a:lnTo>
                    <a:lnTo>
                      <a:pt x="3586" y="2893"/>
                    </a:lnTo>
                    <a:lnTo>
                      <a:pt x="3626" y="2916"/>
                    </a:lnTo>
                    <a:lnTo>
                      <a:pt x="3636" y="2956"/>
                    </a:lnTo>
                    <a:lnTo>
                      <a:pt x="3657" y="2962"/>
                    </a:lnTo>
                    <a:lnTo>
                      <a:pt x="3650" y="2912"/>
                    </a:lnTo>
                    <a:lnTo>
                      <a:pt x="3655" y="2892"/>
                    </a:lnTo>
                    <a:lnTo>
                      <a:pt x="3723" y="2934"/>
                    </a:lnTo>
                    <a:lnTo>
                      <a:pt x="3753" y="2945"/>
                    </a:lnTo>
                    <a:lnTo>
                      <a:pt x="3777" y="2961"/>
                    </a:lnTo>
                    <a:lnTo>
                      <a:pt x="3737" y="3001"/>
                    </a:lnTo>
                    <a:lnTo>
                      <a:pt x="3733" y="3011"/>
                    </a:lnTo>
                    <a:lnTo>
                      <a:pt x="3794" y="3004"/>
                    </a:lnTo>
                    <a:lnTo>
                      <a:pt x="3817" y="3017"/>
                    </a:lnTo>
                    <a:lnTo>
                      <a:pt x="3797" y="3037"/>
                    </a:lnTo>
                    <a:lnTo>
                      <a:pt x="3847" y="3037"/>
                    </a:lnTo>
                    <a:lnTo>
                      <a:pt x="3884" y="3053"/>
                    </a:lnTo>
                    <a:lnTo>
                      <a:pt x="3917" y="3093"/>
                    </a:lnTo>
                    <a:lnTo>
                      <a:pt x="3898" y="3175"/>
                    </a:lnTo>
                    <a:lnTo>
                      <a:pt x="3962" y="3178"/>
                    </a:lnTo>
                    <a:lnTo>
                      <a:pt x="4089" y="3224"/>
                    </a:lnTo>
                    <a:lnTo>
                      <a:pt x="4099" y="3201"/>
                    </a:lnTo>
                    <a:lnTo>
                      <a:pt x="4015" y="3148"/>
                    </a:lnTo>
                    <a:lnTo>
                      <a:pt x="3947" y="3049"/>
                    </a:lnTo>
                    <a:lnTo>
                      <a:pt x="3889" y="2937"/>
                    </a:lnTo>
                    <a:lnTo>
                      <a:pt x="3863" y="2963"/>
                    </a:lnTo>
                    <a:lnTo>
                      <a:pt x="3846" y="2937"/>
                    </a:lnTo>
                    <a:lnTo>
                      <a:pt x="3833" y="2891"/>
                    </a:lnTo>
                    <a:lnTo>
                      <a:pt x="3856" y="2881"/>
                    </a:lnTo>
                    <a:lnTo>
                      <a:pt x="3853" y="2861"/>
                    </a:lnTo>
                    <a:lnTo>
                      <a:pt x="3863" y="2854"/>
                    </a:lnTo>
                    <a:lnTo>
                      <a:pt x="3964" y="3049"/>
                    </a:lnTo>
                    <a:lnTo>
                      <a:pt x="4028" y="3142"/>
                    </a:lnTo>
                    <a:lnTo>
                      <a:pt x="4096" y="3174"/>
                    </a:lnTo>
                    <a:lnTo>
                      <a:pt x="4119" y="3181"/>
                    </a:lnTo>
                    <a:lnTo>
                      <a:pt x="4145" y="3183"/>
                    </a:lnTo>
                    <a:lnTo>
                      <a:pt x="4158" y="3163"/>
                    </a:lnTo>
                    <a:lnTo>
                      <a:pt x="4185" y="3133"/>
                    </a:lnTo>
                    <a:lnTo>
                      <a:pt x="4215" y="3180"/>
                    </a:lnTo>
                    <a:lnTo>
                      <a:pt x="4245" y="3160"/>
                    </a:lnTo>
                    <a:lnTo>
                      <a:pt x="4258" y="3139"/>
                    </a:lnTo>
                    <a:lnTo>
                      <a:pt x="4317" y="3125"/>
                    </a:lnTo>
                    <a:lnTo>
                      <a:pt x="4361" y="3132"/>
                    </a:lnTo>
                    <a:lnTo>
                      <a:pt x="4419" y="3174"/>
                    </a:lnTo>
                    <a:lnTo>
                      <a:pt x="4401" y="3191"/>
                    </a:lnTo>
                    <a:lnTo>
                      <a:pt x="4355" y="3185"/>
                    </a:lnTo>
                    <a:lnTo>
                      <a:pt x="4342" y="3192"/>
                    </a:lnTo>
                    <a:lnTo>
                      <a:pt x="4340" y="3254"/>
                    </a:lnTo>
                    <a:lnTo>
                      <a:pt x="4326" y="3294"/>
                    </a:lnTo>
                    <a:lnTo>
                      <a:pt x="4303" y="3298"/>
                    </a:lnTo>
                    <a:lnTo>
                      <a:pt x="4263" y="3305"/>
                    </a:lnTo>
                    <a:lnTo>
                      <a:pt x="4217" y="3336"/>
                    </a:lnTo>
                    <a:lnTo>
                      <a:pt x="4146" y="3280"/>
                    </a:lnTo>
                    <a:lnTo>
                      <a:pt x="4072" y="3283"/>
                    </a:lnTo>
                    <a:lnTo>
                      <a:pt x="4043" y="3320"/>
                    </a:lnTo>
                    <a:lnTo>
                      <a:pt x="4023" y="3363"/>
                    </a:lnTo>
                    <a:lnTo>
                      <a:pt x="3954" y="3385"/>
                    </a:lnTo>
                    <a:lnTo>
                      <a:pt x="3927" y="3418"/>
                    </a:lnTo>
                    <a:lnTo>
                      <a:pt x="3887" y="3421"/>
                    </a:lnTo>
                    <a:lnTo>
                      <a:pt x="3857" y="3401"/>
                    </a:lnTo>
                    <a:lnTo>
                      <a:pt x="3830" y="3416"/>
                    </a:lnTo>
                    <a:lnTo>
                      <a:pt x="3761" y="3486"/>
                    </a:lnTo>
                    <a:lnTo>
                      <a:pt x="3665" y="3566"/>
                    </a:lnTo>
                    <a:lnTo>
                      <a:pt x="3580" y="3626"/>
                    </a:lnTo>
                    <a:lnTo>
                      <a:pt x="3495" y="3577"/>
                    </a:lnTo>
                    <a:lnTo>
                      <a:pt x="3412" y="3568"/>
                    </a:lnTo>
                    <a:lnTo>
                      <a:pt x="3405" y="3545"/>
                    </a:lnTo>
                    <a:lnTo>
                      <a:pt x="3462" y="3502"/>
                    </a:lnTo>
                    <a:lnTo>
                      <a:pt x="3451" y="3445"/>
                    </a:lnTo>
                    <a:lnTo>
                      <a:pt x="3474" y="3435"/>
                    </a:lnTo>
                    <a:lnTo>
                      <a:pt x="3487" y="3342"/>
                    </a:lnTo>
                    <a:lnTo>
                      <a:pt x="3439" y="3270"/>
                    </a:lnTo>
                    <a:lnTo>
                      <a:pt x="3389" y="3287"/>
                    </a:lnTo>
                    <a:lnTo>
                      <a:pt x="3379" y="3260"/>
                    </a:lnTo>
                    <a:lnTo>
                      <a:pt x="3316" y="3207"/>
                    </a:lnTo>
                    <a:lnTo>
                      <a:pt x="3275" y="3204"/>
                    </a:lnTo>
                    <a:lnTo>
                      <a:pt x="3252" y="3238"/>
                    </a:lnTo>
                    <a:lnTo>
                      <a:pt x="3209" y="3222"/>
                    </a:lnTo>
                    <a:lnTo>
                      <a:pt x="3168" y="3199"/>
                    </a:lnTo>
                    <a:lnTo>
                      <a:pt x="3158" y="3173"/>
                    </a:lnTo>
                    <a:lnTo>
                      <a:pt x="3179" y="3158"/>
                    </a:lnTo>
                    <a:lnTo>
                      <a:pt x="3244" y="3108"/>
                    </a:lnTo>
                    <a:lnTo>
                      <a:pt x="3333" y="3035"/>
                    </a:lnTo>
                    <a:lnTo>
                      <a:pt x="3343" y="3005"/>
                    </a:lnTo>
                    <a:lnTo>
                      <a:pt x="3357" y="3028"/>
                    </a:lnTo>
                    <a:lnTo>
                      <a:pt x="3427" y="3000"/>
                    </a:lnTo>
                    <a:lnTo>
                      <a:pt x="3516" y="2977"/>
                    </a:lnTo>
                    <a:lnTo>
                      <a:pt x="3550" y="2987"/>
                    </a:lnTo>
                    <a:lnTo>
                      <a:pt x="3533" y="2953"/>
                    </a:lnTo>
                    <a:lnTo>
                      <a:pt x="3563" y="2923"/>
                    </a:lnTo>
                    <a:lnTo>
                      <a:pt x="3506" y="2943"/>
                    </a:lnTo>
                    <a:lnTo>
                      <a:pt x="3503" y="2907"/>
                    </a:lnTo>
                    <a:lnTo>
                      <a:pt x="3486" y="2884"/>
                    </a:lnTo>
                    <a:lnTo>
                      <a:pt x="3478" y="2817"/>
                    </a:lnTo>
                    <a:lnTo>
                      <a:pt x="3463" y="2861"/>
                    </a:lnTo>
                    <a:lnTo>
                      <a:pt x="3439" y="2868"/>
                    </a:lnTo>
                    <a:lnTo>
                      <a:pt x="3456" y="2911"/>
                    </a:lnTo>
                    <a:lnTo>
                      <a:pt x="3443" y="2908"/>
                    </a:lnTo>
                    <a:lnTo>
                      <a:pt x="3412" y="2888"/>
                    </a:lnTo>
                    <a:lnTo>
                      <a:pt x="3392" y="2891"/>
                    </a:lnTo>
                    <a:lnTo>
                      <a:pt x="3369" y="2879"/>
                    </a:lnTo>
                    <a:lnTo>
                      <a:pt x="3366" y="2842"/>
                    </a:lnTo>
                    <a:lnTo>
                      <a:pt x="3342" y="2859"/>
                    </a:lnTo>
                    <a:lnTo>
                      <a:pt x="3312" y="2835"/>
                    </a:lnTo>
                    <a:lnTo>
                      <a:pt x="3302" y="2855"/>
                    </a:lnTo>
                    <a:lnTo>
                      <a:pt x="3285" y="2859"/>
                    </a:lnTo>
                    <a:lnTo>
                      <a:pt x="3245" y="2867"/>
                    </a:lnTo>
                    <a:lnTo>
                      <a:pt x="3203" y="2883"/>
                    </a:lnTo>
                    <a:lnTo>
                      <a:pt x="3200" y="2907"/>
                    </a:lnTo>
                    <a:lnTo>
                      <a:pt x="3270" y="2919"/>
                    </a:lnTo>
                    <a:lnTo>
                      <a:pt x="3246" y="2926"/>
                    </a:lnTo>
                    <a:lnTo>
                      <a:pt x="3173" y="2913"/>
                    </a:lnTo>
                    <a:lnTo>
                      <a:pt x="3140" y="2920"/>
                    </a:lnTo>
                    <a:lnTo>
                      <a:pt x="2909" y="2860"/>
                    </a:lnTo>
                    <a:lnTo>
                      <a:pt x="2902" y="2823"/>
                    </a:lnTo>
                    <a:lnTo>
                      <a:pt x="2919" y="2856"/>
                    </a:lnTo>
                    <a:lnTo>
                      <a:pt x="3109" y="2901"/>
                    </a:lnTo>
                    <a:lnTo>
                      <a:pt x="3143" y="2903"/>
                    </a:lnTo>
                    <a:lnTo>
                      <a:pt x="3049" y="2829"/>
                    </a:lnTo>
                    <a:lnTo>
                      <a:pt x="2996" y="2829"/>
                    </a:lnTo>
                    <a:lnTo>
                      <a:pt x="2986" y="2855"/>
                    </a:lnTo>
                    <a:lnTo>
                      <a:pt x="2946" y="2839"/>
                    </a:lnTo>
                    <a:lnTo>
                      <a:pt x="2942" y="2806"/>
                    </a:lnTo>
                    <a:lnTo>
                      <a:pt x="3031" y="2785"/>
                    </a:lnTo>
                    <a:lnTo>
                      <a:pt x="3051" y="2782"/>
                    </a:lnTo>
                    <a:lnTo>
                      <a:pt x="3021" y="2732"/>
                    </a:lnTo>
                    <a:lnTo>
                      <a:pt x="2958" y="2719"/>
                    </a:lnTo>
                    <a:lnTo>
                      <a:pt x="2924" y="2736"/>
                    </a:lnTo>
                    <a:lnTo>
                      <a:pt x="2871" y="2694"/>
                    </a:lnTo>
                    <a:lnTo>
                      <a:pt x="2864" y="2680"/>
                    </a:lnTo>
                    <a:lnTo>
                      <a:pt x="2918" y="2697"/>
                    </a:lnTo>
                    <a:lnTo>
                      <a:pt x="2934" y="2686"/>
                    </a:lnTo>
                    <a:lnTo>
                      <a:pt x="2995" y="2703"/>
                    </a:lnTo>
                    <a:lnTo>
                      <a:pt x="3055" y="2715"/>
                    </a:lnTo>
                    <a:lnTo>
                      <a:pt x="3105" y="2735"/>
                    </a:lnTo>
                    <a:lnTo>
                      <a:pt x="3246" y="2594"/>
                    </a:lnTo>
                    <a:lnTo>
                      <a:pt x="3117" y="2682"/>
                    </a:lnTo>
                    <a:lnTo>
                      <a:pt x="3048" y="2702"/>
                    </a:lnTo>
                    <a:lnTo>
                      <a:pt x="3014" y="2666"/>
                    </a:lnTo>
                    <a:lnTo>
                      <a:pt x="2990" y="2636"/>
                    </a:lnTo>
                    <a:lnTo>
                      <a:pt x="2984" y="2614"/>
                    </a:lnTo>
                    <a:lnTo>
                      <a:pt x="2977" y="2570"/>
                    </a:lnTo>
                    <a:lnTo>
                      <a:pt x="3002" y="2547"/>
                    </a:lnTo>
                    <a:lnTo>
                      <a:pt x="2986" y="2513"/>
                    </a:lnTo>
                    <a:lnTo>
                      <a:pt x="2982" y="2480"/>
                    </a:lnTo>
                    <a:lnTo>
                      <a:pt x="2969" y="2527"/>
                    </a:lnTo>
                    <a:lnTo>
                      <a:pt x="2982" y="2543"/>
                    </a:lnTo>
                    <a:lnTo>
                      <a:pt x="2950" y="2570"/>
                    </a:lnTo>
                    <a:lnTo>
                      <a:pt x="2957" y="2607"/>
                    </a:lnTo>
                    <a:lnTo>
                      <a:pt x="2973" y="2633"/>
                    </a:lnTo>
                    <a:lnTo>
                      <a:pt x="2967" y="2656"/>
                    </a:lnTo>
                    <a:lnTo>
                      <a:pt x="2931" y="2670"/>
                    </a:lnTo>
                    <a:lnTo>
                      <a:pt x="2907" y="2650"/>
                    </a:lnTo>
                    <a:lnTo>
                      <a:pt x="2891" y="2664"/>
                    </a:lnTo>
                    <a:lnTo>
                      <a:pt x="2851" y="2664"/>
                    </a:lnTo>
                    <a:lnTo>
                      <a:pt x="2890" y="2597"/>
                    </a:lnTo>
                    <a:lnTo>
                      <a:pt x="2853" y="2598"/>
                    </a:lnTo>
                    <a:lnTo>
                      <a:pt x="2840" y="2575"/>
                    </a:lnTo>
                    <a:lnTo>
                      <a:pt x="2848" y="2637"/>
                    </a:lnTo>
                    <a:lnTo>
                      <a:pt x="2828" y="2655"/>
                    </a:lnTo>
                    <a:lnTo>
                      <a:pt x="2777" y="2662"/>
                    </a:lnTo>
                    <a:lnTo>
                      <a:pt x="2744" y="2678"/>
                    </a:lnTo>
                    <a:lnTo>
                      <a:pt x="2650" y="2683"/>
                    </a:lnTo>
                    <a:lnTo>
                      <a:pt x="2635" y="2703"/>
                    </a:lnTo>
                    <a:lnTo>
                      <a:pt x="2648" y="2735"/>
                    </a:lnTo>
                    <a:lnTo>
                      <a:pt x="2625" y="2772"/>
                    </a:lnTo>
                    <a:lnTo>
                      <a:pt x="2619" y="2822"/>
                    </a:lnTo>
                    <a:lnTo>
                      <a:pt x="2579" y="2859"/>
                    </a:lnTo>
                    <a:lnTo>
                      <a:pt x="2549" y="2895"/>
                    </a:lnTo>
                    <a:lnTo>
                      <a:pt x="2549" y="2882"/>
                    </a:lnTo>
                    <a:lnTo>
                      <a:pt x="2566" y="2855"/>
                    </a:lnTo>
                    <a:lnTo>
                      <a:pt x="2536" y="2846"/>
                    </a:lnTo>
                    <a:lnTo>
                      <a:pt x="2512" y="2830"/>
                    </a:lnTo>
                    <a:lnTo>
                      <a:pt x="2502" y="2793"/>
                    </a:lnTo>
                    <a:lnTo>
                      <a:pt x="2489" y="2820"/>
                    </a:lnTo>
                    <a:lnTo>
                      <a:pt x="2479" y="2791"/>
                    </a:lnTo>
                    <a:lnTo>
                      <a:pt x="2452" y="2781"/>
                    </a:lnTo>
                    <a:lnTo>
                      <a:pt x="2442" y="2824"/>
                    </a:lnTo>
                    <a:lnTo>
                      <a:pt x="2482" y="2867"/>
                    </a:lnTo>
                    <a:lnTo>
                      <a:pt x="2509" y="2880"/>
                    </a:lnTo>
                    <a:lnTo>
                      <a:pt x="2527" y="2893"/>
                    </a:lnTo>
                    <a:lnTo>
                      <a:pt x="2530" y="2932"/>
                    </a:lnTo>
                    <a:lnTo>
                      <a:pt x="2513" y="2972"/>
                    </a:lnTo>
                    <a:lnTo>
                      <a:pt x="2477" y="2982"/>
                    </a:lnTo>
                    <a:lnTo>
                      <a:pt x="2454" y="3009"/>
                    </a:lnTo>
                    <a:lnTo>
                      <a:pt x="2438" y="3012"/>
                    </a:lnTo>
                    <a:lnTo>
                      <a:pt x="2397" y="3014"/>
                    </a:lnTo>
                    <a:lnTo>
                      <a:pt x="2347" y="3027"/>
                    </a:lnTo>
                    <a:lnTo>
                      <a:pt x="2374" y="3054"/>
                    </a:lnTo>
                    <a:lnTo>
                      <a:pt x="2315" y="3090"/>
                    </a:lnTo>
                    <a:lnTo>
                      <a:pt x="2298" y="3067"/>
                    </a:lnTo>
                    <a:lnTo>
                      <a:pt x="2287" y="3035"/>
                    </a:lnTo>
                    <a:lnTo>
                      <a:pt x="2300" y="3018"/>
                    </a:lnTo>
                    <a:lnTo>
                      <a:pt x="2300" y="2985"/>
                    </a:lnTo>
                    <a:lnTo>
                      <a:pt x="2280" y="2968"/>
                    </a:lnTo>
                    <a:lnTo>
                      <a:pt x="2254" y="3045"/>
                    </a:lnTo>
                    <a:lnTo>
                      <a:pt x="2251" y="3097"/>
                    </a:lnTo>
                    <a:lnTo>
                      <a:pt x="2285" y="3117"/>
                    </a:lnTo>
                    <a:lnTo>
                      <a:pt x="2292" y="3161"/>
                    </a:lnTo>
                    <a:lnTo>
                      <a:pt x="2266" y="3177"/>
                    </a:lnTo>
                    <a:lnTo>
                      <a:pt x="2274" y="3210"/>
                    </a:lnTo>
                    <a:lnTo>
                      <a:pt x="2189" y="3129"/>
                    </a:lnTo>
                    <a:lnTo>
                      <a:pt x="2101" y="3134"/>
                    </a:lnTo>
                    <a:lnTo>
                      <a:pt x="2034" y="3184"/>
                    </a:lnTo>
                    <a:lnTo>
                      <a:pt x="1937" y="3202"/>
                    </a:lnTo>
                    <a:lnTo>
                      <a:pt x="1816" y="3088"/>
                    </a:lnTo>
                    <a:lnTo>
                      <a:pt x="1850" y="2969"/>
                    </a:lnTo>
                    <a:lnTo>
                      <a:pt x="1947" y="2941"/>
                    </a:lnTo>
                    <a:lnTo>
                      <a:pt x="2041" y="2874"/>
                    </a:lnTo>
                    <a:lnTo>
                      <a:pt x="2065" y="2732"/>
                    </a:lnTo>
                    <a:lnTo>
                      <a:pt x="2110" y="2687"/>
                    </a:lnTo>
                    <a:lnTo>
                      <a:pt x="2150" y="2714"/>
                    </a:lnTo>
                    <a:lnTo>
                      <a:pt x="2284" y="2704"/>
                    </a:lnTo>
                    <a:lnTo>
                      <a:pt x="2332" y="2689"/>
                    </a:lnTo>
                    <a:lnTo>
                      <a:pt x="2377" y="2729"/>
                    </a:lnTo>
                    <a:lnTo>
                      <a:pt x="2421" y="2707"/>
                    </a:lnTo>
                    <a:lnTo>
                      <a:pt x="2363" y="2631"/>
                    </a:lnTo>
                    <a:lnTo>
                      <a:pt x="2375" y="2566"/>
                    </a:lnTo>
                    <a:lnTo>
                      <a:pt x="2294" y="2376"/>
                    </a:lnTo>
                    <a:lnTo>
                      <a:pt x="2245" y="2372"/>
                    </a:lnTo>
                    <a:lnTo>
                      <a:pt x="2186" y="2253"/>
                    </a:lnTo>
                    <a:lnTo>
                      <a:pt x="2202" y="2151"/>
                    </a:lnTo>
                    <a:lnTo>
                      <a:pt x="2090" y="1935"/>
                    </a:lnTo>
                    <a:lnTo>
                      <a:pt x="1970" y="1918"/>
                    </a:lnTo>
                    <a:lnTo>
                      <a:pt x="1604" y="1776"/>
                    </a:lnTo>
                    <a:lnTo>
                      <a:pt x="1445" y="1839"/>
                    </a:lnTo>
                    <a:lnTo>
                      <a:pt x="1436" y="1888"/>
                    </a:lnTo>
                    <a:lnTo>
                      <a:pt x="1245" y="1907"/>
                    </a:lnTo>
                    <a:lnTo>
                      <a:pt x="1114" y="2068"/>
                    </a:lnTo>
                    <a:lnTo>
                      <a:pt x="1065" y="2051"/>
                    </a:lnTo>
                    <a:lnTo>
                      <a:pt x="931" y="2057"/>
                    </a:lnTo>
                    <a:lnTo>
                      <a:pt x="816" y="2123"/>
                    </a:lnTo>
                    <a:lnTo>
                      <a:pt x="727" y="2075"/>
                    </a:lnTo>
                    <a:lnTo>
                      <a:pt x="683" y="2090"/>
                    </a:lnTo>
                    <a:lnTo>
                      <a:pt x="620" y="2050"/>
                    </a:lnTo>
                    <a:lnTo>
                      <a:pt x="567" y="2073"/>
                    </a:lnTo>
                    <a:lnTo>
                      <a:pt x="313" y="2000"/>
                    </a:lnTo>
                    <a:lnTo>
                      <a:pt x="209" y="2081"/>
                    </a:lnTo>
                    <a:lnTo>
                      <a:pt x="166" y="2054"/>
                    </a:lnTo>
                    <a:lnTo>
                      <a:pt x="145" y="1985"/>
                    </a:lnTo>
                    <a:lnTo>
                      <a:pt x="95" y="1969"/>
                    </a:lnTo>
                    <a:lnTo>
                      <a:pt x="71" y="1876"/>
                    </a:lnTo>
                    <a:lnTo>
                      <a:pt x="23" y="1830"/>
                    </a:lnTo>
                    <a:lnTo>
                      <a:pt x="0" y="1698"/>
                    </a:lnTo>
                    <a:lnTo>
                      <a:pt x="73" y="1497"/>
                    </a:lnTo>
                    <a:lnTo>
                      <a:pt x="139" y="1439"/>
                    </a:lnTo>
                    <a:lnTo>
                      <a:pt x="130" y="1396"/>
                    </a:lnTo>
                    <a:lnTo>
                      <a:pt x="500" y="1007"/>
                    </a:lnTo>
                    <a:lnTo>
                      <a:pt x="566" y="1001"/>
                    </a:lnTo>
                    <a:lnTo>
                      <a:pt x="606" y="952"/>
                    </a:lnTo>
                    <a:lnTo>
                      <a:pt x="621" y="732"/>
                    </a:lnTo>
                    <a:lnTo>
                      <a:pt x="495" y="538"/>
                    </a:lnTo>
                    <a:lnTo>
                      <a:pt x="468" y="442"/>
                    </a:lnTo>
                    <a:lnTo>
                      <a:pt x="528" y="431"/>
                    </a:lnTo>
                    <a:lnTo>
                      <a:pt x="528" y="412"/>
                    </a:lnTo>
                    <a:lnTo>
                      <a:pt x="540" y="389"/>
                    </a:lnTo>
                    <a:lnTo>
                      <a:pt x="590" y="414"/>
                    </a:lnTo>
                    <a:lnTo>
                      <a:pt x="673" y="307"/>
                    </a:lnTo>
                    <a:lnTo>
                      <a:pt x="663" y="264"/>
                    </a:lnTo>
                    <a:lnTo>
                      <a:pt x="703" y="230"/>
                    </a:lnTo>
                    <a:lnTo>
                      <a:pt x="1073" y="264"/>
                    </a:lnTo>
                    <a:lnTo>
                      <a:pt x="1213" y="263"/>
                    </a:lnTo>
                    <a:lnTo>
                      <a:pt x="1390" y="344"/>
                    </a:lnTo>
                    <a:lnTo>
                      <a:pt x="1463" y="330"/>
                    </a:lnTo>
                    <a:lnTo>
                      <a:pt x="1549" y="306"/>
                    </a:lnTo>
                    <a:lnTo>
                      <a:pt x="1626" y="385"/>
                    </a:lnTo>
                    <a:lnTo>
                      <a:pt x="1837" y="380"/>
                    </a:lnTo>
                    <a:lnTo>
                      <a:pt x="1884" y="415"/>
                    </a:lnTo>
                    <a:lnTo>
                      <a:pt x="2000" y="389"/>
                    </a:lnTo>
                    <a:lnTo>
                      <a:pt x="2038" y="428"/>
                    </a:lnTo>
                    <a:lnTo>
                      <a:pt x="2097" y="357"/>
                    </a:lnTo>
                    <a:lnTo>
                      <a:pt x="2160" y="386"/>
                    </a:lnTo>
                    <a:lnTo>
                      <a:pt x="2153" y="427"/>
                    </a:lnTo>
                    <a:lnTo>
                      <a:pt x="2220" y="416"/>
                    </a:lnTo>
                    <a:lnTo>
                      <a:pt x="2244" y="445"/>
                    </a:lnTo>
                    <a:lnTo>
                      <a:pt x="2357" y="422"/>
                    </a:lnTo>
                    <a:lnTo>
                      <a:pt x="2414" y="523"/>
                    </a:lnTo>
                    <a:lnTo>
                      <a:pt x="2484" y="527"/>
                    </a:lnTo>
                    <a:lnTo>
                      <a:pt x="2511" y="544"/>
                    </a:lnTo>
                    <a:lnTo>
                      <a:pt x="2548" y="483"/>
                    </a:lnTo>
                    <a:lnTo>
                      <a:pt x="2518" y="457"/>
                    </a:lnTo>
                    <a:lnTo>
                      <a:pt x="2539" y="304"/>
                    </a:lnTo>
                    <a:lnTo>
                      <a:pt x="2677" y="110"/>
                    </a:lnTo>
                    <a:lnTo>
                      <a:pt x="2937" y="74"/>
                    </a:lnTo>
                    <a:lnTo>
                      <a:pt x="3034" y="107"/>
                    </a:lnTo>
                    <a:lnTo>
                      <a:pt x="3090" y="57"/>
                    </a:lnTo>
                    <a:lnTo>
                      <a:pt x="3093" y="27"/>
                    </a:lnTo>
                    <a:lnTo>
                      <a:pt x="3126" y="27"/>
                    </a:lnTo>
                    <a:lnTo>
                      <a:pt x="3166" y="3"/>
                    </a:lnTo>
                    <a:lnTo>
                      <a:pt x="3243" y="42"/>
                    </a:lnTo>
                    <a:lnTo>
                      <a:pt x="3446" y="0"/>
                    </a:lnTo>
                    <a:lnTo>
                      <a:pt x="3546" y="15"/>
                    </a:lnTo>
                    <a:lnTo>
                      <a:pt x="3691" y="197"/>
                    </a:lnTo>
                    <a:lnTo>
                      <a:pt x="3632" y="257"/>
                    </a:lnTo>
                    <a:lnTo>
                      <a:pt x="3675" y="323"/>
                    </a:lnTo>
                    <a:lnTo>
                      <a:pt x="3680" y="459"/>
                    </a:lnTo>
                    <a:lnTo>
                      <a:pt x="3927" y="493"/>
                    </a:lnTo>
                    <a:lnTo>
                      <a:pt x="3955" y="589"/>
                    </a:lnTo>
                    <a:lnTo>
                      <a:pt x="4033" y="762"/>
                    </a:lnTo>
                    <a:lnTo>
                      <a:pt x="4060" y="794"/>
                    </a:lnTo>
                    <a:lnTo>
                      <a:pt x="4071" y="871"/>
                    </a:lnTo>
                    <a:lnTo>
                      <a:pt x="4051" y="918"/>
                    </a:lnTo>
                    <a:lnTo>
                      <a:pt x="4131" y="967"/>
                    </a:lnTo>
                    <a:lnTo>
                      <a:pt x="4244" y="872"/>
                    </a:lnTo>
                    <a:lnTo>
                      <a:pt x="4422" y="974"/>
                    </a:lnTo>
                    <a:lnTo>
                      <a:pt x="4551" y="962"/>
                    </a:lnTo>
                    <a:lnTo>
                      <a:pt x="4617" y="899"/>
                    </a:lnTo>
                    <a:lnTo>
                      <a:pt x="4718" y="995"/>
                    </a:lnTo>
                    <a:lnTo>
                      <a:pt x="4738" y="1057"/>
                    </a:lnTo>
                    <a:lnTo>
                      <a:pt x="4800" y="1113"/>
                    </a:lnTo>
                    <a:lnTo>
                      <a:pt x="4892" y="1066"/>
                    </a:lnTo>
                    <a:lnTo>
                      <a:pt x="4993" y="1128"/>
                    </a:lnTo>
                    <a:lnTo>
                      <a:pt x="5037" y="1198"/>
                    </a:lnTo>
                    <a:lnTo>
                      <a:pt x="5170" y="1186"/>
                    </a:lnTo>
                    <a:lnTo>
                      <a:pt x="5201" y="1239"/>
                    </a:lnTo>
                    <a:lnTo>
                      <a:pt x="5315" y="1341"/>
                    </a:lnTo>
                    <a:lnTo>
                      <a:pt x="5418" y="1307"/>
                    </a:lnTo>
                    <a:lnTo>
                      <a:pt x="5475" y="1332"/>
                    </a:lnTo>
                    <a:lnTo>
                      <a:pt x="5428" y="1386"/>
                    </a:lnTo>
                    <a:lnTo>
                      <a:pt x="5463" y="1456"/>
                    </a:lnTo>
                    <a:lnTo>
                      <a:pt x="5344" y="1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44" name="Group 642"/>
            <p:cNvGrpSpPr/>
            <p:nvPr/>
          </p:nvGrpSpPr>
          <p:grpSpPr>
            <a:xfrm>
              <a:off x="9764455" y="1744131"/>
              <a:ext cx="364915" cy="284194"/>
              <a:chOff x="3536950" y="3076575"/>
              <a:chExt cx="669926" cy="525463"/>
            </a:xfrm>
            <a:solidFill>
              <a:schemeClr val="accent6">
                <a:lumMod val="90000"/>
              </a:schemeClr>
            </a:solidFill>
          </p:grpSpPr>
          <p:sp>
            <p:nvSpPr>
              <p:cNvPr id="80" name="Freeform 117"/>
              <p:cNvSpPr>
                <a:spLocks/>
              </p:cNvSpPr>
              <p:nvPr/>
            </p:nvSpPr>
            <p:spPr bwMode="auto">
              <a:xfrm>
                <a:off x="3762375" y="3381375"/>
                <a:ext cx="17463" cy="34925"/>
              </a:xfrm>
              <a:custGeom>
                <a:avLst/>
                <a:gdLst>
                  <a:gd name="T0" fmla="*/ 37 w 54"/>
                  <a:gd name="T1" fmla="*/ 109 h 109"/>
                  <a:gd name="T2" fmla="*/ 54 w 54"/>
                  <a:gd name="T3" fmla="*/ 63 h 109"/>
                  <a:gd name="T4" fmla="*/ 19 w 54"/>
                  <a:gd name="T5" fmla="*/ 0 h 109"/>
                  <a:gd name="T6" fmla="*/ 37 w 54"/>
                  <a:gd name="T7" fmla="*/ 59 h 109"/>
                  <a:gd name="T8" fmla="*/ 0 w 54"/>
                  <a:gd name="T9" fmla="*/ 86 h 109"/>
                  <a:gd name="T10" fmla="*/ 37 w 54"/>
                  <a:gd name="T11" fmla="*/ 109 h 109"/>
                </a:gdLst>
                <a:ahLst/>
                <a:cxnLst>
                  <a:cxn ang="0">
                    <a:pos x="T0" y="T1"/>
                  </a:cxn>
                  <a:cxn ang="0">
                    <a:pos x="T2" y="T3"/>
                  </a:cxn>
                  <a:cxn ang="0">
                    <a:pos x="T4" y="T5"/>
                  </a:cxn>
                  <a:cxn ang="0">
                    <a:pos x="T6" y="T7"/>
                  </a:cxn>
                  <a:cxn ang="0">
                    <a:pos x="T8" y="T9"/>
                  </a:cxn>
                  <a:cxn ang="0">
                    <a:pos x="T10" y="T11"/>
                  </a:cxn>
                </a:cxnLst>
                <a:rect l="0" t="0" r="r" b="b"/>
                <a:pathLst>
                  <a:path w="54" h="109">
                    <a:moveTo>
                      <a:pt x="37" y="109"/>
                    </a:moveTo>
                    <a:lnTo>
                      <a:pt x="54" y="63"/>
                    </a:lnTo>
                    <a:lnTo>
                      <a:pt x="19" y="0"/>
                    </a:lnTo>
                    <a:lnTo>
                      <a:pt x="37" y="59"/>
                    </a:lnTo>
                    <a:lnTo>
                      <a:pt x="0" y="86"/>
                    </a:lnTo>
                    <a:lnTo>
                      <a:pt x="37"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1" name="Freeform 118"/>
              <p:cNvSpPr>
                <a:spLocks/>
              </p:cNvSpPr>
              <p:nvPr/>
            </p:nvSpPr>
            <p:spPr bwMode="auto">
              <a:xfrm>
                <a:off x="3557588" y="3470275"/>
                <a:ext cx="20638" cy="12700"/>
              </a:xfrm>
              <a:custGeom>
                <a:avLst/>
                <a:gdLst>
                  <a:gd name="T0" fmla="*/ 30 w 65"/>
                  <a:gd name="T1" fmla="*/ 0 h 43"/>
                  <a:gd name="T2" fmla="*/ 0 w 65"/>
                  <a:gd name="T3" fmla="*/ 6 h 43"/>
                  <a:gd name="T4" fmla="*/ 38 w 65"/>
                  <a:gd name="T5" fmla="*/ 40 h 43"/>
                  <a:gd name="T6" fmla="*/ 65 w 65"/>
                  <a:gd name="T7" fmla="*/ 43 h 43"/>
                  <a:gd name="T8" fmla="*/ 30 w 65"/>
                  <a:gd name="T9" fmla="*/ 0 h 43"/>
                </a:gdLst>
                <a:ahLst/>
                <a:cxnLst>
                  <a:cxn ang="0">
                    <a:pos x="T0" y="T1"/>
                  </a:cxn>
                  <a:cxn ang="0">
                    <a:pos x="T2" y="T3"/>
                  </a:cxn>
                  <a:cxn ang="0">
                    <a:pos x="T4" y="T5"/>
                  </a:cxn>
                  <a:cxn ang="0">
                    <a:pos x="T6" y="T7"/>
                  </a:cxn>
                  <a:cxn ang="0">
                    <a:pos x="T8" y="T9"/>
                  </a:cxn>
                </a:cxnLst>
                <a:rect l="0" t="0" r="r" b="b"/>
                <a:pathLst>
                  <a:path w="65" h="43">
                    <a:moveTo>
                      <a:pt x="30" y="0"/>
                    </a:moveTo>
                    <a:lnTo>
                      <a:pt x="0" y="6"/>
                    </a:lnTo>
                    <a:lnTo>
                      <a:pt x="38" y="40"/>
                    </a:lnTo>
                    <a:lnTo>
                      <a:pt x="65" y="43"/>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2" name="Freeform 119"/>
              <p:cNvSpPr>
                <a:spLocks/>
              </p:cNvSpPr>
              <p:nvPr/>
            </p:nvSpPr>
            <p:spPr bwMode="auto">
              <a:xfrm>
                <a:off x="3536950" y="3205163"/>
                <a:ext cx="269875" cy="382588"/>
              </a:xfrm>
              <a:custGeom>
                <a:avLst/>
                <a:gdLst>
                  <a:gd name="T0" fmla="*/ 487 w 846"/>
                  <a:gd name="T1" fmla="*/ 850 h 1205"/>
                  <a:gd name="T2" fmla="*/ 427 w 846"/>
                  <a:gd name="T3" fmla="*/ 818 h 1205"/>
                  <a:gd name="T4" fmla="*/ 506 w 846"/>
                  <a:gd name="T5" fmla="*/ 737 h 1205"/>
                  <a:gd name="T6" fmla="*/ 476 w 846"/>
                  <a:gd name="T7" fmla="*/ 701 h 1205"/>
                  <a:gd name="T8" fmla="*/ 526 w 846"/>
                  <a:gd name="T9" fmla="*/ 697 h 1205"/>
                  <a:gd name="T10" fmla="*/ 595 w 846"/>
                  <a:gd name="T11" fmla="*/ 656 h 1205"/>
                  <a:gd name="T12" fmla="*/ 522 w 846"/>
                  <a:gd name="T13" fmla="*/ 614 h 1205"/>
                  <a:gd name="T14" fmla="*/ 559 w 846"/>
                  <a:gd name="T15" fmla="*/ 577 h 1205"/>
                  <a:gd name="T16" fmla="*/ 652 w 846"/>
                  <a:gd name="T17" fmla="*/ 586 h 1205"/>
                  <a:gd name="T18" fmla="*/ 621 w 846"/>
                  <a:gd name="T19" fmla="*/ 520 h 1205"/>
                  <a:gd name="T20" fmla="*/ 657 w 846"/>
                  <a:gd name="T21" fmla="*/ 434 h 1205"/>
                  <a:gd name="T22" fmla="*/ 681 w 846"/>
                  <a:gd name="T23" fmla="*/ 487 h 1205"/>
                  <a:gd name="T24" fmla="*/ 764 w 846"/>
                  <a:gd name="T25" fmla="*/ 432 h 1205"/>
                  <a:gd name="T26" fmla="*/ 782 w 846"/>
                  <a:gd name="T27" fmla="*/ 483 h 1205"/>
                  <a:gd name="T28" fmla="*/ 834 w 846"/>
                  <a:gd name="T29" fmla="*/ 419 h 1205"/>
                  <a:gd name="T30" fmla="*/ 803 w 846"/>
                  <a:gd name="T31" fmla="*/ 263 h 1205"/>
                  <a:gd name="T32" fmla="*/ 712 w 846"/>
                  <a:gd name="T33" fmla="*/ 284 h 1205"/>
                  <a:gd name="T34" fmla="*/ 630 w 846"/>
                  <a:gd name="T35" fmla="*/ 308 h 1205"/>
                  <a:gd name="T36" fmla="*/ 597 w 846"/>
                  <a:gd name="T37" fmla="*/ 321 h 1205"/>
                  <a:gd name="T38" fmla="*/ 604 w 846"/>
                  <a:gd name="T39" fmla="*/ 294 h 1205"/>
                  <a:gd name="T40" fmla="*/ 609 w 846"/>
                  <a:gd name="T41" fmla="*/ 284 h 1205"/>
                  <a:gd name="T42" fmla="*/ 627 w 846"/>
                  <a:gd name="T43" fmla="*/ 268 h 1205"/>
                  <a:gd name="T44" fmla="*/ 666 w 846"/>
                  <a:gd name="T45" fmla="*/ 224 h 1205"/>
                  <a:gd name="T46" fmla="*/ 602 w 846"/>
                  <a:gd name="T47" fmla="*/ 245 h 1205"/>
                  <a:gd name="T48" fmla="*/ 626 w 846"/>
                  <a:gd name="T49" fmla="*/ 199 h 1205"/>
                  <a:gd name="T50" fmla="*/ 655 w 846"/>
                  <a:gd name="T51" fmla="*/ 148 h 1205"/>
                  <a:gd name="T52" fmla="*/ 637 w 846"/>
                  <a:gd name="T53" fmla="*/ 59 h 1205"/>
                  <a:gd name="T54" fmla="*/ 567 w 846"/>
                  <a:gd name="T55" fmla="*/ 0 h 1205"/>
                  <a:gd name="T56" fmla="*/ 461 w 846"/>
                  <a:gd name="T57" fmla="*/ 47 h 1205"/>
                  <a:gd name="T58" fmla="*/ 350 w 846"/>
                  <a:gd name="T59" fmla="*/ 45 h 1205"/>
                  <a:gd name="T60" fmla="*/ 348 w 846"/>
                  <a:gd name="T61" fmla="*/ 144 h 1205"/>
                  <a:gd name="T62" fmla="*/ 351 w 846"/>
                  <a:gd name="T63" fmla="*/ 177 h 1205"/>
                  <a:gd name="T64" fmla="*/ 363 w 846"/>
                  <a:gd name="T65" fmla="*/ 264 h 1205"/>
                  <a:gd name="T66" fmla="*/ 305 w 846"/>
                  <a:gd name="T67" fmla="*/ 178 h 1205"/>
                  <a:gd name="T68" fmla="*/ 241 w 846"/>
                  <a:gd name="T69" fmla="*/ 165 h 1205"/>
                  <a:gd name="T70" fmla="*/ 202 w 846"/>
                  <a:gd name="T71" fmla="*/ 255 h 1205"/>
                  <a:gd name="T72" fmla="*/ 195 w 846"/>
                  <a:gd name="T73" fmla="*/ 275 h 1205"/>
                  <a:gd name="T74" fmla="*/ 165 w 846"/>
                  <a:gd name="T75" fmla="*/ 272 h 1205"/>
                  <a:gd name="T76" fmla="*/ 90 w 846"/>
                  <a:gd name="T77" fmla="*/ 263 h 1205"/>
                  <a:gd name="T78" fmla="*/ 55 w 846"/>
                  <a:gd name="T79" fmla="*/ 196 h 1205"/>
                  <a:gd name="T80" fmla="*/ 9 w 846"/>
                  <a:gd name="T81" fmla="*/ 254 h 1205"/>
                  <a:gd name="T82" fmla="*/ 37 w 846"/>
                  <a:gd name="T83" fmla="*/ 360 h 1205"/>
                  <a:gd name="T84" fmla="*/ 17 w 846"/>
                  <a:gd name="T85" fmla="*/ 373 h 1205"/>
                  <a:gd name="T86" fmla="*/ 52 w 846"/>
                  <a:gd name="T87" fmla="*/ 513 h 1205"/>
                  <a:gd name="T88" fmla="*/ 73 w 846"/>
                  <a:gd name="T89" fmla="*/ 622 h 1205"/>
                  <a:gd name="T90" fmla="*/ 19 w 846"/>
                  <a:gd name="T91" fmla="*/ 642 h 1205"/>
                  <a:gd name="T92" fmla="*/ 15 w 846"/>
                  <a:gd name="T93" fmla="*/ 572 h 1205"/>
                  <a:gd name="T94" fmla="*/ 0 w 846"/>
                  <a:gd name="T95" fmla="*/ 758 h 1205"/>
                  <a:gd name="T96" fmla="*/ 74 w 846"/>
                  <a:gd name="T97" fmla="*/ 798 h 1205"/>
                  <a:gd name="T98" fmla="*/ 97 w 846"/>
                  <a:gd name="T99" fmla="*/ 751 h 1205"/>
                  <a:gd name="T100" fmla="*/ 117 w 846"/>
                  <a:gd name="T101" fmla="*/ 840 h 1205"/>
                  <a:gd name="T102" fmla="*/ 181 w 846"/>
                  <a:gd name="T103" fmla="*/ 869 h 1205"/>
                  <a:gd name="T104" fmla="*/ 199 w 846"/>
                  <a:gd name="T105" fmla="*/ 1008 h 1205"/>
                  <a:gd name="T106" fmla="*/ 217 w 846"/>
                  <a:gd name="T107" fmla="*/ 1121 h 1205"/>
                  <a:gd name="T108" fmla="*/ 325 w 846"/>
                  <a:gd name="T109" fmla="*/ 1205 h 1205"/>
                  <a:gd name="T110" fmla="*/ 397 w 846"/>
                  <a:gd name="T111" fmla="*/ 1167 h 1205"/>
                  <a:gd name="T112" fmla="*/ 461 w 846"/>
                  <a:gd name="T113" fmla="*/ 1152 h 1205"/>
                  <a:gd name="T114" fmla="*/ 476 w 846"/>
                  <a:gd name="T115" fmla="*/ 1070 h 1205"/>
                  <a:gd name="T116" fmla="*/ 403 w 846"/>
                  <a:gd name="T117" fmla="*/ 1016 h 1205"/>
                  <a:gd name="T118" fmla="*/ 452 w 846"/>
                  <a:gd name="T119" fmla="*/ 884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 h="1205">
                    <a:moveTo>
                      <a:pt x="452" y="884"/>
                    </a:moveTo>
                    <a:lnTo>
                      <a:pt x="487" y="850"/>
                    </a:lnTo>
                    <a:lnTo>
                      <a:pt x="477" y="817"/>
                    </a:lnTo>
                    <a:lnTo>
                      <a:pt x="427" y="818"/>
                    </a:lnTo>
                    <a:lnTo>
                      <a:pt x="467" y="777"/>
                    </a:lnTo>
                    <a:lnTo>
                      <a:pt x="506" y="737"/>
                    </a:lnTo>
                    <a:lnTo>
                      <a:pt x="443" y="711"/>
                    </a:lnTo>
                    <a:lnTo>
                      <a:pt x="476" y="701"/>
                    </a:lnTo>
                    <a:lnTo>
                      <a:pt x="490" y="654"/>
                    </a:lnTo>
                    <a:lnTo>
                      <a:pt x="526" y="697"/>
                    </a:lnTo>
                    <a:lnTo>
                      <a:pt x="583" y="687"/>
                    </a:lnTo>
                    <a:lnTo>
                      <a:pt x="595" y="656"/>
                    </a:lnTo>
                    <a:lnTo>
                      <a:pt x="565" y="637"/>
                    </a:lnTo>
                    <a:lnTo>
                      <a:pt x="522" y="614"/>
                    </a:lnTo>
                    <a:lnTo>
                      <a:pt x="555" y="597"/>
                    </a:lnTo>
                    <a:lnTo>
                      <a:pt x="559" y="577"/>
                    </a:lnTo>
                    <a:lnTo>
                      <a:pt x="626" y="626"/>
                    </a:lnTo>
                    <a:lnTo>
                      <a:pt x="652" y="586"/>
                    </a:lnTo>
                    <a:lnTo>
                      <a:pt x="655" y="549"/>
                    </a:lnTo>
                    <a:lnTo>
                      <a:pt x="621" y="520"/>
                    </a:lnTo>
                    <a:lnTo>
                      <a:pt x="638" y="470"/>
                    </a:lnTo>
                    <a:lnTo>
                      <a:pt x="657" y="434"/>
                    </a:lnTo>
                    <a:lnTo>
                      <a:pt x="690" y="410"/>
                    </a:lnTo>
                    <a:lnTo>
                      <a:pt x="681" y="487"/>
                    </a:lnTo>
                    <a:lnTo>
                      <a:pt x="727" y="436"/>
                    </a:lnTo>
                    <a:lnTo>
                      <a:pt x="764" y="432"/>
                    </a:lnTo>
                    <a:lnTo>
                      <a:pt x="768" y="479"/>
                    </a:lnTo>
                    <a:lnTo>
                      <a:pt x="782" y="483"/>
                    </a:lnTo>
                    <a:lnTo>
                      <a:pt x="787" y="453"/>
                    </a:lnTo>
                    <a:lnTo>
                      <a:pt x="834" y="419"/>
                    </a:lnTo>
                    <a:lnTo>
                      <a:pt x="846" y="319"/>
                    </a:lnTo>
                    <a:lnTo>
                      <a:pt x="803" y="263"/>
                    </a:lnTo>
                    <a:lnTo>
                      <a:pt x="753" y="273"/>
                    </a:lnTo>
                    <a:lnTo>
                      <a:pt x="712" y="284"/>
                    </a:lnTo>
                    <a:lnTo>
                      <a:pt x="662" y="271"/>
                    </a:lnTo>
                    <a:lnTo>
                      <a:pt x="630" y="308"/>
                    </a:lnTo>
                    <a:lnTo>
                      <a:pt x="597" y="321"/>
                    </a:lnTo>
                    <a:lnTo>
                      <a:pt x="597" y="321"/>
                    </a:lnTo>
                    <a:lnTo>
                      <a:pt x="600" y="307"/>
                    </a:lnTo>
                    <a:lnTo>
                      <a:pt x="604" y="294"/>
                    </a:lnTo>
                    <a:lnTo>
                      <a:pt x="609" y="284"/>
                    </a:lnTo>
                    <a:lnTo>
                      <a:pt x="609" y="284"/>
                    </a:lnTo>
                    <a:lnTo>
                      <a:pt x="617" y="276"/>
                    </a:lnTo>
                    <a:lnTo>
                      <a:pt x="627" y="268"/>
                    </a:lnTo>
                    <a:lnTo>
                      <a:pt x="639" y="258"/>
                    </a:lnTo>
                    <a:lnTo>
                      <a:pt x="666" y="224"/>
                    </a:lnTo>
                    <a:lnTo>
                      <a:pt x="659" y="205"/>
                    </a:lnTo>
                    <a:lnTo>
                      <a:pt x="602" y="245"/>
                    </a:lnTo>
                    <a:lnTo>
                      <a:pt x="602" y="209"/>
                    </a:lnTo>
                    <a:lnTo>
                      <a:pt x="626" y="199"/>
                    </a:lnTo>
                    <a:lnTo>
                      <a:pt x="658" y="188"/>
                    </a:lnTo>
                    <a:lnTo>
                      <a:pt x="655" y="148"/>
                    </a:lnTo>
                    <a:lnTo>
                      <a:pt x="638" y="135"/>
                    </a:lnTo>
                    <a:lnTo>
                      <a:pt x="637" y="59"/>
                    </a:lnTo>
                    <a:lnTo>
                      <a:pt x="630" y="32"/>
                    </a:lnTo>
                    <a:lnTo>
                      <a:pt x="567" y="0"/>
                    </a:lnTo>
                    <a:lnTo>
                      <a:pt x="496" y="14"/>
                    </a:lnTo>
                    <a:lnTo>
                      <a:pt x="461" y="47"/>
                    </a:lnTo>
                    <a:lnTo>
                      <a:pt x="400" y="31"/>
                    </a:lnTo>
                    <a:lnTo>
                      <a:pt x="350" y="45"/>
                    </a:lnTo>
                    <a:lnTo>
                      <a:pt x="335" y="105"/>
                    </a:lnTo>
                    <a:lnTo>
                      <a:pt x="348" y="144"/>
                    </a:lnTo>
                    <a:lnTo>
                      <a:pt x="331" y="177"/>
                    </a:lnTo>
                    <a:lnTo>
                      <a:pt x="351" y="177"/>
                    </a:lnTo>
                    <a:lnTo>
                      <a:pt x="378" y="201"/>
                    </a:lnTo>
                    <a:lnTo>
                      <a:pt x="363" y="264"/>
                    </a:lnTo>
                    <a:lnTo>
                      <a:pt x="306" y="231"/>
                    </a:lnTo>
                    <a:lnTo>
                      <a:pt x="305" y="178"/>
                    </a:lnTo>
                    <a:lnTo>
                      <a:pt x="285" y="145"/>
                    </a:lnTo>
                    <a:lnTo>
                      <a:pt x="241" y="165"/>
                    </a:lnTo>
                    <a:lnTo>
                      <a:pt x="199" y="209"/>
                    </a:lnTo>
                    <a:lnTo>
                      <a:pt x="202" y="255"/>
                    </a:lnTo>
                    <a:lnTo>
                      <a:pt x="219" y="265"/>
                    </a:lnTo>
                    <a:lnTo>
                      <a:pt x="195" y="275"/>
                    </a:lnTo>
                    <a:lnTo>
                      <a:pt x="193" y="329"/>
                    </a:lnTo>
                    <a:lnTo>
                      <a:pt x="165" y="272"/>
                    </a:lnTo>
                    <a:lnTo>
                      <a:pt x="120" y="260"/>
                    </a:lnTo>
                    <a:lnTo>
                      <a:pt x="90" y="263"/>
                    </a:lnTo>
                    <a:lnTo>
                      <a:pt x="55" y="223"/>
                    </a:lnTo>
                    <a:lnTo>
                      <a:pt x="55" y="196"/>
                    </a:lnTo>
                    <a:lnTo>
                      <a:pt x="38" y="181"/>
                    </a:lnTo>
                    <a:lnTo>
                      <a:pt x="9" y="254"/>
                    </a:lnTo>
                    <a:lnTo>
                      <a:pt x="23" y="343"/>
                    </a:lnTo>
                    <a:lnTo>
                      <a:pt x="37" y="360"/>
                    </a:lnTo>
                    <a:lnTo>
                      <a:pt x="34" y="409"/>
                    </a:lnTo>
                    <a:lnTo>
                      <a:pt x="17" y="373"/>
                    </a:lnTo>
                    <a:lnTo>
                      <a:pt x="22" y="523"/>
                    </a:lnTo>
                    <a:lnTo>
                      <a:pt x="52" y="513"/>
                    </a:lnTo>
                    <a:lnTo>
                      <a:pt x="68" y="565"/>
                    </a:lnTo>
                    <a:lnTo>
                      <a:pt x="73" y="622"/>
                    </a:lnTo>
                    <a:lnTo>
                      <a:pt x="53" y="659"/>
                    </a:lnTo>
                    <a:lnTo>
                      <a:pt x="19" y="642"/>
                    </a:lnTo>
                    <a:lnTo>
                      <a:pt x="25" y="572"/>
                    </a:lnTo>
                    <a:lnTo>
                      <a:pt x="15" y="572"/>
                    </a:lnTo>
                    <a:lnTo>
                      <a:pt x="11" y="719"/>
                    </a:lnTo>
                    <a:lnTo>
                      <a:pt x="0" y="758"/>
                    </a:lnTo>
                    <a:lnTo>
                      <a:pt x="44" y="805"/>
                    </a:lnTo>
                    <a:lnTo>
                      <a:pt x="74" y="798"/>
                    </a:lnTo>
                    <a:lnTo>
                      <a:pt x="61" y="761"/>
                    </a:lnTo>
                    <a:lnTo>
                      <a:pt x="97" y="751"/>
                    </a:lnTo>
                    <a:lnTo>
                      <a:pt x="97" y="807"/>
                    </a:lnTo>
                    <a:lnTo>
                      <a:pt x="117" y="840"/>
                    </a:lnTo>
                    <a:lnTo>
                      <a:pt x="158" y="834"/>
                    </a:lnTo>
                    <a:lnTo>
                      <a:pt x="181" y="869"/>
                    </a:lnTo>
                    <a:lnTo>
                      <a:pt x="189" y="943"/>
                    </a:lnTo>
                    <a:lnTo>
                      <a:pt x="199" y="1008"/>
                    </a:lnTo>
                    <a:lnTo>
                      <a:pt x="193" y="1045"/>
                    </a:lnTo>
                    <a:lnTo>
                      <a:pt x="217" y="1121"/>
                    </a:lnTo>
                    <a:lnTo>
                      <a:pt x="214" y="1151"/>
                    </a:lnTo>
                    <a:lnTo>
                      <a:pt x="325" y="1205"/>
                    </a:lnTo>
                    <a:lnTo>
                      <a:pt x="421" y="1176"/>
                    </a:lnTo>
                    <a:lnTo>
                      <a:pt x="397" y="1167"/>
                    </a:lnTo>
                    <a:lnTo>
                      <a:pt x="417" y="1133"/>
                    </a:lnTo>
                    <a:lnTo>
                      <a:pt x="461" y="1152"/>
                    </a:lnTo>
                    <a:lnTo>
                      <a:pt x="484" y="1122"/>
                    </a:lnTo>
                    <a:lnTo>
                      <a:pt x="476" y="1070"/>
                    </a:lnTo>
                    <a:lnTo>
                      <a:pt x="406" y="1070"/>
                    </a:lnTo>
                    <a:lnTo>
                      <a:pt x="403" y="1016"/>
                    </a:lnTo>
                    <a:lnTo>
                      <a:pt x="446" y="976"/>
                    </a:lnTo>
                    <a:lnTo>
                      <a:pt x="452" y="8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3" name="Freeform 120"/>
              <p:cNvSpPr>
                <a:spLocks/>
              </p:cNvSpPr>
              <p:nvPr/>
            </p:nvSpPr>
            <p:spPr bwMode="auto">
              <a:xfrm>
                <a:off x="3771900" y="3452813"/>
                <a:ext cx="12700" cy="31750"/>
              </a:xfrm>
              <a:custGeom>
                <a:avLst/>
                <a:gdLst>
                  <a:gd name="T0" fmla="*/ 39 w 39"/>
                  <a:gd name="T1" fmla="*/ 57 h 99"/>
                  <a:gd name="T2" fmla="*/ 19 w 39"/>
                  <a:gd name="T3" fmla="*/ 0 h 99"/>
                  <a:gd name="T4" fmla="*/ 2 w 39"/>
                  <a:gd name="T5" fmla="*/ 4 h 99"/>
                  <a:gd name="T6" fmla="*/ 0 w 39"/>
                  <a:gd name="T7" fmla="*/ 57 h 99"/>
                  <a:gd name="T8" fmla="*/ 17 w 39"/>
                  <a:gd name="T9" fmla="*/ 99 h 99"/>
                  <a:gd name="T10" fmla="*/ 39 w 39"/>
                  <a:gd name="T11" fmla="*/ 57 h 99"/>
                </a:gdLst>
                <a:ahLst/>
                <a:cxnLst>
                  <a:cxn ang="0">
                    <a:pos x="T0" y="T1"/>
                  </a:cxn>
                  <a:cxn ang="0">
                    <a:pos x="T2" y="T3"/>
                  </a:cxn>
                  <a:cxn ang="0">
                    <a:pos x="T4" y="T5"/>
                  </a:cxn>
                  <a:cxn ang="0">
                    <a:pos x="T6" y="T7"/>
                  </a:cxn>
                  <a:cxn ang="0">
                    <a:pos x="T8" y="T9"/>
                  </a:cxn>
                  <a:cxn ang="0">
                    <a:pos x="T10" y="T11"/>
                  </a:cxn>
                </a:cxnLst>
                <a:rect l="0" t="0" r="r" b="b"/>
                <a:pathLst>
                  <a:path w="39" h="99">
                    <a:moveTo>
                      <a:pt x="39" y="57"/>
                    </a:moveTo>
                    <a:lnTo>
                      <a:pt x="19" y="0"/>
                    </a:lnTo>
                    <a:lnTo>
                      <a:pt x="2" y="4"/>
                    </a:lnTo>
                    <a:lnTo>
                      <a:pt x="0" y="57"/>
                    </a:lnTo>
                    <a:lnTo>
                      <a:pt x="17" y="99"/>
                    </a:lnTo>
                    <a:lnTo>
                      <a:pt x="3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4" name="Freeform 121"/>
              <p:cNvSpPr>
                <a:spLocks/>
              </p:cNvSpPr>
              <p:nvPr/>
            </p:nvSpPr>
            <p:spPr bwMode="auto">
              <a:xfrm>
                <a:off x="3810000" y="3352800"/>
                <a:ext cx="152400" cy="192088"/>
              </a:xfrm>
              <a:custGeom>
                <a:avLst/>
                <a:gdLst>
                  <a:gd name="T0" fmla="*/ 170 w 484"/>
                  <a:gd name="T1" fmla="*/ 138 h 605"/>
                  <a:gd name="T2" fmla="*/ 143 w 484"/>
                  <a:gd name="T3" fmla="*/ 181 h 605"/>
                  <a:gd name="T4" fmla="*/ 114 w 484"/>
                  <a:gd name="T5" fmla="*/ 215 h 605"/>
                  <a:gd name="T6" fmla="*/ 17 w 484"/>
                  <a:gd name="T7" fmla="*/ 193 h 605"/>
                  <a:gd name="T8" fmla="*/ 0 w 484"/>
                  <a:gd name="T9" fmla="*/ 216 h 605"/>
                  <a:gd name="T10" fmla="*/ 70 w 484"/>
                  <a:gd name="T11" fmla="*/ 288 h 605"/>
                  <a:gd name="T12" fmla="*/ 48 w 484"/>
                  <a:gd name="T13" fmla="*/ 328 h 605"/>
                  <a:gd name="T14" fmla="*/ 82 w 484"/>
                  <a:gd name="T15" fmla="*/ 377 h 605"/>
                  <a:gd name="T16" fmla="*/ 62 w 484"/>
                  <a:gd name="T17" fmla="*/ 404 h 605"/>
                  <a:gd name="T18" fmla="*/ 76 w 484"/>
                  <a:gd name="T19" fmla="*/ 451 h 605"/>
                  <a:gd name="T20" fmla="*/ 103 w 484"/>
                  <a:gd name="T21" fmla="*/ 487 h 605"/>
                  <a:gd name="T22" fmla="*/ 140 w 484"/>
                  <a:gd name="T23" fmla="*/ 477 h 605"/>
                  <a:gd name="T24" fmla="*/ 140 w 484"/>
                  <a:gd name="T25" fmla="*/ 477 h 605"/>
                  <a:gd name="T26" fmla="*/ 158 w 484"/>
                  <a:gd name="T27" fmla="*/ 487 h 605"/>
                  <a:gd name="T28" fmla="*/ 174 w 484"/>
                  <a:gd name="T29" fmla="*/ 494 h 605"/>
                  <a:gd name="T30" fmla="*/ 186 w 484"/>
                  <a:gd name="T31" fmla="*/ 500 h 605"/>
                  <a:gd name="T32" fmla="*/ 186 w 484"/>
                  <a:gd name="T33" fmla="*/ 500 h 605"/>
                  <a:gd name="T34" fmla="*/ 189 w 484"/>
                  <a:gd name="T35" fmla="*/ 500 h 605"/>
                  <a:gd name="T36" fmla="*/ 191 w 484"/>
                  <a:gd name="T37" fmla="*/ 499 h 605"/>
                  <a:gd name="T38" fmla="*/ 196 w 484"/>
                  <a:gd name="T39" fmla="*/ 497 h 605"/>
                  <a:gd name="T40" fmla="*/ 203 w 484"/>
                  <a:gd name="T41" fmla="*/ 492 h 605"/>
                  <a:gd name="T42" fmla="*/ 210 w 484"/>
                  <a:gd name="T43" fmla="*/ 488 h 605"/>
                  <a:gd name="T44" fmla="*/ 221 w 484"/>
                  <a:gd name="T45" fmla="*/ 478 h 605"/>
                  <a:gd name="T46" fmla="*/ 225 w 484"/>
                  <a:gd name="T47" fmla="*/ 472 h 605"/>
                  <a:gd name="T48" fmla="*/ 267 w 484"/>
                  <a:gd name="T49" fmla="*/ 522 h 605"/>
                  <a:gd name="T50" fmla="*/ 220 w 484"/>
                  <a:gd name="T51" fmla="*/ 532 h 605"/>
                  <a:gd name="T52" fmla="*/ 240 w 484"/>
                  <a:gd name="T53" fmla="*/ 569 h 605"/>
                  <a:gd name="T54" fmla="*/ 277 w 484"/>
                  <a:gd name="T55" fmla="*/ 575 h 605"/>
                  <a:gd name="T56" fmla="*/ 310 w 484"/>
                  <a:gd name="T57" fmla="*/ 605 h 605"/>
                  <a:gd name="T58" fmla="*/ 360 w 484"/>
                  <a:gd name="T59" fmla="*/ 598 h 605"/>
                  <a:gd name="T60" fmla="*/ 313 w 484"/>
                  <a:gd name="T61" fmla="*/ 535 h 605"/>
                  <a:gd name="T62" fmla="*/ 319 w 484"/>
                  <a:gd name="T63" fmla="*/ 501 h 605"/>
                  <a:gd name="T64" fmla="*/ 343 w 484"/>
                  <a:gd name="T65" fmla="*/ 525 h 605"/>
                  <a:gd name="T66" fmla="*/ 342 w 484"/>
                  <a:gd name="T67" fmla="*/ 494 h 605"/>
                  <a:gd name="T68" fmla="*/ 396 w 484"/>
                  <a:gd name="T69" fmla="*/ 501 h 605"/>
                  <a:gd name="T70" fmla="*/ 445 w 484"/>
                  <a:gd name="T71" fmla="*/ 428 h 605"/>
                  <a:gd name="T72" fmla="*/ 381 w 484"/>
                  <a:gd name="T73" fmla="*/ 359 h 605"/>
                  <a:gd name="T74" fmla="*/ 378 w 484"/>
                  <a:gd name="T75" fmla="*/ 302 h 605"/>
                  <a:gd name="T76" fmla="*/ 484 w 484"/>
                  <a:gd name="T77" fmla="*/ 205 h 605"/>
                  <a:gd name="T78" fmla="*/ 483 w 484"/>
                  <a:gd name="T79" fmla="*/ 155 h 605"/>
                  <a:gd name="T80" fmla="*/ 463 w 484"/>
                  <a:gd name="T81" fmla="*/ 102 h 605"/>
                  <a:gd name="T82" fmla="*/ 451 w 484"/>
                  <a:gd name="T83" fmla="*/ 25 h 605"/>
                  <a:gd name="T84" fmla="*/ 401 w 484"/>
                  <a:gd name="T85" fmla="*/ 0 h 605"/>
                  <a:gd name="T86" fmla="*/ 306 w 484"/>
                  <a:gd name="T87" fmla="*/ 97 h 605"/>
                  <a:gd name="T88" fmla="*/ 332 w 484"/>
                  <a:gd name="T89" fmla="*/ 137 h 605"/>
                  <a:gd name="T90" fmla="*/ 333 w 484"/>
                  <a:gd name="T91" fmla="*/ 176 h 605"/>
                  <a:gd name="T92" fmla="*/ 303 w 484"/>
                  <a:gd name="T93" fmla="*/ 147 h 605"/>
                  <a:gd name="T94" fmla="*/ 283 w 484"/>
                  <a:gd name="T95" fmla="*/ 160 h 605"/>
                  <a:gd name="T96" fmla="*/ 267 w 484"/>
                  <a:gd name="T97" fmla="*/ 230 h 605"/>
                  <a:gd name="T98" fmla="*/ 206 w 484"/>
                  <a:gd name="T99" fmla="*/ 190 h 605"/>
                  <a:gd name="T100" fmla="*/ 213 w 484"/>
                  <a:gd name="T101" fmla="*/ 160 h 605"/>
                  <a:gd name="T102" fmla="*/ 193 w 484"/>
                  <a:gd name="T103" fmla="*/ 141 h 605"/>
                  <a:gd name="T104" fmla="*/ 249 w 484"/>
                  <a:gd name="T105" fmla="*/ 84 h 605"/>
                  <a:gd name="T106" fmla="*/ 156 w 484"/>
                  <a:gd name="T107" fmla="*/ 108 h 605"/>
                  <a:gd name="T108" fmla="*/ 103 w 484"/>
                  <a:gd name="T109" fmla="*/ 79 h 605"/>
                  <a:gd name="T110" fmla="*/ 103 w 484"/>
                  <a:gd name="T111" fmla="*/ 102 h 605"/>
                  <a:gd name="T112" fmla="*/ 170 w 484"/>
                  <a:gd name="T113" fmla="*/ 1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605">
                    <a:moveTo>
                      <a:pt x="170" y="138"/>
                    </a:moveTo>
                    <a:lnTo>
                      <a:pt x="143" y="181"/>
                    </a:lnTo>
                    <a:lnTo>
                      <a:pt x="114" y="215"/>
                    </a:lnTo>
                    <a:lnTo>
                      <a:pt x="17" y="193"/>
                    </a:lnTo>
                    <a:lnTo>
                      <a:pt x="0" y="216"/>
                    </a:lnTo>
                    <a:lnTo>
                      <a:pt x="70" y="288"/>
                    </a:lnTo>
                    <a:lnTo>
                      <a:pt x="48" y="328"/>
                    </a:lnTo>
                    <a:lnTo>
                      <a:pt x="82" y="377"/>
                    </a:lnTo>
                    <a:lnTo>
                      <a:pt x="62" y="404"/>
                    </a:lnTo>
                    <a:lnTo>
                      <a:pt x="76" y="451"/>
                    </a:lnTo>
                    <a:lnTo>
                      <a:pt x="103" y="487"/>
                    </a:lnTo>
                    <a:lnTo>
                      <a:pt x="140" y="477"/>
                    </a:lnTo>
                    <a:lnTo>
                      <a:pt x="140" y="477"/>
                    </a:lnTo>
                    <a:lnTo>
                      <a:pt x="158" y="487"/>
                    </a:lnTo>
                    <a:lnTo>
                      <a:pt x="174" y="494"/>
                    </a:lnTo>
                    <a:lnTo>
                      <a:pt x="186" y="500"/>
                    </a:lnTo>
                    <a:lnTo>
                      <a:pt x="186" y="500"/>
                    </a:lnTo>
                    <a:lnTo>
                      <a:pt x="189" y="500"/>
                    </a:lnTo>
                    <a:lnTo>
                      <a:pt x="191" y="499"/>
                    </a:lnTo>
                    <a:lnTo>
                      <a:pt x="196" y="497"/>
                    </a:lnTo>
                    <a:lnTo>
                      <a:pt x="203" y="492"/>
                    </a:lnTo>
                    <a:lnTo>
                      <a:pt x="210" y="488"/>
                    </a:lnTo>
                    <a:lnTo>
                      <a:pt x="221" y="478"/>
                    </a:lnTo>
                    <a:lnTo>
                      <a:pt x="225" y="472"/>
                    </a:lnTo>
                    <a:lnTo>
                      <a:pt x="267" y="522"/>
                    </a:lnTo>
                    <a:lnTo>
                      <a:pt x="220" y="532"/>
                    </a:lnTo>
                    <a:lnTo>
                      <a:pt x="240" y="569"/>
                    </a:lnTo>
                    <a:lnTo>
                      <a:pt x="277" y="575"/>
                    </a:lnTo>
                    <a:lnTo>
                      <a:pt x="310" y="605"/>
                    </a:lnTo>
                    <a:lnTo>
                      <a:pt x="360" y="598"/>
                    </a:lnTo>
                    <a:lnTo>
                      <a:pt x="313" y="535"/>
                    </a:lnTo>
                    <a:lnTo>
                      <a:pt x="319" y="501"/>
                    </a:lnTo>
                    <a:lnTo>
                      <a:pt x="343" y="525"/>
                    </a:lnTo>
                    <a:lnTo>
                      <a:pt x="342" y="494"/>
                    </a:lnTo>
                    <a:lnTo>
                      <a:pt x="396" y="501"/>
                    </a:lnTo>
                    <a:lnTo>
                      <a:pt x="445" y="428"/>
                    </a:lnTo>
                    <a:lnTo>
                      <a:pt x="381" y="359"/>
                    </a:lnTo>
                    <a:lnTo>
                      <a:pt x="378" y="302"/>
                    </a:lnTo>
                    <a:lnTo>
                      <a:pt x="484" y="205"/>
                    </a:lnTo>
                    <a:lnTo>
                      <a:pt x="483" y="155"/>
                    </a:lnTo>
                    <a:lnTo>
                      <a:pt x="463" y="102"/>
                    </a:lnTo>
                    <a:lnTo>
                      <a:pt x="451" y="25"/>
                    </a:lnTo>
                    <a:lnTo>
                      <a:pt x="401" y="0"/>
                    </a:lnTo>
                    <a:lnTo>
                      <a:pt x="306" y="97"/>
                    </a:lnTo>
                    <a:lnTo>
                      <a:pt x="332" y="137"/>
                    </a:lnTo>
                    <a:lnTo>
                      <a:pt x="333" y="176"/>
                    </a:lnTo>
                    <a:lnTo>
                      <a:pt x="303" y="147"/>
                    </a:lnTo>
                    <a:lnTo>
                      <a:pt x="283" y="160"/>
                    </a:lnTo>
                    <a:lnTo>
                      <a:pt x="267" y="230"/>
                    </a:lnTo>
                    <a:lnTo>
                      <a:pt x="206" y="190"/>
                    </a:lnTo>
                    <a:lnTo>
                      <a:pt x="213" y="160"/>
                    </a:lnTo>
                    <a:lnTo>
                      <a:pt x="193" y="141"/>
                    </a:lnTo>
                    <a:lnTo>
                      <a:pt x="249" y="84"/>
                    </a:lnTo>
                    <a:lnTo>
                      <a:pt x="156" y="108"/>
                    </a:lnTo>
                    <a:lnTo>
                      <a:pt x="103" y="79"/>
                    </a:lnTo>
                    <a:lnTo>
                      <a:pt x="103" y="102"/>
                    </a:lnTo>
                    <a:lnTo>
                      <a:pt x="17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5" name="Freeform 122"/>
              <p:cNvSpPr>
                <a:spLocks/>
              </p:cNvSpPr>
              <p:nvPr/>
            </p:nvSpPr>
            <p:spPr bwMode="auto">
              <a:xfrm>
                <a:off x="3582988" y="3221038"/>
                <a:ext cx="33338" cy="30163"/>
              </a:xfrm>
              <a:custGeom>
                <a:avLst/>
                <a:gdLst>
                  <a:gd name="T0" fmla="*/ 47 w 106"/>
                  <a:gd name="T1" fmla="*/ 34 h 97"/>
                  <a:gd name="T2" fmla="*/ 7 w 106"/>
                  <a:gd name="T3" fmla="*/ 25 h 97"/>
                  <a:gd name="T4" fmla="*/ 0 w 106"/>
                  <a:gd name="T5" fmla="*/ 50 h 97"/>
                  <a:gd name="T6" fmla="*/ 27 w 106"/>
                  <a:gd name="T7" fmla="*/ 97 h 97"/>
                  <a:gd name="T8" fmla="*/ 87 w 106"/>
                  <a:gd name="T9" fmla="*/ 67 h 97"/>
                  <a:gd name="T10" fmla="*/ 106 w 106"/>
                  <a:gd name="T11" fmla="*/ 7 h 97"/>
                  <a:gd name="T12" fmla="*/ 54 w 106"/>
                  <a:gd name="T13" fmla="*/ 0 h 97"/>
                  <a:gd name="T14" fmla="*/ 47 w 106"/>
                  <a:gd name="T15" fmla="*/ 34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7">
                    <a:moveTo>
                      <a:pt x="47" y="34"/>
                    </a:moveTo>
                    <a:lnTo>
                      <a:pt x="7" y="25"/>
                    </a:lnTo>
                    <a:lnTo>
                      <a:pt x="0" y="50"/>
                    </a:lnTo>
                    <a:lnTo>
                      <a:pt x="27" y="97"/>
                    </a:lnTo>
                    <a:lnTo>
                      <a:pt x="87" y="67"/>
                    </a:lnTo>
                    <a:lnTo>
                      <a:pt x="106" y="7"/>
                    </a:lnTo>
                    <a:lnTo>
                      <a:pt x="54" y="0"/>
                    </a:lnTo>
                    <a:lnTo>
                      <a:pt x="4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6" name="Freeform 123"/>
              <p:cNvSpPr>
                <a:spLocks/>
              </p:cNvSpPr>
              <p:nvPr/>
            </p:nvSpPr>
            <p:spPr bwMode="auto">
              <a:xfrm>
                <a:off x="3798888" y="3146425"/>
                <a:ext cx="26988" cy="20638"/>
              </a:xfrm>
              <a:custGeom>
                <a:avLst/>
                <a:gdLst>
                  <a:gd name="T0" fmla="*/ 50 w 87"/>
                  <a:gd name="T1" fmla="*/ 37 h 64"/>
                  <a:gd name="T2" fmla="*/ 87 w 87"/>
                  <a:gd name="T3" fmla="*/ 51 h 64"/>
                  <a:gd name="T4" fmla="*/ 70 w 87"/>
                  <a:gd name="T5" fmla="*/ 0 h 64"/>
                  <a:gd name="T6" fmla="*/ 23 w 87"/>
                  <a:gd name="T7" fmla="*/ 14 h 64"/>
                  <a:gd name="T8" fmla="*/ 0 w 87"/>
                  <a:gd name="T9" fmla="*/ 47 h 64"/>
                  <a:gd name="T10" fmla="*/ 16 w 87"/>
                  <a:gd name="T11" fmla="*/ 64 h 64"/>
                  <a:gd name="T12" fmla="*/ 50 w 87"/>
                  <a:gd name="T13" fmla="*/ 37 h 64"/>
                </a:gdLst>
                <a:ahLst/>
                <a:cxnLst>
                  <a:cxn ang="0">
                    <a:pos x="T0" y="T1"/>
                  </a:cxn>
                  <a:cxn ang="0">
                    <a:pos x="T2" y="T3"/>
                  </a:cxn>
                  <a:cxn ang="0">
                    <a:pos x="T4" y="T5"/>
                  </a:cxn>
                  <a:cxn ang="0">
                    <a:pos x="T6" y="T7"/>
                  </a:cxn>
                  <a:cxn ang="0">
                    <a:pos x="T8" y="T9"/>
                  </a:cxn>
                  <a:cxn ang="0">
                    <a:pos x="T10" y="T11"/>
                  </a:cxn>
                  <a:cxn ang="0">
                    <a:pos x="T12" y="T13"/>
                  </a:cxn>
                </a:cxnLst>
                <a:rect l="0" t="0" r="r" b="b"/>
                <a:pathLst>
                  <a:path w="87" h="64">
                    <a:moveTo>
                      <a:pt x="50" y="37"/>
                    </a:moveTo>
                    <a:lnTo>
                      <a:pt x="87" y="51"/>
                    </a:lnTo>
                    <a:lnTo>
                      <a:pt x="70" y="0"/>
                    </a:lnTo>
                    <a:lnTo>
                      <a:pt x="23" y="14"/>
                    </a:lnTo>
                    <a:lnTo>
                      <a:pt x="0" y="47"/>
                    </a:lnTo>
                    <a:lnTo>
                      <a:pt x="16" y="64"/>
                    </a:lnTo>
                    <a:lnTo>
                      <a:pt x="5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7" name="Freeform 124"/>
              <p:cNvSpPr>
                <a:spLocks/>
              </p:cNvSpPr>
              <p:nvPr/>
            </p:nvSpPr>
            <p:spPr bwMode="auto">
              <a:xfrm>
                <a:off x="3552825" y="3076575"/>
                <a:ext cx="219075" cy="200025"/>
              </a:xfrm>
              <a:custGeom>
                <a:avLst/>
                <a:gdLst>
                  <a:gd name="T0" fmla="*/ 61 w 691"/>
                  <a:gd name="T1" fmla="*/ 599 h 628"/>
                  <a:gd name="T2" fmla="*/ 87 w 691"/>
                  <a:gd name="T3" fmla="*/ 583 h 628"/>
                  <a:gd name="T4" fmla="*/ 77 w 691"/>
                  <a:gd name="T5" fmla="*/ 619 h 628"/>
                  <a:gd name="T6" fmla="*/ 111 w 691"/>
                  <a:gd name="T7" fmla="*/ 628 h 628"/>
                  <a:gd name="T8" fmla="*/ 114 w 691"/>
                  <a:gd name="T9" fmla="*/ 583 h 628"/>
                  <a:gd name="T10" fmla="*/ 94 w 691"/>
                  <a:gd name="T11" fmla="*/ 563 h 628"/>
                  <a:gd name="T12" fmla="*/ 94 w 691"/>
                  <a:gd name="T13" fmla="*/ 549 h 628"/>
                  <a:gd name="T14" fmla="*/ 59 w 691"/>
                  <a:gd name="T15" fmla="*/ 524 h 628"/>
                  <a:gd name="T16" fmla="*/ 69 w 691"/>
                  <a:gd name="T17" fmla="*/ 470 h 628"/>
                  <a:gd name="T18" fmla="*/ 149 w 691"/>
                  <a:gd name="T19" fmla="*/ 442 h 628"/>
                  <a:gd name="T20" fmla="*/ 172 w 691"/>
                  <a:gd name="T21" fmla="*/ 402 h 628"/>
                  <a:gd name="T22" fmla="*/ 254 w 691"/>
                  <a:gd name="T23" fmla="*/ 355 h 628"/>
                  <a:gd name="T24" fmla="*/ 266 w 691"/>
                  <a:gd name="T25" fmla="*/ 399 h 628"/>
                  <a:gd name="T26" fmla="*/ 312 w 691"/>
                  <a:gd name="T27" fmla="*/ 421 h 628"/>
                  <a:gd name="T28" fmla="*/ 378 w 691"/>
                  <a:gd name="T29" fmla="*/ 374 h 628"/>
                  <a:gd name="T30" fmla="*/ 422 w 691"/>
                  <a:gd name="T31" fmla="*/ 386 h 628"/>
                  <a:gd name="T32" fmla="*/ 448 w 691"/>
                  <a:gd name="T33" fmla="*/ 360 h 628"/>
                  <a:gd name="T34" fmla="*/ 498 w 691"/>
                  <a:gd name="T35" fmla="*/ 373 h 628"/>
                  <a:gd name="T36" fmla="*/ 552 w 691"/>
                  <a:gd name="T37" fmla="*/ 379 h 628"/>
                  <a:gd name="T38" fmla="*/ 582 w 691"/>
                  <a:gd name="T39" fmla="*/ 409 h 628"/>
                  <a:gd name="T40" fmla="*/ 599 w 691"/>
                  <a:gd name="T41" fmla="*/ 419 h 628"/>
                  <a:gd name="T42" fmla="*/ 605 w 691"/>
                  <a:gd name="T43" fmla="*/ 389 h 628"/>
                  <a:gd name="T44" fmla="*/ 638 w 691"/>
                  <a:gd name="T45" fmla="*/ 325 h 628"/>
                  <a:gd name="T46" fmla="*/ 681 w 691"/>
                  <a:gd name="T47" fmla="*/ 262 h 628"/>
                  <a:gd name="T48" fmla="*/ 687 w 691"/>
                  <a:gd name="T49" fmla="*/ 205 h 628"/>
                  <a:gd name="T50" fmla="*/ 663 w 691"/>
                  <a:gd name="T51" fmla="*/ 149 h 628"/>
                  <a:gd name="T52" fmla="*/ 636 w 691"/>
                  <a:gd name="T53" fmla="*/ 109 h 628"/>
                  <a:gd name="T54" fmla="*/ 666 w 691"/>
                  <a:gd name="T55" fmla="*/ 33 h 628"/>
                  <a:gd name="T56" fmla="*/ 691 w 691"/>
                  <a:gd name="T57" fmla="*/ 3 h 628"/>
                  <a:gd name="T58" fmla="*/ 675 w 691"/>
                  <a:gd name="T59" fmla="*/ 0 h 628"/>
                  <a:gd name="T60" fmla="*/ 609 w 691"/>
                  <a:gd name="T61" fmla="*/ 70 h 628"/>
                  <a:gd name="T62" fmla="*/ 570 w 691"/>
                  <a:gd name="T63" fmla="*/ 103 h 628"/>
                  <a:gd name="T64" fmla="*/ 523 w 691"/>
                  <a:gd name="T65" fmla="*/ 103 h 628"/>
                  <a:gd name="T66" fmla="*/ 483 w 691"/>
                  <a:gd name="T67" fmla="*/ 128 h 628"/>
                  <a:gd name="T68" fmla="*/ 420 w 691"/>
                  <a:gd name="T69" fmla="*/ 198 h 628"/>
                  <a:gd name="T70" fmla="*/ 355 w 691"/>
                  <a:gd name="T71" fmla="*/ 298 h 628"/>
                  <a:gd name="T72" fmla="*/ 228 w 691"/>
                  <a:gd name="T73" fmla="*/ 313 h 628"/>
                  <a:gd name="T74" fmla="*/ 189 w 691"/>
                  <a:gd name="T75" fmla="*/ 340 h 628"/>
                  <a:gd name="T76" fmla="*/ 102 w 691"/>
                  <a:gd name="T77" fmla="*/ 356 h 628"/>
                  <a:gd name="T78" fmla="*/ 23 w 691"/>
                  <a:gd name="T79" fmla="*/ 423 h 628"/>
                  <a:gd name="T80" fmla="*/ 9 w 691"/>
                  <a:gd name="T81" fmla="*/ 513 h 628"/>
                  <a:gd name="T82" fmla="*/ 0 w 691"/>
                  <a:gd name="T83" fmla="*/ 544 h 628"/>
                  <a:gd name="T84" fmla="*/ 30 w 691"/>
                  <a:gd name="T85" fmla="*/ 557 h 628"/>
                  <a:gd name="T86" fmla="*/ 61 w 691"/>
                  <a:gd name="T87" fmla="*/ 59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1" h="628">
                    <a:moveTo>
                      <a:pt x="61" y="599"/>
                    </a:moveTo>
                    <a:lnTo>
                      <a:pt x="87" y="583"/>
                    </a:lnTo>
                    <a:lnTo>
                      <a:pt x="77" y="619"/>
                    </a:lnTo>
                    <a:lnTo>
                      <a:pt x="111" y="628"/>
                    </a:lnTo>
                    <a:lnTo>
                      <a:pt x="114" y="583"/>
                    </a:lnTo>
                    <a:lnTo>
                      <a:pt x="94" y="563"/>
                    </a:lnTo>
                    <a:lnTo>
                      <a:pt x="94" y="549"/>
                    </a:lnTo>
                    <a:lnTo>
                      <a:pt x="59" y="524"/>
                    </a:lnTo>
                    <a:lnTo>
                      <a:pt x="69" y="470"/>
                    </a:lnTo>
                    <a:lnTo>
                      <a:pt x="149" y="442"/>
                    </a:lnTo>
                    <a:lnTo>
                      <a:pt x="172" y="402"/>
                    </a:lnTo>
                    <a:lnTo>
                      <a:pt x="254" y="355"/>
                    </a:lnTo>
                    <a:lnTo>
                      <a:pt x="266" y="399"/>
                    </a:lnTo>
                    <a:lnTo>
                      <a:pt x="312" y="421"/>
                    </a:lnTo>
                    <a:lnTo>
                      <a:pt x="378" y="374"/>
                    </a:lnTo>
                    <a:lnTo>
                      <a:pt x="422" y="386"/>
                    </a:lnTo>
                    <a:lnTo>
                      <a:pt x="448" y="360"/>
                    </a:lnTo>
                    <a:lnTo>
                      <a:pt x="498" y="373"/>
                    </a:lnTo>
                    <a:lnTo>
                      <a:pt x="552" y="379"/>
                    </a:lnTo>
                    <a:lnTo>
                      <a:pt x="582" y="409"/>
                    </a:lnTo>
                    <a:lnTo>
                      <a:pt x="599" y="419"/>
                    </a:lnTo>
                    <a:lnTo>
                      <a:pt x="605" y="389"/>
                    </a:lnTo>
                    <a:lnTo>
                      <a:pt x="638" y="325"/>
                    </a:lnTo>
                    <a:lnTo>
                      <a:pt x="681" y="262"/>
                    </a:lnTo>
                    <a:lnTo>
                      <a:pt x="687" y="205"/>
                    </a:lnTo>
                    <a:lnTo>
                      <a:pt x="663" y="149"/>
                    </a:lnTo>
                    <a:lnTo>
                      <a:pt x="636" y="109"/>
                    </a:lnTo>
                    <a:lnTo>
                      <a:pt x="666" y="33"/>
                    </a:lnTo>
                    <a:lnTo>
                      <a:pt x="691" y="3"/>
                    </a:lnTo>
                    <a:lnTo>
                      <a:pt x="675" y="0"/>
                    </a:lnTo>
                    <a:lnTo>
                      <a:pt x="609" y="70"/>
                    </a:lnTo>
                    <a:lnTo>
                      <a:pt x="570" y="103"/>
                    </a:lnTo>
                    <a:lnTo>
                      <a:pt x="523" y="103"/>
                    </a:lnTo>
                    <a:lnTo>
                      <a:pt x="483" y="128"/>
                    </a:lnTo>
                    <a:lnTo>
                      <a:pt x="420" y="198"/>
                    </a:lnTo>
                    <a:lnTo>
                      <a:pt x="355" y="298"/>
                    </a:lnTo>
                    <a:lnTo>
                      <a:pt x="228" y="313"/>
                    </a:lnTo>
                    <a:lnTo>
                      <a:pt x="189" y="340"/>
                    </a:lnTo>
                    <a:lnTo>
                      <a:pt x="102" y="356"/>
                    </a:lnTo>
                    <a:lnTo>
                      <a:pt x="23" y="423"/>
                    </a:lnTo>
                    <a:lnTo>
                      <a:pt x="9" y="513"/>
                    </a:lnTo>
                    <a:lnTo>
                      <a:pt x="0" y="544"/>
                    </a:lnTo>
                    <a:lnTo>
                      <a:pt x="30" y="557"/>
                    </a:lnTo>
                    <a:lnTo>
                      <a:pt x="61" y="5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8" name="Freeform 125"/>
              <p:cNvSpPr>
                <a:spLocks/>
              </p:cNvSpPr>
              <p:nvPr/>
            </p:nvSpPr>
            <p:spPr bwMode="auto">
              <a:xfrm>
                <a:off x="3921125" y="3536950"/>
                <a:ext cx="42863" cy="26988"/>
              </a:xfrm>
              <a:custGeom>
                <a:avLst/>
                <a:gdLst>
                  <a:gd name="T0" fmla="*/ 37 w 137"/>
                  <a:gd name="T1" fmla="*/ 0 h 87"/>
                  <a:gd name="T2" fmla="*/ 54 w 137"/>
                  <a:gd name="T3" fmla="*/ 34 h 87"/>
                  <a:gd name="T4" fmla="*/ 0 w 137"/>
                  <a:gd name="T5" fmla="*/ 57 h 87"/>
                  <a:gd name="T6" fmla="*/ 35 w 137"/>
                  <a:gd name="T7" fmla="*/ 87 h 87"/>
                  <a:gd name="T8" fmla="*/ 64 w 137"/>
                  <a:gd name="T9" fmla="*/ 57 h 87"/>
                  <a:gd name="T10" fmla="*/ 97 w 137"/>
                  <a:gd name="T11" fmla="*/ 44 h 87"/>
                  <a:gd name="T12" fmla="*/ 137 w 137"/>
                  <a:gd name="T13" fmla="*/ 49 h 87"/>
                  <a:gd name="T14" fmla="*/ 124 w 137"/>
                  <a:gd name="T15" fmla="*/ 27 h 87"/>
                  <a:gd name="T16" fmla="*/ 37 w 137"/>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87">
                    <a:moveTo>
                      <a:pt x="37" y="0"/>
                    </a:moveTo>
                    <a:lnTo>
                      <a:pt x="54" y="34"/>
                    </a:lnTo>
                    <a:lnTo>
                      <a:pt x="0" y="57"/>
                    </a:lnTo>
                    <a:lnTo>
                      <a:pt x="35" y="87"/>
                    </a:lnTo>
                    <a:lnTo>
                      <a:pt x="64" y="57"/>
                    </a:lnTo>
                    <a:lnTo>
                      <a:pt x="97" y="44"/>
                    </a:lnTo>
                    <a:lnTo>
                      <a:pt x="137" y="49"/>
                    </a:lnTo>
                    <a:lnTo>
                      <a:pt x="124" y="27"/>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89" name="Freeform 126"/>
              <p:cNvSpPr>
                <a:spLocks/>
              </p:cNvSpPr>
              <p:nvPr/>
            </p:nvSpPr>
            <p:spPr bwMode="auto">
              <a:xfrm>
                <a:off x="3878263" y="3548063"/>
                <a:ext cx="41275" cy="53975"/>
              </a:xfrm>
              <a:custGeom>
                <a:avLst/>
                <a:gdLst>
                  <a:gd name="T0" fmla="*/ 50 w 127"/>
                  <a:gd name="T1" fmla="*/ 37 h 166"/>
                  <a:gd name="T2" fmla="*/ 23 w 127"/>
                  <a:gd name="T3" fmla="*/ 0 h 166"/>
                  <a:gd name="T4" fmla="*/ 0 w 127"/>
                  <a:gd name="T5" fmla="*/ 5 h 166"/>
                  <a:gd name="T6" fmla="*/ 40 w 127"/>
                  <a:gd name="T7" fmla="*/ 80 h 166"/>
                  <a:gd name="T8" fmla="*/ 30 w 127"/>
                  <a:gd name="T9" fmla="*/ 104 h 166"/>
                  <a:gd name="T10" fmla="*/ 51 w 127"/>
                  <a:gd name="T11" fmla="*/ 166 h 166"/>
                  <a:gd name="T12" fmla="*/ 74 w 127"/>
                  <a:gd name="T13" fmla="*/ 136 h 166"/>
                  <a:gd name="T14" fmla="*/ 96 w 127"/>
                  <a:gd name="T15" fmla="*/ 106 h 166"/>
                  <a:gd name="T16" fmla="*/ 127 w 127"/>
                  <a:gd name="T17" fmla="*/ 63 h 166"/>
                  <a:gd name="T18" fmla="*/ 83 w 127"/>
                  <a:gd name="T19" fmla="*/ 17 h 166"/>
                  <a:gd name="T20" fmla="*/ 50 w 127"/>
                  <a:gd name="T21" fmla="*/ 3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66">
                    <a:moveTo>
                      <a:pt x="50" y="37"/>
                    </a:moveTo>
                    <a:lnTo>
                      <a:pt x="23" y="0"/>
                    </a:lnTo>
                    <a:lnTo>
                      <a:pt x="0" y="5"/>
                    </a:lnTo>
                    <a:lnTo>
                      <a:pt x="40" y="80"/>
                    </a:lnTo>
                    <a:lnTo>
                      <a:pt x="30" y="104"/>
                    </a:lnTo>
                    <a:lnTo>
                      <a:pt x="51" y="166"/>
                    </a:lnTo>
                    <a:lnTo>
                      <a:pt x="74" y="136"/>
                    </a:lnTo>
                    <a:lnTo>
                      <a:pt x="96" y="106"/>
                    </a:lnTo>
                    <a:lnTo>
                      <a:pt x="127" y="63"/>
                    </a:lnTo>
                    <a:lnTo>
                      <a:pt x="83" y="17"/>
                    </a:lnTo>
                    <a:lnTo>
                      <a:pt x="5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90" name="Freeform 127"/>
              <p:cNvSpPr>
                <a:spLocks/>
              </p:cNvSpPr>
              <p:nvPr/>
            </p:nvSpPr>
            <p:spPr bwMode="auto">
              <a:xfrm>
                <a:off x="3816350" y="3554413"/>
                <a:ext cx="71438" cy="44450"/>
              </a:xfrm>
              <a:custGeom>
                <a:avLst/>
                <a:gdLst>
                  <a:gd name="T0" fmla="*/ 190 w 225"/>
                  <a:gd name="T1" fmla="*/ 45 h 140"/>
                  <a:gd name="T2" fmla="*/ 190 w 225"/>
                  <a:gd name="T3" fmla="*/ 45 h 140"/>
                  <a:gd name="T4" fmla="*/ 185 w 225"/>
                  <a:gd name="T5" fmla="*/ 42 h 140"/>
                  <a:gd name="T6" fmla="*/ 176 w 225"/>
                  <a:gd name="T7" fmla="*/ 41 h 140"/>
                  <a:gd name="T8" fmla="*/ 152 w 225"/>
                  <a:gd name="T9" fmla="*/ 40 h 140"/>
                  <a:gd name="T10" fmla="*/ 129 w 225"/>
                  <a:gd name="T11" fmla="*/ 40 h 140"/>
                  <a:gd name="T12" fmla="*/ 120 w 225"/>
                  <a:gd name="T13" fmla="*/ 40 h 140"/>
                  <a:gd name="T14" fmla="*/ 113 w 225"/>
                  <a:gd name="T15" fmla="*/ 39 h 140"/>
                  <a:gd name="T16" fmla="*/ 113 w 225"/>
                  <a:gd name="T17" fmla="*/ 39 h 140"/>
                  <a:gd name="T18" fmla="*/ 98 w 225"/>
                  <a:gd name="T19" fmla="*/ 31 h 140"/>
                  <a:gd name="T20" fmla="*/ 71 w 225"/>
                  <a:gd name="T21" fmla="*/ 18 h 140"/>
                  <a:gd name="T22" fmla="*/ 36 w 225"/>
                  <a:gd name="T23" fmla="*/ 0 h 140"/>
                  <a:gd name="T24" fmla="*/ 0 w 225"/>
                  <a:gd name="T25" fmla="*/ 10 h 140"/>
                  <a:gd name="T26" fmla="*/ 1 w 225"/>
                  <a:gd name="T27" fmla="*/ 30 h 140"/>
                  <a:gd name="T28" fmla="*/ 48 w 225"/>
                  <a:gd name="T29" fmla="*/ 62 h 140"/>
                  <a:gd name="T30" fmla="*/ 1 w 225"/>
                  <a:gd name="T31" fmla="*/ 67 h 140"/>
                  <a:gd name="T32" fmla="*/ 1 w 225"/>
                  <a:gd name="T33" fmla="*/ 89 h 140"/>
                  <a:gd name="T34" fmla="*/ 78 w 225"/>
                  <a:gd name="T35" fmla="*/ 116 h 140"/>
                  <a:gd name="T36" fmla="*/ 98 w 225"/>
                  <a:gd name="T37" fmla="*/ 138 h 140"/>
                  <a:gd name="T38" fmla="*/ 155 w 225"/>
                  <a:gd name="T39" fmla="*/ 138 h 140"/>
                  <a:gd name="T40" fmla="*/ 225 w 225"/>
                  <a:gd name="T41" fmla="*/ 140 h 140"/>
                  <a:gd name="T42" fmla="*/ 205 w 225"/>
                  <a:gd name="T43" fmla="*/ 95 h 140"/>
                  <a:gd name="T44" fmla="*/ 205 w 225"/>
                  <a:gd name="T45" fmla="*/ 95 h 140"/>
                  <a:gd name="T46" fmla="*/ 204 w 225"/>
                  <a:gd name="T47" fmla="*/ 88 h 140"/>
                  <a:gd name="T48" fmla="*/ 201 w 225"/>
                  <a:gd name="T49" fmla="*/ 72 h 140"/>
                  <a:gd name="T50" fmla="*/ 199 w 225"/>
                  <a:gd name="T51" fmla="*/ 64 h 140"/>
                  <a:gd name="T52" fmla="*/ 197 w 225"/>
                  <a:gd name="T53" fmla="*/ 56 h 140"/>
                  <a:gd name="T54" fmla="*/ 194 w 225"/>
                  <a:gd name="T55" fmla="*/ 49 h 140"/>
                  <a:gd name="T56" fmla="*/ 190 w 225"/>
                  <a:gd name="T57" fmla="*/ 45 h 140"/>
                  <a:gd name="T58" fmla="*/ 190 w 225"/>
                  <a:gd name="T59" fmla="*/ 4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140">
                    <a:moveTo>
                      <a:pt x="190" y="45"/>
                    </a:moveTo>
                    <a:lnTo>
                      <a:pt x="190" y="45"/>
                    </a:lnTo>
                    <a:lnTo>
                      <a:pt x="185" y="42"/>
                    </a:lnTo>
                    <a:lnTo>
                      <a:pt x="176" y="41"/>
                    </a:lnTo>
                    <a:lnTo>
                      <a:pt x="152" y="40"/>
                    </a:lnTo>
                    <a:lnTo>
                      <a:pt x="129" y="40"/>
                    </a:lnTo>
                    <a:lnTo>
                      <a:pt x="120" y="40"/>
                    </a:lnTo>
                    <a:lnTo>
                      <a:pt x="113" y="39"/>
                    </a:lnTo>
                    <a:lnTo>
                      <a:pt x="113" y="39"/>
                    </a:lnTo>
                    <a:lnTo>
                      <a:pt x="98" y="31"/>
                    </a:lnTo>
                    <a:lnTo>
                      <a:pt x="71" y="18"/>
                    </a:lnTo>
                    <a:lnTo>
                      <a:pt x="36" y="0"/>
                    </a:lnTo>
                    <a:lnTo>
                      <a:pt x="0" y="10"/>
                    </a:lnTo>
                    <a:lnTo>
                      <a:pt x="1" y="30"/>
                    </a:lnTo>
                    <a:lnTo>
                      <a:pt x="48" y="62"/>
                    </a:lnTo>
                    <a:lnTo>
                      <a:pt x="1" y="67"/>
                    </a:lnTo>
                    <a:lnTo>
                      <a:pt x="1" y="89"/>
                    </a:lnTo>
                    <a:lnTo>
                      <a:pt x="78" y="116"/>
                    </a:lnTo>
                    <a:lnTo>
                      <a:pt x="98" y="138"/>
                    </a:lnTo>
                    <a:lnTo>
                      <a:pt x="155" y="138"/>
                    </a:lnTo>
                    <a:lnTo>
                      <a:pt x="225" y="140"/>
                    </a:lnTo>
                    <a:lnTo>
                      <a:pt x="205" y="95"/>
                    </a:lnTo>
                    <a:lnTo>
                      <a:pt x="205" y="95"/>
                    </a:lnTo>
                    <a:lnTo>
                      <a:pt x="204" y="88"/>
                    </a:lnTo>
                    <a:lnTo>
                      <a:pt x="201" y="72"/>
                    </a:lnTo>
                    <a:lnTo>
                      <a:pt x="199" y="64"/>
                    </a:lnTo>
                    <a:lnTo>
                      <a:pt x="197" y="56"/>
                    </a:lnTo>
                    <a:lnTo>
                      <a:pt x="194" y="49"/>
                    </a:lnTo>
                    <a:lnTo>
                      <a:pt x="190" y="45"/>
                    </a:lnTo>
                    <a:lnTo>
                      <a:pt x="19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91" name="Freeform 128"/>
              <p:cNvSpPr>
                <a:spLocks/>
              </p:cNvSpPr>
              <p:nvPr/>
            </p:nvSpPr>
            <p:spPr bwMode="auto">
              <a:xfrm>
                <a:off x="4160838" y="3494088"/>
                <a:ext cx="46038" cy="52388"/>
              </a:xfrm>
              <a:custGeom>
                <a:avLst/>
                <a:gdLst>
                  <a:gd name="T0" fmla="*/ 132 w 146"/>
                  <a:gd name="T1" fmla="*/ 82 h 161"/>
                  <a:gd name="T2" fmla="*/ 35 w 146"/>
                  <a:gd name="T3" fmla="*/ 0 h 161"/>
                  <a:gd name="T4" fmla="*/ 5 w 146"/>
                  <a:gd name="T5" fmla="*/ 30 h 161"/>
                  <a:gd name="T6" fmla="*/ 0 w 146"/>
                  <a:gd name="T7" fmla="*/ 93 h 161"/>
                  <a:gd name="T8" fmla="*/ 127 w 146"/>
                  <a:gd name="T9" fmla="*/ 161 h 161"/>
                  <a:gd name="T10" fmla="*/ 146 w 146"/>
                  <a:gd name="T11" fmla="*/ 99 h 161"/>
                  <a:gd name="T12" fmla="*/ 132 w 146"/>
                  <a:gd name="T13" fmla="*/ 82 h 161"/>
                </a:gdLst>
                <a:ahLst/>
                <a:cxnLst>
                  <a:cxn ang="0">
                    <a:pos x="T0" y="T1"/>
                  </a:cxn>
                  <a:cxn ang="0">
                    <a:pos x="T2" y="T3"/>
                  </a:cxn>
                  <a:cxn ang="0">
                    <a:pos x="T4" y="T5"/>
                  </a:cxn>
                  <a:cxn ang="0">
                    <a:pos x="T6" y="T7"/>
                  </a:cxn>
                  <a:cxn ang="0">
                    <a:pos x="T8" y="T9"/>
                  </a:cxn>
                  <a:cxn ang="0">
                    <a:pos x="T10" y="T11"/>
                  </a:cxn>
                  <a:cxn ang="0">
                    <a:pos x="T12" y="T13"/>
                  </a:cxn>
                </a:cxnLst>
                <a:rect l="0" t="0" r="r" b="b"/>
                <a:pathLst>
                  <a:path w="146" h="161">
                    <a:moveTo>
                      <a:pt x="132" y="82"/>
                    </a:moveTo>
                    <a:lnTo>
                      <a:pt x="35" y="0"/>
                    </a:lnTo>
                    <a:lnTo>
                      <a:pt x="5" y="30"/>
                    </a:lnTo>
                    <a:lnTo>
                      <a:pt x="0" y="93"/>
                    </a:lnTo>
                    <a:lnTo>
                      <a:pt x="127" y="161"/>
                    </a:lnTo>
                    <a:lnTo>
                      <a:pt x="146" y="99"/>
                    </a:lnTo>
                    <a:lnTo>
                      <a:pt x="132"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92" name="Freeform 129"/>
              <p:cNvSpPr>
                <a:spLocks/>
              </p:cNvSpPr>
              <p:nvPr/>
            </p:nvSpPr>
            <p:spPr bwMode="auto">
              <a:xfrm>
                <a:off x="3697288" y="3443288"/>
                <a:ext cx="100013" cy="96838"/>
              </a:xfrm>
              <a:custGeom>
                <a:avLst/>
                <a:gdLst>
                  <a:gd name="T0" fmla="*/ 265 w 317"/>
                  <a:gd name="T1" fmla="*/ 277 h 309"/>
                  <a:gd name="T2" fmla="*/ 298 w 317"/>
                  <a:gd name="T3" fmla="*/ 251 h 309"/>
                  <a:gd name="T4" fmla="*/ 317 w 317"/>
                  <a:gd name="T5" fmla="*/ 207 h 309"/>
                  <a:gd name="T6" fmla="*/ 304 w 317"/>
                  <a:gd name="T7" fmla="*/ 158 h 309"/>
                  <a:gd name="T8" fmla="*/ 237 w 317"/>
                  <a:gd name="T9" fmla="*/ 132 h 309"/>
                  <a:gd name="T10" fmla="*/ 224 w 317"/>
                  <a:gd name="T11" fmla="*/ 96 h 309"/>
                  <a:gd name="T12" fmla="*/ 210 w 317"/>
                  <a:gd name="T13" fmla="*/ 79 h 309"/>
                  <a:gd name="T14" fmla="*/ 199 w 317"/>
                  <a:gd name="T15" fmla="*/ 59 h 309"/>
                  <a:gd name="T16" fmla="*/ 189 w 317"/>
                  <a:gd name="T17" fmla="*/ 30 h 309"/>
                  <a:gd name="T18" fmla="*/ 112 w 317"/>
                  <a:gd name="T19" fmla="*/ 0 h 309"/>
                  <a:gd name="T20" fmla="*/ 83 w 317"/>
                  <a:gd name="T21" fmla="*/ 50 h 309"/>
                  <a:gd name="T22" fmla="*/ 47 w 317"/>
                  <a:gd name="T23" fmla="*/ 61 h 309"/>
                  <a:gd name="T24" fmla="*/ 6 w 317"/>
                  <a:gd name="T25" fmla="*/ 41 h 309"/>
                  <a:gd name="T26" fmla="*/ 0 w 317"/>
                  <a:gd name="T27" fmla="*/ 98 h 309"/>
                  <a:gd name="T28" fmla="*/ 31 w 317"/>
                  <a:gd name="T29" fmla="*/ 140 h 309"/>
                  <a:gd name="T30" fmla="*/ 84 w 317"/>
                  <a:gd name="T31" fmla="*/ 177 h 309"/>
                  <a:gd name="T32" fmla="*/ 91 w 317"/>
                  <a:gd name="T33" fmla="*/ 229 h 309"/>
                  <a:gd name="T34" fmla="*/ 128 w 317"/>
                  <a:gd name="T35" fmla="*/ 236 h 309"/>
                  <a:gd name="T36" fmla="*/ 105 w 317"/>
                  <a:gd name="T37" fmla="*/ 256 h 309"/>
                  <a:gd name="T38" fmla="*/ 146 w 317"/>
                  <a:gd name="T39" fmla="*/ 302 h 309"/>
                  <a:gd name="T40" fmla="*/ 211 w 317"/>
                  <a:gd name="T41" fmla="*/ 309 h 309"/>
                  <a:gd name="T42" fmla="*/ 265 w 317"/>
                  <a:gd name="T43"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309">
                    <a:moveTo>
                      <a:pt x="265" y="277"/>
                    </a:moveTo>
                    <a:lnTo>
                      <a:pt x="298" y="251"/>
                    </a:lnTo>
                    <a:lnTo>
                      <a:pt x="317" y="207"/>
                    </a:lnTo>
                    <a:lnTo>
                      <a:pt x="304" y="158"/>
                    </a:lnTo>
                    <a:lnTo>
                      <a:pt x="237" y="132"/>
                    </a:lnTo>
                    <a:lnTo>
                      <a:pt x="224" y="96"/>
                    </a:lnTo>
                    <a:lnTo>
                      <a:pt x="210" y="79"/>
                    </a:lnTo>
                    <a:lnTo>
                      <a:pt x="199" y="59"/>
                    </a:lnTo>
                    <a:lnTo>
                      <a:pt x="189" y="30"/>
                    </a:lnTo>
                    <a:lnTo>
                      <a:pt x="112" y="0"/>
                    </a:lnTo>
                    <a:lnTo>
                      <a:pt x="83" y="50"/>
                    </a:lnTo>
                    <a:lnTo>
                      <a:pt x="47" y="61"/>
                    </a:lnTo>
                    <a:lnTo>
                      <a:pt x="6" y="41"/>
                    </a:lnTo>
                    <a:lnTo>
                      <a:pt x="0" y="98"/>
                    </a:lnTo>
                    <a:lnTo>
                      <a:pt x="31" y="140"/>
                    </a:lnTo>
                    <a:lnTo>
                      <a:pt x="84" y="177"/>
                    </a:lnTo>
                    <a:lnTo>
                      <a:pt x="91" y="229"/>
                    </a:lnTo>
                    <a:lnTo>
                      <a:pt x="128" y="236"/>
                    </a:lnTo>
                    <a:lnTo>
                      <a:pt x="105" y="256"/>
                    </a:lnTo>
                    <a:lnTo>
                      <a:pt x="146" y="302"/>
                    </a:lnTo>
                    <a:lnTo>
                      <a:pt x="211" y="309"/>
                    </a:lnTo>
                    <a:lnTo>
                      <a:pt x="265"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93" name="Freeform 130"/>
              <p:cNvSpPr>
                <a:spLocks/>
              </p:cNvSpPr>
              <p:nvPr/>
            </p:nvSpPr>
            <p:spPr bwMode="auto">
              <a:xfrm>
                <a:off x="3692525" y="3529013"/>
                <a:ext cx="25400" cy="46038"/>
              </a:xfrm>
              <a:custGeom>
                <a:avLst/>
                <a:gdLst>
                  <a:gd name="T0" fmla="*/ 6 w 80"/>
                  <a:gd name="T1" fmla="*/ 0 h 141"/>
                  <a:gd name="T2" fmla="*/ 16 w 80"/>
                  <a:gd name="T3" fmla="*/ 39 h 141"/>
                  <a:gd name="T4" fmla="*/ 0 w 80"/>
                  <a:gd name="T5" fmla="*/ 42 h 141"/>
                  <a:gd name="T6" fmla="*/ 13 w 80"/>
                  <a:gd name="T7" fmla="*/ 86 h 141"/>
                  <a:gd name="T8" fmla="*/ 11 w 80"/>
                  <a:gd name="T9" fmla="*/ 106 h 141"/>
                  <a:gd name="T10" fmla="*/ 58 w 80"/>
                  <a:gd name="T11" fmla="*/ 141 h 141"/>
                  <a:gd name="T12" fmla="*/ 80 w 80"/>
                  <a:gd name="T13" fmla="*/ 88 h 141"/>
                  <a:gd name="T14" fmla="*/ 77 w 80"/>
                  <a:gd name="T15" fmla="*/ 59 h 141"/>
                  <a:gd name="T16" fmla="*/ 6 w 80"/>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41">
                    <a:moveTo>
                      <a:pt x="6" y="0"/>
                    </a:moveTo>
                    <a:lnTo>
                      <a:pt x="16" y="39"/>
                    </a:lnTo>
                    <a:lnTo>
                      <a:pt x="0" y="42"/>
                    </a:lnTo>
                    <a:lnTo>
                      <a:pt x="13" y="86"/>
                    </a:lnTo>
                    <a:lnTo>
                      <a:pt x="11" y="106"/>
                    </a:lnTo>
                    <a:lnTo>
                      <a:pt x="58" y="141"/>
                    </a:lnTo>
                    <a:lnTo>
                      <a:pt x="80" y="88"/>
                    </a:lnTo>
                    <a:lnTo>
                      <a:pt x="77" y="59"/>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94" name="Freeform 131"/>
              <p:cNvSpPr>
                <a:spLocks/>
              </p:cNvSpPr>
              <p:nvPr/>
            </p:nvSpPr>
            <p:spPr bwMode="auto">
              <a:xfrm>
                <a:off x="3781425" y="3519488"/>
                <a:ext cx="28575" cy="68263"/>
              </a:xfrm>
              <a:custGeom>
                <a:avLst/>
                <a:gdLst>
                  <a:gd name="T0" fmla="*/ 33 w 90"/>
                  <a:gd name="T1" fmla="*/ 73 h 216"/>
                  <a:gd name="T2" fmla="*/ 7 w 90"/>
                  <a:gd name="T3" fmla="*/ 123 h 216"/>
                  <a:gd name="T4" fmla="*/ 0 w 90"/>
                  <a:gd name="T5" fmla="*/ 173 h 216"/>
                  <a:gd name="T6" fmla="*/ 7 w 90"/>
                  <a:gd name="T7" fmla="*/ 216 h 216"/>
                  <a:gd name="T8" fmla="*/ 31 w 90"/>
                  <a:gd name="T9" fmla="*/ 186 h 216"/>
                  <a:gd name="T10" fmla="*/ 66 w 90"/>
                  <a:gd name="T11" fmla="*/ 105 h 216"/>
                  <a:gd name="T12" fmla="*/ 90 w 90"/>
                  <a:gd name="T13" fmla="*/ 43 h 216"/>
                  <a:gd name="T14" fmla="*/ 88 w 90"/>
                  <a:gd name="T15" fmla="*/ 0 h 216"/>
                  <a:gd name="T16" fmla="*/ 33 w 90"/>
                  <a:gd name="T17" fmla="*/ 7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6">
                    <a:moveTo>
                      <a:pt x="33" y="73"/>
                    </a:moveTo>
                    <a:lnTo>
                      <a:pt x="7" y="123"/>
                    </a:lnTo>
                    <a:lnTo>
                      <a:pt x="0" y="173"/>
                    </a:lnTo>
                    <a:lnTo>
                      <a:pt x="7" y="216"/>
                    </a:lnTo>
                    <a:lnTo>
                      <a:pt x="31" y="186"/>
                    </a:lnTo>
                    <a:lnTo>
                      <a:pt x="66" y="105"/>
                    </a:lnTo>
                    <a:lnTo>
                      <a:pt x="90" y="43"/>
                    </a:lnTo>
                    <a:lnTo>
                      <a:pt x="88" y="0"/>
                    </a:lnTo>
                    <a:lnTo>
                      <a:pt x="33"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95" name="Freeform 132"/>
              <p:cNvSpPr>
                <a:spLocks/>
              </p:cNvSpPr>
              <p:nvPr/>
            </p:nvSpPr>
            <p:spPr bwMode="auto">
              <a:xfrm>
                <a:off x="3746500" y="3556000"/>
                <a:ext cx="22225" cy="20638"/>
              </a:xfrm>
              <a:custGeom>
                <a:avLst/>
                <a:gdLst>
                  <a:gd name="T0" fmla="*/ 20 w 70"/>
                  <a:gd name="T1" fmla="*/ 53 h 66"/>
                  <a:gd name="T2" fmla="*/ 60 w 70"/>
                  <a:gd name="T3" fmla="*/ 66 h 66"/>
                  <a:gd name="T4" fmla="*/ 70 w 70"/>
                  <a:gd name="T5" fmla="*/ 26 h 66"/>
                  <a:gd name="T6" fmla="*/ 0 w 70"/>
                  <a:gd name="T7" fmla="*/ 0 h 66"/>
                  <a:gd name="T8" fmla="*/ 20 w 70"/>
                  <a:gd name="T9" fmla="*/ 53 h 66"/>
                </a:gdLst>
                <a:ahLst/>
                <a:cxnLst>
                  <a:cxn ang="0">
                    <a:pos x="T0" y="T1"/>
                  </a:cxn>
                  <a:cxn ang="0">
                    <a:pos x="T2" y="T3"/>
                  </a:cxn>
                  <a:cxn ang="0">
                    <a:pos x="T4" y="T5"/>
                  </a:cxn>
                  <a:cxn ang="0">
                    <a:pos x="T6" y="T7"/>
                  </a:cxn>
                  <a:cxn ang="0">
                    <a:pos x="T8" y="T9"/>
                  </a:cxn>
                </a:cxnLst>
                <a:rect l="0" t="0" r="r" b="b"/>
                <a:pathLst>
                  <a:path w="70" h="66">
                    <a:moveTo>
                      <a:pt x="20" y="53"/>
                    </a:moveTo>
                    <a:lnTo>
                      <a:pt x="60" y="66"/>
                    </a:lnTo>
                    <a:lnTo>
                      <a:pt x="70" y="26"/>
                    </a:lnTo>
                    <a:lnTo>
                      <a:pt x="0" y="0"/>
                    </a:lnTo>
                    <a:lnTo>
                      <a:pt x="2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96" name="Freeform 133"/>
              <p:cNvSpPr>
                <a:spLocks/>
              </p:cNvSpPr>
              <p:nvPr/>
            </p:nvSpPr>
            <p:spPr bwMode="auto">
              <a:xfrm>
                <a:off x="3773488" y="3535363"/>
                <a:ext cx="12700" cy="19050"/>
              </a:xfrm>
              <a:custGeom>
                <a:avLst/>
                <a:gdLst>
                  <a:gd name="T0" fmla="*/ 0 w 40"/>
                  <a:gd name="T1" fmla="*/ 30 h 60"/>
                  <a:gd name="T2" fmla="*/ 11 w 40"/>
                  <a:gd name="T3" fmla="*/ 60 h 60"/>
                  <a:gd name="T4" fmla="*/ 40 w 40"/>
                  <a:gd name="T5" fmla="*/ 0 h 60"/>
                  <a:gd name="T6" fmla="*/ 0 w 40"/>
                  <a:gd name="T7" fmla="*/ 30 h 60"/>
                </a:gdLst>
                <a:ahLst/>
                <a:cxnLst>
                  <a:cxn ang="0">
                    <a:pos x="T0" y="T1"/>
                  </a:cxn>
                  <a:cxn ang="0">
                    <a:pos x="T2" y="T3"/>
                  </a:cxn>
                  <a:cxn ang="0">
                    <a:pos x="T4" y="T5"/>
                  </a:cxn>
                  <a:cxn ang="0">
                    <a:pos x="T6" y="T7"/>
                  </a:cxn>
                </a:cxnLst>
                <a:rect l="0" t="0" r="r" b="b"/>
                <a:pathLst>
                  <a:path w="40" h="60">
                    <a:moveTo>
                      <a:pt x="0" y="30"/>
                    </a:moveTo>
                    <a:lnTo>
                      <a:pt x="11" y="60"/>
                    </a:lnTo>
                    <a:lnTo>
                      <a:pt x="40" y="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97" name="Freeform 116"/>
              <p:cNvSpPr>
                <a:spLocks/>
              </p:cNvSpPr>
              <p:nvPr/>
            </p:nvSpPr>
            <p:spPr bwMode="auto">
              <a:xfrm>
                <a:off x="3575050" y="3511550"/>
                <a:ext cx="6350" cy="26988"/>
              </a:xfrm>
              <a:custGeom>
                <a:avLst/>
                <a:gdLst>
                  <a:gd name="T0" fmla="*/ 0 w 23"/>
                  <a:gd name="T1" fmla="*/ 54 h 87"/>
                  <a:gd name="T2" fmla="*/ 0 w 23"/>
                  <a:gd name="T3" fmla="*/ 87 h 87"/>
                  <a:gd name="T4" fmla="*/ 20 w 23"/>
                  <a:gd name="T5" fmla="*/ 60 h 87"/>
                  <a:gd name="T6" fmla="*/ 23 w 23"/>
                  <a:gd name="T7" fmla="*/ 30 h 87"/>
                  <a:gd name="T8" fmla="*/ 13 w 23"/>
                  <a:gd name="T9" fmla="*/ 0 h 87"/>
                  <a:gd name="T10" fmla="*/ 0 w 23"/>
                  <a:gd name="T11" fmla="*/ 54 h 87"/>
                </a:gdLst>
                <a:ahLst/>
                <a:cxnLst>
                  <a:cxn ang="0">
                    <a:pos x="T0" y="T1"/>
                  </a:cxn>
                  <a:cxn ang="0">
                    <a:pos x="T2" y="T3"/>
                  </a:cxn>
                  <a:cxn ang="0">
                    <a:pos x="T4" y="T5"/>
                  </a:cxn>
                  <a:cxn ang="0">
                    <a:pos x="T6" y="T7"/>
                  </a:cxn>
                  <a:cxn ang="0">
                    <a:pos x="T8" y="T9"/>
                  </a:cxn>
                  <a:cxn ang="0">
                    <a:pos x="T10" y="T11"/>
                  </a:cxn>
                </a:cxnLst>
                <a:rect l="0" t="0" r="r" b="b"/>
                <a:pathLst>
                  <a:path w="23" h="87">
                    <a:moveTo>
                      <a:pt x="0" y="54"/>
                    </a:moveTo>
                    <a:lnTo>
                      <a:pt x="0" y="87"/>
                    </a:lnTo>
                    <a:lnTo>
                      <a:pt x="20" y="60"/>
                    </a:lnTo>
                    <a:lnTo>
                      <a:pt x="23" y="30"/>
                    </a:lnTo>
                    <a:lnTo>
                      <a:pt x="13" y="0"/>
                    </a:ln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grpSp>
          <p:nvGrpSpPr>
            <p:cNvPr id="45" name="Group 661"/>
            <p:cNvGrpSpPr/>
            <p:nvPr/>
          </p:nvGrpSpPr>
          <p:grpSpPr>
            <a:xfrm>
              <a:off x="9659801" y="1998265"/>
              <a:ext cx="468677" cy="626770"/>
              <a:chOff x="3344863" y="3546475"/>
              <a:chExt cx="860425" cy="1158875"/>
            </a:xfrm>
            <a:solidFill>
              <a:schemeClr val="accent6">
                <a:lumMod val="90000"/>
              </a:schemeClr>
            </a:solidFill>
          </p:grpSpPr>
          <p:sp>
            <p:nvSpPr>
              <p:cNvPr id="69" name="Freeform 292"/>
              <p:cNvSpPr>
                <a:spLocks/>
              </p:cNvSpPr>
              <p:nvPr/>
            </p:nvSpPr>
            <p:spPr bwMode="auto">
              <a:xfrm>
                <a:off x="4081463" y="3681413"/>
                <a:ext cx="69850" cy="58738"/>
              </a:xfrm>
              <a:custGeom>
                <a:avLst/>
                <a:gdLst>
                  <a:gd name="T0" fmla="*/ 30 w 217"/>
                  <a:gd name="T1" fmla="*/ 63 h 181"/>
                  <a:gd name="T2" fmla="*/ 0 w 217"/>
                  <a:gd name="T3" fmla="*/ 39 h 181"/>
                  <a:gd name="T4" fmla="*/ 22 w 217"/>
                  <a:gd name="T5" fmla="*/ 0 h 181"/>
                  <a:gd name="T6" fmla="*/ 74 w 217"/>
                  <a:gd name="T7" fmla="*/ 73 h 181"/>
                  <a:gd name="T8" fmla="*/ 107 w 217"/>
                  <a:gd name="T9" fmla="*/ 105 h 181"/>
                  <a:gd name="T10" fmla="*/ 167 w 217"/>
                  <a:gd name="T11" fmla="*/ 112 h 181"/>
                  <a:gd name="T12" fmla="*/ 204 w 217"/>
                  <a:gd name="T13" fmla="*/ 107 h 181"/>
                  <a:gd name="T14" fmla="*/ 197 w 217"/>
                  <a:gd name="T15" fmla="*/ 121 h 181"/>
                  <a:gd name="T16" fmla="*/ 217 w 217"/>
                  <a:gd name="T17" fmla="*/ 181 h 181"/>
                  <a:gd name="T18" fmla="*/ 181 w 217"/>
                  <a:gd name="T19" fmla="*/ 157 h 181"/>
                  <a:gd name="T20" fmla="*/ 137 w 217"/>
                  <a:gd name="T21" fmla="*/ 148 h 181"/>
                  <a:gd name="T22" fmla="*/ 104 w 217"/>
                  <a:gd name="T23" fmla="*/ 172 h 181"/>
                  <a:gd name="T24" fmla="*/ 70 w 217"/>
                  <a:gd name="T25" fmla="*/ 148 h 181"/>
                  <a:gd name="T26" fmla="*/ 70 w 217"/>
                  <a:gd name="T27" fmla="*/ 148 h 181"/>
                  <a:gd name="T28" fmla="*/ 68 w 217"/>
                  <a:gd name="T29" fmla="*/ 147 h 181"/>
                  <a:gd name="T30" fmla="*/ 60 w 217"/>
                  <a:gd name="T31" fmla="*/ 143 h 181"/>
                  <a:gd name="T32" fmla="*/ 54 w 217"/>
                  <a:gd name="T33" fmla="*/ 136 h 181"/>
                  <a:gd name="T34" fmla="*/ 51 w 217"/>
                  <a:gd name="T35" fmla="*/ 133 h 181"/>
                  <a:gd name="T36" fmla="*/ 50 w 217"/>
                  <a:gd name="T37" fmla="*/ 128 h 181"/>
                  <a:gd name="T38" fmla="*/ 50 w 217"/>
                  <a:gd name="T39" fmla="*/ 128 h 181"/>
                  <a:gd name="T40" fmla="*/ 53 w 217"/>
                  <a:gd name="T41" fmla="*/ 98 h 181"/>
                  <a:gd name="T42" fmla="*/ 54 w 217"/>
                  <a:gd name="T43" fmla="*/ 76 h 181"/>
                  <a:gd name="T44" fmla="*/ 30 w 217"/>
                  <a:gd name="T45" fmla="*/ 6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81">
                    <a:moveTo>
                      <a:pt x="30" y="63"/>
                    </a:moveTo>
                    <a:lnTo>
                      <a:pt x="0" y="39"/>
                    </a:lnTo>
                    <a:lnTo>
                      <a:pt x="22" y="0"/>
                    </a:lnTo>
                    <a:lnTo>
                      <a:pt x="74" y="73"/>
                    </a:lnTo>
                    <a:lnTo>
                      <a:pt x="107" y="105"/>
                    </a:lnTo>
                    <a:lnTo>
                      <a:pt x="167" y="112"/>
                    </a:lnTo>
                    <a:lnTo>
                      <a:pt x="204" y="107"/>
                    </a:lnTo>
                    <a:lnTo>
                      <a:pt x="197" y="121"/>
                    </a:lnTo>
                    <a:lnTo>
                      <a:pt x="217" y="181"/>
                    </a:lnTo>
                    <a:lnTo>
                      <a:pt x="181" y="157"/>
                    </a:lnTo>
                    <a:lnTo>
                      <a:pt x="137" y="148"/>
                    </a:lnTo>
                    <a:lnTo>
                      <a:pt x="104" y="172"/>
                    </a:lnTo>
                    <a:lnTo>
                      <a:pt x="70" y="148"/>
                    </a:lnTo>
                    <a:lnTo>
                      <a:pt x="70" y="148"/>
                    </a:lnTo>
                    <a:lnTo>
                      <a:pt x="68" y="147"/>
                    </a:lnTo>
                    <a:lnTo>
                      <a:pt x="60" y="143"/>
                    </a:lnTo>
                    <a:lnTo>
                      <a:pt x="54" y="136"/>
                    </a:lnTo>
                    <a:lnTo>
                      <a:pt x="51" y="133"/>
                    </a:lnTo>
                    <a:lnTo>
                      <a:pt x="50" y="128"/>
                    </a:lnTo>
                    <a:lnTo>
                      <a:pt x="50" y="128"/>
                    </a:lnTo>
                    <a:lnTo>
                      <a:pt x="53" y="98"/>
                    </a:lnTo>
                    <a:lnTo>
                      <a:pt x="54" y="76"/>
                    </a:lnTo>
                    <a:lnTo>
                      <a:pt x="3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0" name="Freeform 293"/>
              <p:cNvSpPr>
                <a:spLocks/>
              </p:cNvSpPr>
              <p:nvPr/>
            </p:nvSpPr>
            <p:spPr bwMode="auto">
              <a:xfrm>
                <a:off x="4017963" y="3595688"/>
                <a:ext cx="52388" cy="71438"/>
              </a:xfrm>
              <a:custGeom>
                <a:avLst/>
                <a:gdLst>
                  <a:gd name="T0" fmla="*/ 0 w 167"/>
                  <a:gd name="T1" fmla="*/ 183 h 223"/>
                  <a:gd name="T2" fmla="*/ 43 w 167"/>
                  <a:gd name="T3" fmla="*/ 219 h 223"/>
                  <a:gd name="T4" fmla="*/ 43 w 167"/>
                  <a:gd name="T5" fmla="*/ 219 h 223"/>
                  <a:gd name="T6" fmla="*/ 44 w 167"/>
                  <a:gd name="T7" fmla="*/ 221 h 223"/>
                  <a:gd name="T8" fmla="*/ 47 w 167"/>
                  <a:gd name="T9" fmla="*/ 223 h 223"/>
                  <a:gd name="T10" fmla="*/ 51 w 167"/>
                  <a:gd name="T11" fmla="*/ 223 h 223"/>
                  <a:gd name="T12" fmla="*/ 53 w 167"/>
                  <a:gd name="T13" fmla="*/ 223 h 223"/>
                  <a:gd name="T14" fmla="*/ 56 w 167"/>
                  <a:gd name="T15" fmla="*/ 222 h 223"/>
                  <a:gd name="T16" fmla="*/ 60 w 167"/>
                  <a:gd name="T17" fmla="*/ 219 h 223"/>
                  <a:gd name="T18" fmla="*/ 60 w 167"/>
                  <a:gd name="T19" fmla="*/ 219 h 223"/>
                  <a:gd name="T20" fmla="*/ 70 w 167"/>
                  <a:gd name="T21" fmla="*/ 208 h 223"/>
                  <a:gd name="T22" fmla="*/ 80 w 167"/>
                  <a:gd name="T23" fmla="*/ 193 h 223"/>
                  <a:gd name="T24" fmla="*/ 93 w 167"/>
                  <a:gd name="T25" fmla="*/ 175 h 223"/>
                  <a:gd name="T26" fmla="*/ 120 w 167"/>
                  <a:gd name="T27" fmla="*/ 179 h 223"/>
                  <a:gd name="T28" fmla="*/ 147 w 167"/>
                  <a:gd name="T29" fmla="*/ 192 h 223"/>
                  <a:gd name="T30" fmla="*/ 167 w 167"/>
                  <a:gd name="T31" fmla="*/ 175 h 223"/>
                  <a:gd name="T32" fmla="*/ 145 w 167"/>
                  <a:gd name="T33" fmla="*/ 135 h 223"/>
                  <a:gd name="T34" fmla="*/ 125 w 167"/>
                  <a:gd name="T35" fmla="*/ 125 h 223"/>
                  <a:gd name="T36" fmla="*/ 142 w 167"/>
                  <a:gd name="T37" fmla="*/ 102 h 223"/>
                  <a:gd name="T38" fmla="*/ 149 w 167"/>
                  <a:gd name="T39" fmla="*/ 82 h 223"/>
                  <a:gd name="T40" fmla="*/ 132 w 167"/>
                  <a:gd name="T41" fmla="*/ 59 h 223"/>
                  <a:gd name="T42" fmla="*/ 92 w 167"/>
                  <a:gd name="T43" fmla="*/ 63 h 223"/>
                  <a:gd name="T44" fmla="*/ 72 w 167"/>
                  <a:gd name="T45" fmla="*/ 46 h 223"/>
                  <a:gd name="T46" fmla="*/ 72 w 167"/>
                  <a:gd name="T47" fmla="*/ 9 h 223"/>
                  <a:gd name="T48" fmla="*/ 25 w 167"/>
                  <a:gd name="T49" fmla="*/ 0 h 223"/>
                  <a:gd name="T50" fmla="*/ 8 w 167"/>
                  <a:gd name="T51" fmla="*/ 24 h 223"/>
                  <a:gd name="T52" fmla="*/ 12 w 167"/>
                  <a:gd name="T53" fmla="*/ 51 h 223"/>
                  <a:gd name="T54" fmla="*/ 55 w 167"/>
                  <a:gd name="T55" fmla="*/ 56 h 223"/>
                  <a:gd name="T56" fmla="*/ 102 w 167"/>
                  <a:gd name="T57" fmla="*/ 86 h 223"/>
                  <a:gd name="T58" fmla="*/ 99 w 167"/>
                  <a:gd name="T59" fmla="*/ 110 h 223"/>
                  <a:gd name="T60" fmla="*/ 69 w 167"/>
                  <a:gd name="T61" fmla="*/ 120 h 223"/>
                  <a:gd name="T62" fmla="*/ 35 w 167"/>
                  <a:gd name="T63" fmla="*/ 90 h 223"/>
                  <a:gd name="T64" fmla="*/ 15 w 167"/>
                  <a:gd name="T65" fmla="*/ 103 h 223"/>
                  <a:gd name="T66" fmla="*/ 30 w 167"/>
                  <a:gd name="T67" fmla="*/ 133 h 223"/>
                  <a:gd name="T68" fmla="*/ 13 w 167"/>
                  <a:gd name="T69" fmla="*/ 153 h 223"/>
                  <a:gd name="T70" fmla="*/ 0 w 167"/>
                  <a:gd name="T71" fmla="*/ 18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7" h="223">
                    <a:moveTo>
                      <a:pt x="0" y="183"/>
                    </a:moveTo>
                    <a:lnTo>
                      <a:pt x="43" y="219"/>
                    </a:lnTo>
                    <a:lnTo>
                      <a:pt x="43" y="219"/>
                    </a:lnTo>
                    <a:lnTo>
                      <a:pt x="44" y="221"/>
                    </a:lnTo>
                    <a:lnTo>
                      <a:pt x="47" y="223"/>
                    </a:lnTo>
                    <a:lnTo>
                      <a:pt x="51" y="223"/>
                    </a:lnTo>
                    <a:lnTo>
                      <a:pt x="53" y="223"/>
                    </a:lnTo>
                    <a:lnTo>
                      <a:pt x="56" y="222"/>
                    </a:lnTo>
                    <a:lnTo>
                      <a:pt x="60" y="219"/>
                    </a:lnTo>
                    <a:lnTo>
                      <a:pt x="60" y="219"/>
                    </a:lnTo>
                    <a:lnTo>
                      <a:pt x="70" y="208"/>
                    </a:lnTo>
                    <a:lnTo>
                      <a:pt x="80" y="193"/>
                    </a:lnTo>
                    <a:lnTo>
                      <a:pt x="93" y="175"/>
                    </a:lnTo>
                    <a:lnTo>
                      <a:pt x="120" y="179"/>
                    </a:lnTo>
                    <a:lnTo>
                      <a:pt x="147" y="192"/>
                    </a:lnTo>
                    <a:lnTo>
                      <a:pt x="167" y="175"/>
                    </a:lnTo>
                    <a:lnTo>
                      <a:pt x="145" y="135"/>
                    </a:lnTo>
                    <a:lnTo>
                      <a:pt x="125" y="125"/>
                    </a:lnTo>
                    <a:lnTo>
                      <a:pt x="142" y="102"/>
                    </a:lnTo>
                    <a:lnTo>
                      <a:pt x="149" y="82"/>
                    </a:lnTo>
                    <a:lnTo>
                      <a:pt x="132" y="59"/>
                    </a:lnTo>
                    <a:lnTo>
                      <a:pt x="92" y="63"/>
                    </a:lnTo>
                    <a:lnTo>
                      <a:pt x="72" y="46"/>
                    </a:lnTo>
                    <a:lnTo>
                      <a:pt x="72" y="9"/>
                    </a:lnTo>
                    <a:lnTo>
                      <a:pt x="25" y="0"/>
                    </a:lnTo>
                    <a:lnTo>
                      <a:pt x="8" y="24"/>
                    </a:lnTo>
                    <a:lnTo>
                      <a:pt x="12" y="51"/>
                    </a:lnTo>
                    <a:lnTo>
                      <a:pt x="55" y="56"/>
                    </a:lnTo>
                    <a:lnTo>
                      <a:pt x="102" y="86"/>
                    </a:lnTo>
                    <a:lnTo>
                      <a:pt x="99" y="110"/>
                    </a:lnTo>
                    <a:lnTo>
                      <a:pt x="69" y="120"/>
                    </a:lnTo>
                    <a:lnTo>
                      <a:pt x="35" y="90"/>
                    </a:lnTo>
                    <a:lnTo>
                      <a:pt x="15" y="103"/>
                    </a:lnTo>
                    <a:lnTo>
                      <a:pt x="30" y="133"/>
                    </a:lnTo>
                    <a:lnTo>
                      <a:pt x="13" y="153"/>
                    </a:lnTo>
                    <a:lnTo>
                      <a:pt x="0"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1" name="Freeform 294"/>
              <p:cNvSpPr>
                <a:spLocks/>
              </p:cNvSpPr>
              <p:nvPr/>
            </p:nvSpPr>
            <p:spPr bwMode="auto">
              <a:xfrm>
                <a:off x="3817938" y="3621088"/>
                <a:ext cx="22225" cy="23813"/>
              </a:xfrm>
              <a:custGeom>
                <a:avLst/>
                <a:gdLst>
                  <a:gd name="T0" fmla="*/ 62 w 69"/>
                  <a:gd name="T1" fmla="*/ 64 h 74"/>
                  <a:gd name="T2" fmla="*/ 69 w 69"/>
                  <a:gd name="T3" fmla="*/ 37 h 74"/>
                  <a:gd name="T4" fmla="*/ 26 w 69"/>
                  <a:gd name="T5" fmla="*/ 0 h 74"/>
                  <a:gd name="T6" fmla="*/ 2 w 69"/>
                  <a:gd name="T7" fmla="*/ 5 h 74"/>
                  <a:gd name="T8" fmla="*/ 0 w 69"/>
                  <a:gd name="T9" fmla="*/ 57 h 74"/>
                  <a:gd name="T10" fmla="*/ 30 w 69"/>
                  <a:gd name="T11" fmla="*/ 74 h 74"/>
                  <a:gd name="T12" fmla="*/ 62 w 69"/>
                  <a:gd name="T13" fmla="*/ 64 h 74"/>
                </a:gdLst>
                <a:ahLst/>
                <a:cxnLst>
                  <a:cxn ang="0">
                    <a:pos x="T0" y="T1"/>
                  </a:cxn>
                  <a:cxn ang="0">
                    <a:pos x="T2" y="T3"/>
                  </a:cxn>
                  <a:cxn ang="0">
                    <a:pos x="T4" y="T5"/>
                  </a:cxn>
                  <a:cxn ang="0">
                    <a:pos x="T6" y="T7"/>
                  </a:cxn>
                  <a:cxn ang="0">
                    <a:pos x="T8" y="T9"/>
                  </a:cxn>
                  <a:cxn ang="0">
                    <a:pos x="T10" y="T11"/>
                  </a:cxn>
                  <a:cxn ang="0">
                    <a:pos x="T12" y="T13"/>
                  </a:cxn>
                </a:cxnLst>
                <a:rect l="0" t="0" r="r" b="b"/>
                <a:pathLst>
                  <a:path w="69" h="74">
                    <a:moveTo>
                      <a:pt x="62" y="64"/>
                    </a:moveTo>
                    <a:lnTo>
                      <a:pt x="69" y="37"/>
                    </a:lnTo>
                    <a:lnTo>
                      <a:pt x="26" y="0"/>
                    </a:lnTo>
                    <a:lnTo>
                      <a:pt x="2" y="5"/>
                    </a:lnTo>
                    <a:lnTo>
                      <a:pt x="0" y="57"/>
                    </a:lnTo>
                    <a:lnTo>
                      <a:pt x="30" y="74"/>
                    </a:lnTo>
                    <a:lnTo>
                      <a:pt x="62"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2" name="Freeform 295"/>
              <p:cNvSpPr>
                <a:spLocks/>
              </p:cNvSpPr>
              <p:nvPr/>
            </p:nvSpPr>
            <p:spPr bwMode="auto">
              <a:xfrm>
                <a:off x="3575050" y="3589338"/>
                <a:ext cx="14288" cy="17463"/>
              </a:xfrm>
              <a:custGeom>
                <a:avLst/>
                <a:gdLst>
                  <a:gd name="T0" fmla="*/ 8 w 42"/>
                  <a:gd name="T1" fmla="*/ 0 h 54"/>
                  <a:gd name="T2" fmla="*/ 0 w 42"/>
                  <a:gd name="T3" fmla="*/ 27 h 54"/>
                  <a:gd name="T4" fmla="*/ 23 w 42"/>
                  <a:gd name="T5" fmla="*/ 54 h 54"/>
                  <a:gd name="T6" fmla="*/ 42 w 42"/>
                  <a:gd name="T7" fmla="*/ 34 h 54"/>
                  <a:gd name="T8" fmla="*/ 42 w 42"/>
                  <a:gd name="T9" fmla="*/ 34 h 54"/>
                  <a:gd name="T10" fmla="*/ 35 w 42"/>
                  <a:gd name="T11" fmla="*/ 0 h 54"/>
                  <a:gd name="T12" fmla="*/ 35 w 42"/>
                  <a:gd name="T13" fmla="*/ 0 h 54"/>
                  <a:gd name="T14" fmla="*/ 8 w 42"/>
                  <a:gd name="T15" fmla="*/ 0 h 54"/>
                  <a:gd name="T16" fmla="*/ 8 w 4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4">
                    <a:moveTo>
                      <a:pt x="8" y="0"/>
                    </a:moveTo>
                    <a:lnTo>
                      <a:pt x="0" y="27"/>
                    </a:lnTo>
                    <a:lnTo>
                      <a:pt x="23" y="54"/>
                    </a:lnTo>
                    <a:lnTo>
                      <a:pt x="42" y="34"/>
                    </a:lnTo>
                    <a:lnTo>
                      <a:pt x="42" y="34"/>
                    </a:lnTo>
                    <a:lnTo>
                      <a:pt x="35" y="0"/>
                    </a:lnTo>
                    <a:lnTo>
                      <a:pt x="35" y="0"/>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3" name="Freeform 296"/>
              <p:cNvSpPr>
                <a:spLocks/>
              </p:cNvSpPr>
              <p:nvPr/>
            </p:nvSpPr>
            <p:spPr bwMode="auto">
              <a:xfrm>
                <a:off x="3567113" y="3605213"/>
                <a:ext cx="9525" cy="12700"/>
              </a:xfrm>
              <a:custGeom>
                <a:avLst/>
                <a:gdLst>
                  <a:gd name="T0" fmla="*/ 17 w 27"/>
                  <a:gd name="T1" fmla="*/ 41 h 41"/>
                  <a:gd name="T2" fmla="*/ 27 w 27"/>
                  <a:gd name="T3" fmla="*/ 20 h 41"/>
                  <a:gd name="T4" fmla="*/ 0 w 27"/>
                  <a:gd name="T5" fmla="*/ 0 h 41"/>
                  <a:gd name="T6" fmla="*/ 17 w 27"/>
                  <a:gd name="T7" fmla="*/ 41 h 41"/>
                </a:gdLst>
                <a:ahLst/>
                <a:cxnLst>
                  <a:cxn ang="0">
                    <a:pos x="T0" y="T1"/>
                  </a:cxn>
                  <a:cxn ang="0">
                    <a:pos x="T2" y="T3"/>
                  </a:cxn>
                  <a:cxn ang="0">
                    <a:pos x="T4" y="T5"/>
                  </a:cxn>
                  <a:cxn ang="0">
                    <a:pos x="T6" y="T7"/>
                  </a:cxn>
                </a:cxnLst>
                <a:rect l="0" t="0" r="r" b="b"/>
                <a:pathLst>
                  <a:path w="27" h="41">
                    <a:moveTo>
                      <a:pt x="17" y="41"/>
                    </a:moveTo>
                    <a:lnTo>
                      <a:pt x="27" y="20"/>
                    </a:lnTo>
                    <a:lnTo>
                      <a:pt x="0" y="0"/>
                    </a:lnTo>
                    <a:lnTo>
                      <a:pt x="1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4" name="Freeform 297"/>
              <p:cNvSpPr>
                <a:spLocks/>
              </p:cNvSpPr>
              <p:nvPr/>
            </p:nvSpPr>
            <p:spPr bwMode="auto">
              <a:xfrm>
                <a:off x="3587750" y="3611563"/>
                <a:ext cx="7938" cy="11113"/>
              </a:xfrm>
              <a:custGeom>
                <a:avLst/>
                <a:gdLst>
                  <a:gd name="T0" fmla="*/ 23 w 23"/>
                  <a:gd name="T1" fmla="*/ 0 h 37"/>
                  <a:gd name="T2" fmla="*/ 0 w 23"/>
                  <a:gd name="T3" fmla="*/ 7 h 37"/>
                  <a:gd name="T4" fmla="*/ 3 w 23"/>
                  <a:gd name="T5" fmla="*/ 37 h 37"/>
                  <a:gd name="T6" fmla="*/ 23 w 23"/>
                  <a:gd name="T7" fmla="*/ 0 h 37"/>
                </a:gdLst>
                <a:ahLst/>
                <a:cxnLst>
                  <a:cxn ang="0">
                    <a:pos x="T0" y="T1"/>
                  </a:cxn>
                  <a:cxn ang="0">
                    <a:pos x="T2" y="T3"/>
                  </a:cxn>
                  <a:cxn ang="0">
                    <a:pos x="T4" y="T5"/>
                  </a:cxn>
                  <a:cxn ang="0">
                    <a:pos x="T6" y="T7"/>
                  </a:cxn>
                </a:cxnLst>
                <a:rect l="0" t="0" r="r" b="b"/>
                <a:pathLst>
                  <a:path w="23" h="37">
                    <a:moveTo>
                      <a:pt x="23" y="0"/>
                    </a:moveTo>
                    <a:lnTo>
                      <a:pt x="0" y="7"/>
                    </a:lnTo>
                    <a:lnTo>
                      <a:pt x="3" y="37"/>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5" name="Freeform 298"/>
              <p:cNvSpPr>
                <a:spLocks/>
              </p:cNvSpPr>
              <p:nvPr/>
            </p:nvSpPr>
            <p:spPr bwMode="auto">
              <a:xfrm>
                <a:off x="3413125" y="3768725"/>
                <a:ext cx="22225" cy="15875"/>
              </a:xfrm>
              <a:custGeom>
                <a:avLst/>
                <a:gdLst>
                  <a:gd name="T0" fmla="*/ 39 w 69"/>
                  <a:gd name="T1" fmla="*/ 20 h 47"/>
                  <a:gd name="T2" fmla="*/ 69 w 69"/>
                  <a:gd name="T3" fmla="*/ 13 h 47"/>
                  <a:gd name="T4" fmla="*/ 56 w 69"/>
                  <a:gd name="T5" fmla="*/ 0 h 47"/>
                  <a:gd name="T6" fmla="*/ 16 w 69"/>
                  <a:gd name="T7" fmla="*/ 0 h 47"/>
                  <a:gd name="T8" fmla="*/ 0 w 69"/>
                  <a:gd name="T9" fmla="*/ 27 h 47"/>
                  <a:gd name="T10" fmla="*/ 17 w 69"/>
                  <a:gd name="T11" fmla="*/ 47 h 47"/>
                  <a:gd name="T12" fmla="*/ 39 w 69"/>
                  <a:gd name="T13" fmla="*/ 20 h 47"/>
                </a:gdLst>
                <a:ahLst/>
                <a:cxnLst>
                  <a:cxn ang="0">
                    <a:pos x="T0" y="T1"/>
                  </a:cxn>
                  <a:cxn ang="0">
                    <a:pos x="T2" y="T3"/>
                  </a:cxn>
                  <a:cxn ang="0">
                    <a:pos x="T4" y="T5"/>
                  </a:cxn>
                  <a:cxn ang="0">
                    <a:pos x="T6" y="T7"/>
                  </a:cxn>
                  <a:cxn ang="0">
                    <a:pos x="T8" y="T9"/>
                  </a:cxn>
                  <a:cxn ang="0">
                    <a:pos x="T10" y="T11"/>
                  </a:cxn>
                  <a:cxn ang="0">
                    <a:pos x="T12" y="T13"/>
                  </a:cxn>
                </a:cxnLst>
                <a:rect l="0" t="0" r="r" b="b"/>
                <a:pathLst>
                  <a:path w="69" h="47">
                    <a:moveTo>
                      <a:pt x="39" y="20"/>
                    </a:moveTo>
                    <a:lnTo>
                      <a:pt x="69" y="13"/>
                    </a:lnTo>
                    <a:lnTo>
                      <a:pt x="56" y="0"/>
                    </a:lnTo>
                    <a:lnTo>
                      <a:pt x="16" y="0"/>
                    </a:lnTo>
                    <a:lnTo>
                      <a:pt x="0" y="27"/>
                    </a:lnTo>
                    <a:lnTo>
                      <a:pt x="17" y="47"/>
                    </a:lnTo>
                    <a:lnTo>
                      <a:pt x="39"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6" name="Freeform 299"/>
              <p:cNvSpPr>
                <a:spLocks/>
              </p:cNvSpPr>
              <p:nvPr/>
            </p:nvSpPr>
            <p:spPr bwMode="auto">
              <a:xfrm>
                <a:off x="3441700" y="3751263"/>
                <a:ext cx="23813" cy="11113"/>
              </a:xfrm>
              <a:custGeom>
                <a:avLst/>
                <a:gdLst>
                  <a:gd name="T0" fmla="*/ 72 w 72"/>
                  <a:gd name="T1" fmla="*/ 0 h 38"/>
                  <a:gd name="T2" fmla="*/ 40 w 72"/>
                  <a:gd name="T3" fmla="*/ 14 h 38"/>
                  <a:gd name="T4" fmla="*/ 0 w 72"/>
                  <a:gd name="T5" fmla="*/ 38 h 38"/>
                  <a:gd name="T6" fmla="*/ 60 w 72"/>
                  <a:gd name="T7" fmla="*/ 17 h 38"/>
                  <a:gd name="T8" fmla="*/ 72 w 72"/>
                  <a:gd name="T9" fmla="*/ 0 h 38"/>
                </a:gdLst>
                <a:ahLst/>
                <a:cxnLst>
                  <a:cxn ang="0">
                    <a:pos x="T0" y="T1"/>
                  </a:cxn>
                  <a:cxn ang="0">
                    <a:pos x="T2" y="T3"/>
                  </a:cxn>
                  <a:cxn ang="0">
                    <a:pos x="T4" y="T5"/>
                  </a:cxn>
                  <a:cxn ang="0">
                    <a:pos x="T6" y="T7"/>
                  </a:cxn>
                  <a:cxn ang="0">
                    <a:pos x="T8" y="T9"/>
                  </a:cxn>
                </a:cxnLst>
                <a:rect l="0" t="0" r="r" b="b"/>
                <a:pathLst>
                  <a:path w="72" h="38">
                    <a:moveTo>
                      <a:pt x="72" y="0"/>
                    </a:moveTo>
                    <a:lnTo>
                      <a:pt x="40" y="14"/>
                    </a:lnTo>
                    <a:lnTo>
                      <a:pt x="0" y="38"/>
                    </a:lnTo>
                    <a:lnTo>
                      <a:pt x="60" y="17"/>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7" name="Freeform 300"/>
              <p:cNvSpPr>
                <a:spLocks/>
              </p:cNvSpPr>
              <p:nvPr/>
            </p:nvSpPr>
            <p:spPr bwMode="auto">
              <a:xfrm>
                <a:off x="3476625" y="3744913"/>
                <a:ext cx="19050" cy="4763"/>
              </a:xfrm>
              <a:custGeom>
                <a:avLst/>
                <a:gdLst>
                  <a:gd name="T0" fmla="*/ 57 w 57"/>
                  <a:gd name="T1" fmla="*/ 0 h 13"/>
                  <a:gd name="T2" fmla="*/ 0 w 57"/>
                  <a:gd name="T3" fmla="*/ 6 h 13"/>
                  <a:gd name="T4" fmla="*/ 47 w 57"/>
                  <a:gd name="T5" fmla="*/ 13 h 13"/>
                  <a:gd name="T6" fmla="*/ 57 w 57"/>
                  <a:gd name="T7" fmla="*/ 0 h 13"/>
                </a:gdLst>
                <a:ahLst/>
                <a:cxnLst>
                  <a:cxn ang="0">
                    <a:pos x="T0" y="T1"/>
                  </a:cxn>
                  <a:cxn ang="0">
                    <a:pos x="T2" y="T3"/>
                  </a:cxn>
                  <a:cxn ang="0">
                    <a:pos x="T4" y="T5"/>
                  </a:cxn>
                  <a:cxn ang="0">
                    <a:pos x="T6" y="T7"/>
                  </a:cxn>
                </a:cxnLst>
                <a:rect l="0" t="0" r="r" b="b"/>
                <a:pathLst>
                  <a:path w="57" h="13">
                    <a:moveTo>
                      <a:pt x="57" y="0"/>
                    </a:moveTo>
                    <a:lnTo>
                      <a:pt x="0" y="6"/>
                    </a:lnTo>
                    <a:lnTo>
                      <a:pt x="47" y="13"/>
                    </a:ln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8" name="Freeform 301"/>
              <p:cNvSpPr>
                <a:spLocks/>
              </p:cNvSpPr>
              <p:nvPr/>
            </p:nvSpPr>
            <p:spPr bwMode="auto">
              <a:xfrm>
                <a:off x="3509963" y="3743325"/>
                <a:ext cx="15875" cy="3175"/>
              </a:xfrm>
              <a:custGeom>
                <a:avLst/>
                <a:gdLst>
                  <a:gd name="T0" fmla="*/ 27 w 51"/>
                  <a:gd name="T1" fmla="*/ 0 h 13"/>
                  <a:gd name="T2" fmla="*/ 0 w 51"/>
                  <a:gd name="T3" fmla="*/ 13 h 13"/>
                  <a:gd name="T4" fmla="*/ 51 w 51"/>
                  <a:gd name="T5" fmla="*/ 6 h 13"/>
                  <a:gd name="T6" fmla="*/ 27 w 51"/>
                  <a:gd name="T7" fmla="*/ 0 h 13"/>
                </a:gdLst>
                <a:ahLst/>
                <a:cxnLst>
                  <a:cxn ang="0">
                    <a:pos x="T0" y="T1"/>
                  </a:cxn>
                  <a:cxn ang="0">
                    <a:pos x="T2" y="T3"/>
                  </a:cxn>
                  <a:cxn ang="0">
                    <a:pos x="T4" y="T5"/>
                  </a:cxn>
                  <a:cxn ang="0">
                    <a:pos x="T6" y="T7"/>
                  </a:cxn>
                </a:cxnLst>
                <a:rect l="0" t="0" r="r" b="b"/>
                <a:pathLst>
                  <a:path w="51" h="13">
                    <a:moveTo>
                      <a:pt x="27" y="0"/>
                    </a:moveTo>
                    <a:lnTo>
                      <a:pt x="0" y="13"/>
                    </a:lnTo>
                    <a:lnTo>
                      <a:pt x="51" y="6"/>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79" name="Freeform 302"/>
              <p:cNvSpPr>
                <a:spLocks/>
              </p:cNvSpPr>
              <p:nvPr/>
            </p:nvSpPr>
            <p:spPr bwMode="auto">
              <a:xfrm>
                <a:off x="3344863" y="3546475"/>
                <a:ext cx="860425" cy="1158875"/>
              </a:xfrm>
              <a:custGeom>
                <a:avLst/>
                <a:gdLst>
                  <a:gd name="T0" fmla="*/ 2632 w 2711"/>
                  <a:gd name="T1" fmla="*/ 1437 h 3652"/>
                  <a:gd name="T2" fmla="*/ 2546 w 2711"/>
                  <a:gd name="T3" fmla="*/ 839 h 3652"/>
                  <a:gd name="T4" fmla="*/ 2470 w 2711"/>
                  <a:gd name="T5" fmla="*/ 664 h 3652"/>
                  <a:gd name="T6" fmla="*/ 2287 w 2711"/>
                  <a:gd name="T7" fmla="*/ 580 h 3652"/>
                  <a:gd name="T8" fmla="*/ 2316 w 2711"/>
                  <a:gd name="T9" fmla="*/ 490 h 3652"/>
                  <a:gd name="T10" fmla="*/ 2232 w 2711"/>
                  <a:gd name="T11" fmla="*/ 461 h 3652"/>
                  <a:gd name="T12" fmla="*/ 2117 w 2711"/>
                  <a:gd name="T13" fmla="*/ 349 h 3652"/>
                  <a:gd name="T14" fmla="*/ 1985 w 2711"/>
                  <a:gd name="T15" fmla="*/ 344 h 3652"/>
                  <a:gd name="T16" fmla="*/ 1934 w 2711"/>
                  <a:gd name="T17" fmla="*/ 350 h 3652"/>
                  <a:gd name="T18" fmla="*/ 1920 w 2711"/>
                  <a:gd name="T19" fmla="*/ 291 h 3652"/>
                  <a:gd name="T20" fmla="*/ 1815 w 2711"/>
                  <a:gd name="T21" fmla="*/ 408 h 3652"/>
                  <a:gd name="T22" fmla="*/ 1616 w 2711"/>
                  <a:gd name="T23" fmla="*/ 496 h 3652"/>
                  <a:gd name="T24" fmla="*/ 1430 w 2711"/>
                  <a:gd name="T25" fmla="*/ 568 h 3652"/>
                  <a:gd name="T26" fmla="*/ 1462 w 2711"/>
                  <a:gd name="T27" fmla="*/ 422 h 3652"/>
                  <a:gd name="T28" fmla="*/ 1371 w 2711"/>
                  <a:gd name="T29" fmla="*/ 359 h 3652"/>
                  <a:gd name="T30" fmla="*/ 1210 w 2711"/>
                  <a:gd name="T31" fmla="*/ 278 h 3652"/>
                  <a:gd name="T32" fmla="*/ 1176 w 2711"/>
                  <a:gd name="T33" fmla="*/ 145 h 3652"/>
                  <a:gd name="T34" fmla="*/ 1010 w 2711"/>
                  <a:gd name="T35" fmla="*/ 133 h 3652"/>
                  <a:gd name="T36" fmla="*/ 782 w 2711"/>
                  <a:gd name="T37" fmla="*/ 88 h 3652"/>
                  <a:gd name="T38" fmla="*/ 718 w 2711"/>
                  <a:gd name="T39" fmla="*/ 6 h 3652"/>
                  <a:gd name="T40" fmla="*/ 695 w 2711"/>
                  <a:gd name="T41" fmla="*/ 136 h 3652"/>
                  <a:gd name="T42" fmla="*/ 792 w 2711"/>
                  <a:gd name="T43" fmla="*/ 102 h 3652"/>
                  <a:gd name="T44" fmla="*/ 874 w 2711"/>
                  <a:gd name="T45" fmla="*/ 228 h 3652"/>
                  <a:gd name="T46" fmla="*/ 817 w 2711"/>
                  <a:gd name="T47" fmla="*/ 301 h 3652"/>
                  <a:gd name="T48" fmla="*/ 851 w 2711"/>
                  <a:gd name="T49" fmla="*/ 334 h 3652"/>
                  <a:gd name="T50" fmla="*/ 902 w 2711"/>
                  <a:gd name="T51" fmla="*/ 446 h 3652"/>
                  <a:gd name="T52" fmla="*/ 859 w 2711"/>
                  <a:gd name="T53" fmla="*/ 500 h 3652"/>
                  <a:gd name="T54" fmla="*/ 1000 w 2711"/>
                  <a:gd name="T55" fmla="*/ 604 h 3652"/>
                  <a:gd name="T56" fmla="*/ 1124 w 2711"/>
                  <a:gd name="T57" fmla="*/ 749 h 3652"/>
                  <a:gd name="T58" fmla="*/ 984 w 2711"/>
                  <a:gd name="T59" fmla="*/ 621 h 3652"/>
                  <a:gd name="T60" fmla="*/ 728 w 2711"/>
                  <a:gd name="T61" fmla="*/ 707 h 3652"/>
                  <a:gd name="T62" fmla="*/ 752 w 2711"/>
                  <a:gd name="T63" fmla="*/ 799 h 3652"/>
                  <a:gd name="T64" fmla="*/ 709 w 2711"/>
                  <a:gd name="T65" fmla="*/ 794 h 3652"/>
                  <a:gd name="T66" fmla="*/ 627 w 2711"/>
                  <a:gd name="T67" fmla="*/ 678 h 3652"/>
                  <a:gd name="T68" fmla="*/ 325 w 2711"/>
                  <a:gd name="T69" fmla="*/ 767 h 3652"/>
                  <a:gd name="T70" fmla="*/ 379 w 2711"/>
                  <a:gd name="T71" fmla="*/ 843 h 3652"/>
                  <a:gd name="T72" fmla="*/ 442 w 2711"/>
                  <a:gd name="T73" fmla="*/ 898 h 3652"/>
                  <a:gd name="T74" fmla="*/ 373 w 2711"/>
                  <a:gd name="T75" fmla="*/ 925 h 3652"/>
                  <a:gd name="T76" fmla="*/ 311 w 2711"/>
                  <a:gd name="T77" fmla="*/ 1361 h 3652"/>
                  <a:gd name="T78" fmla="*/ 23 w 2711"/>
                  <a:gd name="T79" fmla="*/ 1715 h 3652"/>
                  <a:gd name="T80" fmla="*/ 37 w 2711"/>
                  <a:gd name="T81" fmla="*/ 2084 h 3652"/>
                  <a:gd name="T82" fmla="*/ 74 w 2711"/>
                  <a:gd name="T83" fmla="*/ 2379 h 3652"/>
                  <a:gd name="T84" fmla="*/ 237 w 2711"/>
                  <a:gd name="T85" fmla="*/ 2803 h 3652"/>
                  <a:gd name="T86" fmla="*/ 658 w 2711"/>
                  <a:gd name="T87" fmla="*/ 2882 h 3652"/>
                  <a:gd name="T88" fmla="*/ 507 w 2711"/>
                  <a:gd name="T89" fmla="*/ 3242 h 3652"/>
                  <a:gd name="T90" fmla="*/ 621 w 2711"/>
                  <a:gd name="T91" fmla="*/ 3562 h 3652"/>
                  <a:gd name="T92" fmla="*/ 847 w 2711"/>
                  <a:gd name="T93" fmla="*/ 3510 h 3652"/>
                  <a:gd name="T94" fmla="*/ 1034 w 2711"/>
                  <a:gd name="T95" fmla="*/ 3499 h 3652"/>
                  <a:gd name="T96" fmla="*/ 1180 w 2711"/>
                  <a:gd name="T97" fmla="*/ 3556 h 3652"/>
                  <a:gd name="T98" fmla="*/ 1372 w 2711"/>
                  <a:gd name="T99" fmla="*/ 3568 h 3652"/>
                  <a:gd name="T100" fmla="*/ 1726 w 2711"/>
                  <a:gd name="T101" fmla="*/ 3516 h 3652"/>
                  <a:gd name="T102" fmla="*/ 2122 w 2711"/>
                  <a:gd name="T103" fmla="*/ 3481 h 3652"/>
                  <a:gd name="T104" fmla="*/ 2248 w 2711"/>
                  <a:gd name="T105" fmla="*/ 3206 h 3652"/>
                  <a:gd name="T106" fmla="*/ 2227 w 2711"/>
                  <a:gd name="T107" fmla="*/ 2923 h 3652"/>
                  <a:gd name="T108" fmla="*/ 1961 w 2711"/>
                  <a:gd name="T109" fmla="*/ 2504 h 3652"/>
                  <a:gd name="T110" fmla="*/ 1929 w 2711"/>
                  <a:gd name="T111" fmla="*/ 2319 h 3652"/>
                  <a:gd name="T112" fmla="*/ 2362 w 2711"/>
                  <a:gd name="T113" fmla="*/ 2076 h 3652"/>
                  <a:gd name="T114" fmla="*/ 2642 w 2711"/>
                  <a:gd name="T115" fmla="*/ 2056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3652">
                    <a:moveTo>
                      <a:pt x="2711" y="1803"/>
                    </a:moveTo>
                    <a:lnTo>
                      <a:pt x="2634" y="1657"/>
                    </a:lnTo>
                    <a:lnTo>
                      <a:pt x="2602" y="1538"/>
                    </a:lnTo>
                    <a:lnTo>
                      <a:pt x="2632" y="1437"/>
                    </a:lnTo>
                    <a:lnTo>
                      <a:pt x="2577" y="1322"/>
                    </a:lnTo>
                    <a:lnTo>
                      <a:pt x="2590" y="1180"/>
                    </a:lnTo>
                    <a:lnTo>
                      <a:pt x="2455" y="1067"/>
                    </a:lnTo>
                    <a:lnTo>
                      <a:pt x="2546" y="839"/>
                    </a:lnTo>
                    <a:lnTo>
                      <a:pt x="2541" y="671"/>
                    </a:lnTo>
                    <a:lnTo>
                      <a:pt x="2524" y="668"/>
                    </a:lnTo>
                    <a:lnTo>
                      <a:pt x="2497" y="641"/>
                    </a:lnTo>
                    <a:lnTo>
                      <a:pt x="2470" y="664"/>
                    </a:lnTo>
                    <a:lnTo>
                      <a:pt x="2454" y="624"/>
                    </a:lnTo>
                    <a:lnTo>
                      <a:pt x="2424" y="622"/>
                    </a:lnTo>
                    <a:lnTo>
                      <a:pt x="2380" y="625"/>
                    </a:lnTo>
                    <a:lnTo>
                      <a:pt x="2287" y="580"/>
                    </a:lnTo>
                    <a:lnTo>
                      <a:pt x="2316" y="563"/>
                    </a:lnTo>
                    <a:lnTo>
                      <a:pt x="2329" y="536"/>
                    </a:lnTo>
                    <a:lnTo>
                      <a:pt x="2295" y="500"/>
                    </a:lnTo>
                    <a:lnTo>
                      <a:pt x="2316" y="490"/>
                    </a:lnTo>
                    <a:lnTo>
                      <a:pt x="2292" y="481"/>
                    </a:lnTo>
                    <a:lnTo>
                      <a:pt x="2279" y="441"/>
                    </a:lnTo>
                    <a:lnTo>
                      <a:pt x="2242" y="437"/>
                    </a:lnTo>
                    <a:lnTo>
                      <a:pt x="2232" y="461"/>
                    </a:lnTo>
                    <a:lnTo>
                      <a:pt x="2205" y="422"/>
                    </a:lnTo>
                    <a:lnTo>
                      <a:pt x="2175" y="425"/>
                    </a:lnTo>
                    <a:lnTo>
                      <a:pt x="2158" y="405"/>
                    </a:lnTo>
                    <a:lnTo>
                      <a:pt x="2117" y="349"/>
                    </a:lnTo>
                    <a:lnTo>
                      <a:pt x="2074" y="302"/>
                    </a:lnTo>
                    <a:lnTo>
                      <a:pt x="2054" y="310"/>
                    </a:lnTo>
                    <a:lnTo>
                      <a:pt x="2044" y="334"/>
                    </a:lnTo>
                    <a:lnTo>
                      <a:pt x="1985" y="344"/>
                    </a:lnTo>
                    <a:lnTo>
                      <a:pt x="1931" y="407"/>
                    </a:lnTo>
                    <a:lnTo>
                      <a:pt x="1908" y="390"/>
                    </a:lnTo>
                    <a:lnTo>
                      <a:pt x="1904" y="367"/>
                    </a:lnTo>
                    <a:lnTo>
                      <a:pt x="1934" y="350"/>
                    </a:lnTo>
                    <a:lnTo>
                      <a:pt x="1947" y="305"/>
                    </a:lnTo>
                    <a:lnTo>
                      <a:pt x="2017" y="307"/>
                    </a:lnTo>
                    <a:lnTo>
                      <a:pt x="2017" y="290"/>
                    </a:lnTo>
                    <a:lnTo>
                      <a:pt x="1920" y="291"/>
                    </a:lnTo>
                    <a:lnTo>
                      <a:pt x="1861" y="358"/>
                    </a:lnTo>
                    <a:lnTo>
                      <a:pt x="1851" y="408"/>
                    </a:lnTo>
                    <a:lnTo>
                      <a:pt x="1805" y="435"/>
                    </a:lnTo>
                    <a:lnTo>
                      <a:pt x="1815" y="408"/>
                    </a:lnTo>
                    <a:lnTo>
                      <a:pt x="1778" y="395"/>
                    </a:lnTo>
                    <a:lnTo>
                      <a:pt x="1661" y="463"/>
                    </a:lnTo>
                    <a:lnTo>
                      <a:pt x="1659" y="500"/>
                    </a:lnTo>
                    <a:lnTo>
                      <a:pt x="1616" y="496"/>
                    </a:lnTo>
                    <a:lnTo>
                      <a:pt x="1629" y="553"/>
                    </a:lnTo>
                    <a:lnTo>
                      <a:pt x="1546" y="513"/>
                    </a:lnTo>
                    <a:lnTo>
                      <a:pt x="1470" y="527"/>
                    </a:lnTo>
                    <a:lnTo>
                      <a:pt x="1430" y="568"/>
                    </a:lnTo>
                    <a:lnTo>
                      <a:pt x="1406" y="561"/>
                    </a:lnTo>
                    <a:lnTo>
                      <a:pt x="1392" y="468"/>
                    </a:lnTo>
                    <a:lnTo>
                      <a:pt x="1439" y="442"/>
                    </a:lnTo>
                    <a:lnTo>
                      <a:pt x="1462" y="422"/>
                    </a:lnTo>
                    <a:lnTo>
                      <a:pt x="1504" y="338"/>
                    </a:lnTo>
                    <a:lnTo>
                      <a:pt x="1498" y="311"/>
                    </a:lnTo>
                    <a:lnTo>
                      <a:pt x="1404" y="332"/>
                    </a:lnTo>
                    <a:lnTo>
                      <a:pt x="1371" y="359"/>
                    </a:lnTo>
                    <a:lnTo>
                      <a:pt x="1307" y="307"/>
                    </a:lnTo>
                    <a:lnTo>
                      <a:pt x="1260" y="277"/>
                    </a:lnTo>
                    <a:lnTo>
                      <a:pt x="1231" y="330"/>
                    </a:lnTo>
                    <a:lnTo>
                      <a:pt x="1210" y="278"/>
                    </a:lnTo>
                    <a:lnTo>
                      <a:pt x="1133" y="261"/>
                    </a:lnTo>
                    <a:lnTo>
                      <a:pt x="1173" y="211"/>
                    </a:lnTo>
                    <a:lnTo>
                      <a:pt x="1179" y="175"/>
                    </a:lnTo>
                    <a:lnTo>
                      <a:pt x="1176" y="145"/>
                    </a:lnTo>
                    <a:lnTo>
                      <a:pt x="1156" y="112"/>
                    </a:lnTo>
                    <a:lnTo>
                      <a:pt x="1129" y="115"/>
                    </a:lnTo>
                    <a:lnTo>
                      <a:pt x="1075" y="96"/>
                    </a:lnTo>
                    <a:lnTo>
                      <a:pt x="1010" y="133"/>
                    </a:lnTo>
                    <a:lnTo>
                      <a:pt x="1029" y="100"/>
                    </a:lnTo>
                    <a:lnTo>
                      <a:pt x="933" y="129"/>
                    </a:lnTo>
                    <a:lnTo>
                      <a:pt x="822" y="75"/>
                    </a:lnTo>
                    <a:lnTo>
                      <a:pt x="782" y="88"/>
                    </a:lnTo>
                    <a:lnTo>
                      <a:pt x="759" y="100"/>
                    </a:lnTo>
                    <a:lnTo>
                      <a:pt x="725" y="66"/>
                    </a:lnTo>
                    <a:lnTo>
                      <a:pt x="718" y="29"/>
                    </a:lnTo>
                    <a:lnTo>
                      <a:pt x="718" y="6"/>
                    </a:lnTo>
                    <a:lnTo>
                      <a:pt x="698" y="0"/>
                    </a:lnTo>
                    <a:lnTo>
                      <a:pt x="685" y="46"/>
                    </a:lnTo>
                    <a:lnTo>
                      <a:pt x="685" y="100"/>
                    </a:lnTo>
                    <a:lnTo>
                      <a:pt x="695" y="136"/>
                    </a:lnTo>
                    <a:lnTo>
                      <a:pt x="702" y="126"/>
                    </a:lnTo>
                    <a:lnTo>
                      <a:pt x="709" y="90"/>
                    </a:lnTo>
                    <a:lnTo>
                      <a:pt x="752" y="110"/>
                    </a:lnTo>
                    <a:lnTo>
                      <a:pt x="792" y="102"/>
                    </a:lnTo>
                    <a:lnTo>
                      <a:pt x="816" y="125"/>
                    </a:lnTo>
                    <a:lnTo>
                      <a:pt x="832" y="162"/>
                    </a:lnTo>
                    <a:lnTo>
                      <a:pt x="836" y="191"/>
                    </a:lnTo>
                    <a:lnTo>
                      <a:pt x="874" y="228"/>
                    </a:lnTo>
                    <a:lnTo>
                      <a:pt x="907" y="253"/>
                    </a:lnTo>
                    <a:lnTo>
                      <a:pt x="887" y="293"/>
                    </a:lnTo>
                    <a:lnTo>
                      <a:pt x="850" y="291"/>
                    </a:lnTo>
                    <a:lnTo>
                      <a:pt x="817" y="301"/>
                    </a:lnTo>
                    <a:lnTo>
                      <a:pt x="795" y="331"/>
                    </a:lnTo>
                    <a:lnTo>
                      <a:pt x="805" y="367"/>
                    </a:lnTo>
                    <a:lnTo>
                      <a:pt x="841" y="357"/>
                    </a:lnTo>
                    <a:lnTo>
                      <a:pt x="851" y="334"/>
                    </a:lnTo>
                    <a:lnTo>
                      <a:pt x="878" y="360"/>
                    </a:lnTo>
                    <a:lnTo>
                      <a:pt x="831" y="404"/>
                    </a:lnTo>
                    <a:lnTo>
                      <a:pt x="842" y="444"/>
                    </a:lnTo>
                    <a:lnTo>
                      <a:pt x="902" y="446"/>
                    </a:lnTo>
                    <a:lnTo>
                      <a:pt x="913" y="483"/>
                    </a:lnTo>
                    <a:lnTo>
                      <a:pt x="906" y="500"/>
                    </a:lnTo>
                    <a:lnTo>
                      <a:pt x="896" y="520"/>
                    </a:lnTo>
                    <a:lnTo>
                      <a:pt x="859" y="500"/>
                    </a:lnTo>
                    <a:lnTo>
                      <a:pt x="852" y="510"/>
                    </a:lnTo>
                    <a:lnTo>
                      <a:pt x="849" y="553"/>
                    </a:lnTo>
                    <a:lnTo>
                      <a:pt x="929" y="589"/>
                    </a:lnTo>
                    <a:lnTo>
                      <a:pt x="1000" y="604"/>
                    </a:lnTo>
                    <a:lnTo>
                      <a:pt x="1046" y="621"/>
                    </a:lnTo>
                    <a:lnTo>
                      <a:pt x="1084" y="667"/>
                    </a:lnTo>
                    <a:lnTo>
                      <a:pt x="1085" y="718"/>
                    </a:lnTo>
                    <a:lnTo>
                      <a:pt x="1124" y="749"/>
                    </a:lnTo>
                    <a:lnTo>
                      <a:pt x="1195" y="783"/>
                    </a:lnTo>
                    <a:lnTo>
                      <a:pt x="1121" y="774"/>
                    </a:lnTo>
                    <a:lnTo>
                      <a:pt x="1044" y="678"/>
                    </a:lnTo>
                    <a:lnTo>
                      <a:pt x="984" y="621"/>
                    </a:lnTo>
                    <a:lnTo>
                      <a:pt x="900" y="612"/>
                    </a:lnTo>
                    <a:lnTo>
                      <a:pt x="790" y="600"/>
                    </a:lnTo>
                    <a:lnTo>
                      <a:pt x="740" y="647"/>
                    </a:lnTo>
                    <a:lnTo>
                      <a:pt x="728" y="707"/>
                    </a:lnTo>
                    <a:lnTo>
                      <a:pt x="748" y="773"/>
                    </a:lnTo>
                    <a:lnTo>
                      <a:pt x="776" y="799"/>
                    </a:lnTo>
                    <a:lnTo>
                      <a:pt x="749" y="823"/>
                    </a:lnTo>
                    <a:lnTo>
                      <a:pt x="752" y="799"/>
                    </a:lnTo>
                    <a:lnTo>
                      <a:pt x="721" y="747"/>
                    </a:lnTo>
                    <a:lnTo>
                      <a:pt x="668" y="734"/>
                    </a:lnTo>
                    <a:lnTo>
                      <a:pt x="665" y="757"/>
                    </a:lnTo>
                    <a:lnTo>
                      <a:pt x="709" y="794"/>
                    </a:lnTo>
                    <a:lnTo>
                      <a:pt x="689" y="823"/>
                    </a:lnTo>
                    <a:lnTo>
                      <a:pt x="639" y="817"/>
                    </a:lnTo>
                    <a:lnTo>
                      <a:pt x="614" y="708"/>
                    </a:lnTo>
                    <a:lnTo>
                      <a:pt x="627" y="678"/>
                    </a:lnTo>
                    <a:lnTo>
                      <a:pt x="391" y="687"/>
                    </a:lnTo>
                    <a:lnTo>
                      <a:pt x="341" y="747"/>
                    </a:lnTo>
                    <a:lnTo>
                      <a:pt x="349" y="774"/>
                    </a:lnTo>
                    <a:lnTo>
                      <a:pt x="325" y="767"/>
                    </a:lnTo>
                    <a:lnTo>
                      <a:pt x="302" y="790"/>
                    </a:lnTo>
                    <a:lnTo>
                      <a:pt x="305" y="844"/>
                    </a:lnTo>
                    <a:lnTo>
                      <a:pt x="335" y="849"/>
                    </a:lnTo>
                    <a:lnTo>
                      <a:pt x="379" y="843"/>
                    </a:lnTo>
                    <a:lnTo>
                      <a:pt x="419" y="839"/>
                    </a:lnTo>
                    <a:lnTo>
                      <a:pt x="446" y="885"/>
                    </a:lnTo>
                    <a:lnTo>
                      <a:pt x="470" y="932"/>
                    </a:lnTo>
                    <a:lnTo>
                      <a:pt x="442" y="898"/>
                    </a:lnTo>
                    <a:lnTo>
                      <a:pt x="416" y="875"/>
                    </a:lnTo>
                    <a:lnTo>
                      <a:pt x="389" y="873"/>
                    </a:lnTo>
                    <a:lnTo>
                      <a:pt x="372" y="893"/>
                    </a:lnTo>
                    <a:lnTo>
                      <a:pt x="373" y="925"/>
                    </a:lnTo>
                    <a:lnTo>
                      <a:pt x="318" y="1102"/>
                    </a:lnTo>
                    <a:lnTo>
                      <a:pt x="325" y="1232"/>
                    </a:lnTo>
                    <a:lnTo>
                      <a:pt x="280" y="1275"/>
                    </a:lnTo>
                    <a:lnTo>
                      <a:pt x="311" y="1361"/>
                    </a:lnTo>
                    <a:lnTo>
                      <a:pt x="251" y="1451"/>
                    </a:lnTo>
                    <a:lnTo>
                      <a:pt x="165" y="1531"/>
                    </a:lnTo>
                    <a:lnTo>
                      <a:pt x="22" y="1586"/>
                    </a:lnTo>
                    <a:lnTo>
                      <a:pt x="23" y="1715"/>
                    </a:lnTo>
                    <a:lnTo>
                      <a:pt x="68" y="1831"/>
                    </a:lnTo>
                    <a:lnTo>
                      <a:pt x="12" y="1938"/>
                    </a:lnTo>
                    <a:lnTo>
                      <a:pt x="0" y="2034"/>
                    </a:lnTo>
                    <a:lnTo>
                      <a:pt x="37" y="2084"/>
                    </a:lnTo>
                    <a:lnTo>
                      <a:pt x="71" y="2146"/>
                    </a:lnTo>
                    <a:lnTo>
                      <a:pt x="115" y="2160"/>
                    </a:lnTo>
                    <a:lnTo>
                      <a:pt x="115" y="2266"/>
                    </a:lnTo>
                    <a:lnTo>
                      <a:pt x="74" y="2379"/>
                    </a:lnTo>
                    <a:lnTo>
                      <a:pt x="84" y="2462"/>
                    </a:lnTo>
                    <a:lnTo>
                      <a:pt x="132" y="2574"/>
                    </a:lnTo>
                    <a:lnTo>
                      <a:pt x="123" y="2687"/>
                    </a:lnTo>
                    <a:lnTo>
                      <a:pt x="237" y="2803"/>
                    </a:lnTo>
                    <a:lnTo>
                      <a:pt x="377" y="2810"/>
                    </a:lnTo>
                    <a:lnTo>
                      <a:pt x="464" y="2847"/>
                    </a:lnTo>
                    <a:lnTo>
                      <a:pt x="524" y="2839"/>
                    </a:lnTo>
                    <a:lnTo>
                      <a:pt x="658" y="2882"/>
                    </a:lnTo>
                    <a:lnTo>
                      <a:pt x="674" y="2907"/>
                    </a:lnTo>
                    <a:lnTo>
                      <a:pt x="612" y="2962"/>
                    </a:lnTo>
                    <a:lnTo>
                      <a:pt x="536" y="3069"/>
                    </a:lnTo>
                    <a:lnTo>
                      <a:pt x="507" y="3242"/>
                    </a:lnTo>
                    <a:lnTo>
                      <a:pt x="439" y="3434"/>
                    </a:lnTo>
                    <a:lnTo>
                      <a:pt x="454" y="3547"/>
                    </a:lnTo>
                    <a:lnTo>
                      <a:pt x="527" y="3537"/>
                    </a:lnTo>
                    <a:lnTo>
                      <a:pt x="621" y="3562"/>
                    </a:lnTo>
                    <a:lnTo>
                      <a:pt x="683" y="3528"/>
                    </a:lnTo>
                    <a:lnTo>
                      <a:pt x="763" y="3541"/>
                    </a:lnTo>
                    <a:lnTo>
                      <a:pt x="813" y="3481"/>
                    </a:lnTo>
                    <a:lnTo>
                      <a:pt x="847" y="3510"/>
                    </a:lnTo>
                    <a:lnTo>
                      <a:pt x="924" y="3460"/>
                    </a:lnTo>
                    <a:lnTo>
                      <a:pt x="981" y="3479"/>
                    </a:lnTo>
                    <a:lnTo>
                      <a:pt x="998" y="3442"/>
                    </a:lnTo>
                    <a:lnTo>
                      <a:pt x="1034" y="3499"/>
                    </a:lnTo>
                    <a:lnTo>
                      <a:pt x="1089" y="3512"/>
                    </a:lnTo>
                    <a:lnTo>
                      <a:pt x="1129" y="3511"/>
                    </a:lnTo>
                    <a:lnTo>
                      <a:pt x="1171" y="3512"/>
                    </a:lnTo>
                    <a:lnTo>
                      <a:pt x="1180" y="3556"/>
                    </a:lnTo>
                    <a:lnTo>
                      <a:pt x="1275" y="3648"/>
                    </a:lnTo>
                    <a:lnTo>
                      <a:pt x="1336" y="3652"/>
                    </a:lnTo>
                    <a:lnTo>
                      <a:pt x="1381" y="3602"/>
                    </a:lnTo>
                    <a:lnTo>
                      <a:pt x="1372" y="3568"/>
                    </a:lnTo>
                    <a:lnTo>
                      <a:pt x="1451" y="3553"/>
                    </a:lnTo>
                    <a:lnTo>
                      <a:pt x="1550" y="3615"/>
                    </a:lnTo>
                    <a:lnTo>
                      <a:pt x="1674" y="3591"/>
                    </a:lnTo>
                    <a:lnTo>
                      <a:pt x="1726" y="3516"/>
                    </a:lnTo>
                    <a:lnTo>
                      <a:pt x="1922" y="3522"/>
                    </a:lnTo>
                    <a:lnTo>
                      <a:pt x="1992" y="3487"/>
                    </a:lnTo>
                    <a:lnTo>
                      <a:pt x="2148" y="3551"/>
                    </a:lnTo>
                    <a:lnTo>
                      <a:pt x="2122" y="3481"/>
                    </a:lnTo>
                    <a:lnTo>
                      <a:pt x="2147" y="3428"/>
                    </a:lnTo>
                    <a:lnTo>
                      <a:pt x="2063" y="3309"/>
                    </a:lnTo>
                    <a:lnTo>
                      <a:pt x="2186" y="3206"/>
                    </a:lnTo>
                    <a:lnTo>
                      <a:pt x="2248" y="3206"/>
                    </a:lnTo>
                    <a:lnTo>
                      <a:pt x="2261" y="3117"/>
                    </a:lnTo>
                    <a:lnTo>
                      <a:pt x="2358" y="3045"/>
                    </a:lnTo>
                    <a:lnTo>
                      <a:pt x="2334" y="3001"/>
                    </a:lnTo>
                    <a:lnTo>
                      <a:pt x="2227" y="2923"/>
                    </a:lnTo>
                    <a:lnTo>
                      <a:pt x="2204" y="2834"/>
                    </a:lnTo>
                    <a:lnTo>
                      <a:pt x="2097" y="2774"/>
                    </a:lnTo>
                    <a:lnTo>
                      <a:pt x="1981" y="2650"/>
                    </a:lnTo>
                    <a:lnTo>
                      <a:pt x="1961" y="2504"/>
                    </a:lnTo>
                    <a:lnTo>
                      <a:pt x="1868" y="2377"/>
                    </a:lnTo>
                    <a:lnTo>
                      <a:pt x="1849" y="2293"/>
                    </a:lnTo>
                    <a:lnTo>
                      <a:pt x="1888" y="2244"/>
                    </a:lnTo>
                    <a:lnTo>
                      <a:pt x="1929" y="2319"/>
                    </a:lnTo>
                    <a:lnTo>
                      <a:pt x="1969" y="2283"/>
                    </a:lnTo>
                    <a:lnTo>
                      <a:pt x="2136" y="2206"/>
                    </a:lnTo>
                    <a:lnTo>
                      <a:pt x="2203" y="2196"/>
                    </a:lnTo>
                    <a:lnTo>
                      <a:pt x="2362" y="2076"/>
                    </a:lnTo>
                    <a:lnTo>
                      <a:pt x="2464" y="2048"/>
                    </a:lnTo>
                    <a:lnTo>
                      <a:pt x="2441" y="1974"/>
                    </a:lnTo>
                    <a:lnTo>
                      <a:pt x="2516" y="1964"/>
                    </a:lnTo>
                    <a:lnTo>
                      <a:pt x="2642" y="2056"/>
                    </a:lnTo>
                    <a:lnTo>
                      <a:pt x="2668" y="1971"/>
                    </a:lnTo>
                    <a:lnTo>
                      <a:pt x="2711" y="1864"/>
                    </a:lnTo>
                    <a:lnTo>
                      <a:pt x="2711" y="18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sp>
          <p:nvSpPr>
            <p:cNvPr id="46" name="Freeform 710"/>
            <p:cNvSpPr>
              <a:spLocks/>
            </p:cNvSpPr>
            <p:nvPr/>
          </p:nvSpPr>
          <p:spPr bwMode="auto">
            <a:xfrm>
              <a:off x="11682362" y="2998535"/>
              <a:ext cx="213629" cy="209496"/>
            </a:xfrm>
            <a:custGeom>
              <a:avLst/>
              <a:gdLst>
                <a:gd name="connsiteX0" fmla="*/ 9346 w 183631"/>
                <a:gd name="connsiteY0" fmla="*/ 127102 h 181362"/>
                <a:gd name="connsiteX1" fmla="*/ 21808 w 183631"/>
                <a:gd name="connsiteY1" fmla="*/ 138282 h 181362"/>
                <a:gd name="connsiteX2" fmla="*/ 34418 w 183631"/>
                <a:gd name="connsiteY2" fmla="*/ 134108 h 181362"/>
                <a:gd name="connsiteX3" fmla="*/ 48363 w 183631"/>
                <a:gd name="connsiteY3" fmla="*/ 145139 h 181362"/>
                <a:gd name="connsiteX4" fmla="*/ 49105 w 183631"/>
                <a:gd name="connsiteY4" fmla="*/ 155872 h 181362"/>
                <a:gd name="connsiteX5" fmla="*/ 55039 w 183631"/>
                <a:gd name="connsiteY5" fmla="*/ 164369 h 181362"/>
                <a:gd name="connsiteX6" fmla="*/ 69577 w 183631"/>
                <a:gd name="connsiteY6" fmla="*/ 169437 h 181362"/>
                <a:gd name="connsiteX7" fmla="*/ 72099 w 183631"/>
                <a:gd name="connsiteY7" fmla="*/ 180915 h 181362"/>
                <a:gd name="connsiteX8" fmla="*/ 54594 w 183631"/>
                <a:gd name="connsiteY8" fmla="*/ 181362 h 181362"/>
                <a:gd name="connsiteX9" fmla="*/ 26110 w 183631"/>
                <a:gd name="connsiteY9" fmla="*/ 173760 h 181362"/>
                <a:gd name="connsiteX10" fmla="*/ 4896 w 183631"/>
                <a:gd name="connsiteY10" fmla="*/ 151549 h 181362"/>
                <a:gd name="connsiteX11" fmla="*/ 0 w 183631"/>
                <a:gd name="connsiteY11" fmla="*/ 132469 h 181362"/>
                <a:gd name="connsiteX12" fmla="*/ 54111 w 183631"/>
                <a:gd name="connsiteY12" fmla="*/ 0 h 181362"/>
                <a:gd name="connsiteX13" fmla="*/ 71355 w 183631"/>
                <a:gd name="connsiteY13" fmla="*/ 595 h 181362"/>
                <a:gd name="connsiteX14" fmla="*/ 93803 w 183631"/>
                <a:gd name="connsiteY14" fmla="*/ 12785 h 181362"/>
                <a:gd name="connsiteX15" fmla="*/ 121899 w 183631"/>
                <a:gd name="connsiteY15" fmla="*/ 43408 h 181362"/>
                <a:gd name="connsiteX16" fmla="*/ 148806 w 183631"/>
                <a:gd name="connsiteY16" fmla="*/ 39989 h 181362"/>
                <a:gd name="connsiteX17" fmla="*/ 157280 w 183631"/>
                <a:gd name="connsiteY17" fmla="*/ 18731 h 181362"/>
                <a:gd name="connsiteX18" fmla="*/ 163523 w 183631"/>
                <a:gd name="connsiteY18" fmla="*/ 6838 h 181362"/>
                <a:gd name="connsiteX19" fmla="*/ 174078 w 183631"/>
                <a:gd name="connsiteY19" fmla="*/ 16055 h 181362"/>
                <a:gd name="connsiteX20" fmla="*/ 181957 w 183631"/>
                <a:gd name="connsiteY20" fmla="*/ 20218 h 181362"/>
                <a:gd name="connsiteX21" fmla="*/ 183631 w 183631"/>
                <a:gd name="connsiteY21" fmla="*/ 22747 h 181362"/>
                <a:gd name="connsiteX22" fmla="*/ 144107 w 183631"/>
                <a:gd name="connsiteY22" fmla="*/ 87805 h 181362"/>
                <a:gd name="connsiteX23" fmla="*/ 90036 w 183631"/>
                <a:gd name="connsiteY23" fmla="*/ 160114 h 181362"/>
                <a:gd name="connsiteX24" fmla="*/ 83843 w 183631"/>
                <a:gd name="connsiteY24" fmla="*/ 153118 h 181362"/>
                <a:gd name="connsiteX25" fmla="*/ 87708 w 183631"/>
                <a:gd name="connsiteY25" fmla="*/ 147766 h 181362"/>
                <a:gd name="connsiteX26" fmla="*/ 79829 w 183631"/>
                <a:gd name="connsiteY26" fmla="*/ 144496 h 181362"/>
                <a:gd name="connsiteX27" fmla="*/ 81762 w 183631"/>
                <a:gd name="connsiteY27" fmla="*/ 137806 h 181362"/>
                <a:gd name="connsiteX28" fmla="*/ 78491 w 183631"/>
                <a:gd name="connsiteY28" fmla="*/ 134090 h 181362"/>
                <a:gd name="connsiteX29" fmla="*/ 69869 w 183631"/>
                <a:gd name="connsiteY29" fmla="*/ 132752 h 181362"/>
                <a:gd name="connsiteX30" fmla="*/ 61841 w 183631"/>
                <a:gd name="connsiteY30" fmla="*/ 124278 h 181362"/>
                <a:gd name="connsiteX31" fmla="*/ 60355 w 183631"/>
                <a:gd name="connsiteY31" fmla="*/ 110453 h 181362"/>
                <a:gd name="connsiteX32" fmla="*/ 59760 w 183631"/>
                <a:gd name="connsiteY32" fmla="*/ 103912 h 181362"/>
                <a:gd name="connsiteX33" fmla="*/ 33002 w 183631"/>
                <a:gd name="connsiteY33" fmla="*/ 85627 h 181362"/>
                <a:gd name="connsiteX34" fmla="*/ 32853 w 183631"/>
                <a:gd name="connsiteY34" fmla="*/ 73883 h 181362"/>
                <a:gd name="connsiteX35" fmla="*/ 26907 w 183631"/>
                <a:gd name="connsiteY35" fmla="*/ 66748 h 181362"/>
                <a:gd name="connsiteX36" fmla="*/ 15014 w 183631"/>
                <a:gd name="connsiteY36" fmla="*/ 66748 h 181362"/>
                <a:gd name="connsiteX37" fmla="*/ 15460 w 183631"/>
                <a:gd name="connsiteY37" fmla="*/ 50395 h 181362"/>
                <a:gd name="connsiteX38" fmla="*/ 8919 w 183631"/>
                <a:gd name="connsiteY38" fmla="*/ 49057 h 181362"/>
                <a:gd name="connsiteX39" fmla="*/ 8919 w 183631"/>
                <a:gd name="connsiteY39" fmla="*/ 41922 h 181362"/>
                <a:gd name="connsiteX40" fmla="*/ 18136 w 183631"/>
                <a:gd name="connsiteY40" fmla="*/ 35083 h 181362"/>
                <a:gd name="connsiteX41" fmla="*/ 32704 w 183631"/>
                <a:gd name="connsiteY41" fmla="*/ 48165 h 181362"/>
                <a:gd name="connsiteX42" fmla="*/ 45935 w 183631"/>
                <a:gd name="connsiteY42" fmla="*/ 52030 h 181362"/>
                <a:gd name="connsiteX43" fmla="*/ 54557 w 183631"/>
                <a:gd name="connsiteY43" fmla="*/ 58571 h 181362"/>
                <a:gd name="connsiteX44" fmla="*/ 57233 w 183631"/>
                <a:gd name="connsiteY44" fmla="*/ 48760 h 181362"/>
                <a:gd name="connsiteX45" fmla="*/ 64369 w 183631"/>
                <a:gd name="connsiteY45" fmla="*/ 42814 h 181362"/>
                <a:gd name="connsiteX46" fmla="*/ 55003 w 183631"/>
                <a:gd name="connsiteY46" fmla="*/ 35529 h 181362"/>
                <a:gd name="connsiteX47" fmla="*/ 52476 w 183631"/>
                <a:gd name="connsiteY47" fmla="*/ 31070 h 181362"/>
                <a:gd name="connsiteX48" fmla="*/ 42516 w 183631"/>
                <a:gd name="connsiteY48" fmla="*/ 24975 h 181362"/>
                <a:gd name="connsiteX49" fmla="*/ 41029 w 183631"/>
                <a:gd name="connsiteY49" fmla="*/ 17244 h 181362"/>
                <a:gd name="connsiteX50" fmla="*/ 52773 w 183631"/>
                <a:gd name="connsiteY50" fmla="*/ 9366 h 1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631" h="181362">
                  <a:moveTo>
                    <a:pt x="9346" y="127102"/>
                  </a:moveTo>
                  <a:lnTo>
                    <a:pt x="21808" y="138282"/>
                  </a:lnTo>
                  <a:lnTo>
                    <a:pt x="34418" y="134108"/>
                  </a:lnTo>
                  <a:lnTo>
                    <a:pt x="48363" y="145139"/>
                  </a:lnTo>
                  <a:lnTo>
                    <a:pt x="49105" y="155872"/>
                  </a:lnTo>
                  <a:lnTo>
                    <a:pt x="55039" y="164369"/>
                  </a:lnTo>
                  <a:lnTo>
                    <a:pt x="69577" y="169437"/>
                  </a:lnTo>
                  <a:lnTo>
                    <a:pt x="72099" y="180915"/>
                  </a:lnTo>
                  <a:lnTo>
                    <a:pt x="54594" y="181362"/>
                  </a:lnTo>
                  <a:lnTo>
                    <a:pt x="26110" y="173760"/>
                  </a:lnTo>
                  <a:lnTo>
                    <a:pt x="4896" y="151549"/>
                  </a:lnTo>
                  <a:lnTo>
                    <a:pt x="0" y="132469"/>
                  </a:lnTo>
                  <a:close/>
                  <a:moveTo>
                    <a:pt x="54111" y="0"/>
                  </a:moveTo>
                  <a:lnTo>
                    <a:pt x="71355" y="595"/>
                  </a:lnTo>
                  <a:lnTo>
                    <a:pt x="93803" y="12785"/>
                  </a:lnTo>
                  <a:lnTo>
                    <a:pt x="121899" y="43408"/>
                  </a:lnTo>
                  <a:lnTo>
                    <a:pt x="148806" y="39989"/>
                  </a:lnTo>
                  <a:lnTo>
                    <a:pt x="157280" y="18731"/>
                  </a:lnTo>
                  <a:lnTo>
                    <a:pt x="163523" y="6838"/>
                  </a:lnTo>
                  <a:lnTo>
                    <a:pt x="174078" y="16055"/>
                  </a:lnTo>
                  <a:lnTo>
                    <a:pt x="181957" y="20218"/>
                  </a:lnTo>
                  <a:lnTo>
                    <a:pt x="183631" y="22747"/>
                  </a:lnTo>
                  <a:lnTo>
                    <a:pt x="144107" y="87805"/>
                  </a:lnTo>
                  <a:lnTo>
                    <a:pt x="90036" y="160114"/>
                  </a:lnTo>
                  <a:lnTo>
                    <a:pt x="83843" y="153118"/>
                  </a:lnTo>
                  <a:lnTo>
                    <a:pt x="87708" y="147766"/>
                  </a:lnTo>
                  <a:lnTo>
                    <a:pt x="79829" y="144496"/>
                  </a:lnTo>
                  <a:lnTo>
                    <a:pt x="81762" y="137806"/>
                  </a:lnTo>
                  <a:lnTo>
                    <a:pt x="78491" y="134090"/>
                  </a:lnTo>
                  <a:lnTo>
                    <a:pt x="69869" y="132752"/>
                  </a:lnTo>
                  <a:lnTo>
                    <a:pt x="61841" y="124278"/>
                  </a:lnTo>
                  <a:lnTo>
                    <a:pt x="60355" y="110453"/>
                  </a:lnTo>
                  <a:lnTo>
                    <a:pt x="59760" y="103912"/>
                  </a:lnTo>
                  <a:lnTo>
                    <a:pt x="33002" y="85627"/>
                  </a:lnTo>
                  <a:lnTo>
                    <a:pt x="32853" y="73883"/>
                  </a:lnTo>
                  <a:lnTo>
                    <a:pt x="26907" y="66748"/>
                  </a:lnTo>
                  <a:lnTo>
                    <a:pt x="15014" y="66748"/>
                  </a:lnTo>
                  <a:lnTo>
                    <a:pt x="15460" y="50395"/>
                  </a:lnTo>
                  <a:lnTo>
                    <a:pt x="8919" y="49057"/>
                  </a:lnTo>
                  <a:lnTo>
                    <a:pt x="8919" y="41922"/>
                  </a:lnTo>
                  <a:lnTo>
                    <a:pt x="18136" y="35083"/>
                  </a:lnTo>
                  <a:lnTo>
                    <a:pt x="32704" y="48165"/>
                  </a:lnTo>
                  <a:lnTo>
                    <a:pt x="45935" y="52030"/>
                  </a:lnTo>
                  <a:lnTo>
                    <a:pt x="54557" y="58571"/>
                  </a:lnTo>
                  <a:lnTo>
                    <a:pt x="57233" y="48760"/>
                  </a:lnTo>
                  <a:lnTo>
                    <a:pt x="64369" y="42814"/>
                  </a:lnTo>
                  <a:lnTo>
                    <a:pt x="55003" y="35529"/>
                  </a:lnTo>
                  <a:lnTo>
                    <a:pt x="52476" y="31070"/>
                  </a:lnTo>
                  <a:lnTo>
                    <a:pt x="42516" y="24975"/>
                  </a:lnTo>
                  <a:lnTo>
                    <a:pt x="41029" y="17244"/>
                  </a:lnTo>
                  <a:lnTo>
                    <a:pt x="52773" y="9366"/>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47" name="Freeform 305"/>
            <p:cNvSpPr>
              <a:spLocks/>
            </p:cNvSpPr>
            <p:nvPr/>
          </p:nvSpPr>
          <p:spPr bwMode="auto">
            <a:xfrm>
              <a:off x="10084370" y="2007719"/>
              <a:ext cx="519694" cy="473085"/>
            </a:xfrm>
            <a:custGeom>
              <a:avLst/>
              <a:gdLst>
                <a:gd name="T0" fmla="*/ 2855 w 3008"/>
                <a:gd name="T1" fmla="*/ 1698 h 2753"/>
                <a:gd name="T2" fmla="*/ 2873 w 3008"/>
                <a:gd name="T3" fmla="*/ 1383 h 2753"/>
                <a:gd name="T4" fmla="*/ 2752 w 3008"/>
                <a:gd name="T5" fmla="*/ 1193 h 2753"/>
                <a:gd name="T6" fmla="*/ 2941 w 3008"/>
                <a:gd name="T7" fmla="*/ 979 h 2753"/>
                <a:gd name="T8" fmla="*/ 2914 w 3008"/>
                <a:gd name="T9" fmla="*/ 825 h 2753"/>
                <a:gd name="T10" fmla="*/ 2849 w 3008"/>
                <a:gd name="T11" fmla="*/ 551 h 2753"/>
                <a:gd name="T12" fmla="*/ 2740 w 3008"/>
                <a:gd name="T13" fmla="*/ 318 h 2753"/>
                <a:gd name="T14" fmla="*/ 2615 w 3008"/>
                <a:gd name="T15" fmla="*/ 265 h 2753"/>
                <a:gd name="T16" fmla="*/ 2153 w 3008"/>
                <a:gd name="T17" fmla="*/ 234 h 2753"/>
                <a:gd name="T18" fmla="*/ 1615 w 3008"/>
                <a:gd name="T19" fmla="*/ 255 h 2753"/>
                <a:gd name="T20" fmla="*/ 1532 w 3008"/>
                <a:gd name="T21" fmla="*/ 315 h 2753"/>
                <a:gd name="T22" fmla="*/ 1549 w 3008"/>
                <a:gd name="T23" fmla="*/ 246 h 2753"/>
                <a:gd name="T24" fmla="*/ 1680 w 3008"/>
                <a:gd name="T25" fmla="*/ 138 h 2753"/>
                <a:gd name="T26" fmla="*/ 1673 w 3008"/>
                <a:gd name="T27" fmla="*/ 79 h 2753"/>
                <a:gd name="T28" fmla="*/ 1539 w 3008"/>
                <a:gd name="T29" fmla="*/ 226 h 2753"/>
                <a:gd name="T30" fmla="*/ 1402 w 3008"/>
                <a:gd name="T31" fmla="*/ 254 h 2753"/>
                <a:gd name="T32" fmla="*/ 1305 w 3008"/>
                <a:gd name="T33" fmla="*/ 195 h 2753"/>
                <a:gd name="T34" fmla="*/ 1283 w 3008"/>
                <a:gd name="T35" fmla="*/ 76 h 2753"/>
                <a:gd name="T36" fmla="*/ 1340 w 3008"/>
                <a:gd name="T37" fmla="*/ 63 h 2753"/>
                <a:gd name="T38" fmla="*/ 1390 w 3008"/>
                <a:gd name="T39" fmla="*/ 145 h 2753"/>
                <a:gd name="T40" fmla="*/ 1374 w 3008"/>
                <a:gd name="T41" fmla="*/ 65 h 2753"/>
                <a:gd name="T42" fmla="*/ 1153 w 3008"/>
                <a:gd name="T43" fmla="*/ 0 h 2753"/>
                <a:gd name="T44" fmla="*/ 887 w 3008"/>
                <a:gd name="T45" fmla="*/ 63 h 2753"/>
                <a:gd name="T46" fmla="*/ 687 w 3008"/>
                <a:gd name="T47" fmla="*/ 151 h 2753"/>
                <a:gd name="T48" fmla="*/ 529 w 3008"/>
                <a:gd name="T49" fmla="*/ 315 h 2753"/>
                <a:gd name="T50" fmla="*/ 207 w 3008"/>
                <a:gd name="T51" fmla="*/ 405 h 2753"/>
                <a:gd name="T52" fmla="*/ 141 w 3008"/>
                <a:gd name="T53" fmla="*/ 485 h 2753"/>
                <a:gd name="T54" fmla="*/ 74 w 3008"/>
                <a:gd name="T55" fmla="*/ 505 h 2753"/>
                <a:gd name="T56" fmla="*/ 118 w 3008"/>
                <a:gd name="T57" fmla="*/ 557 h 2753"/>
                <a:gd name="T58" fmla="*/ 86 w 3008"/>
                <a:gd name="T59" fmla="*/ 615 h 2753"/>
                <a:gd name="T60" fmla="*/ 0 w 3008"/>
                <a:gd name="T61" fmla="*/ 1011 h 2753"/>
                <a:gd name="T62" fmla="*/ 122 w 3008"/>
                <a:gd name="T63" fmla="*/ 1266 h 2753"/>
                <a:gd name="T64" fmla="*/ 147 w 3008"/>
                <a:gd name="T65" fmla="*/ 1482 h 2753"/>
                <a:gd name="T66" fmla="*/ 256 w 3008"/>
                <a:gd name="T67" fmla="*/ 1747 h 2753"/>
                <a:gd name="T68" fmla="*/ 213 w 3008"/>
                <a:gd name="T69" fmla="*/ 1915 h 2753"/>
                <a:gd name="T70" fmla="*/ 230 w 3008"/>
                <a:gd name="T71" fmla="*/ 1973 h 2753"/>
                <a:gd name="T72" fmla="*/ 329 w 3008"/>
                <a:gd name="T73" fmla="*/ 1914 h 2753"/>
                <a:gd name="T74" fmla="*/ 401 w 3008"/>
                <a:gd name="T75" fmla="*/ 2081 h 2753"/>
                <a:gd name="T76" fmla="*/ 548 w 3008"/>
                <a:gd name="T77" fmla="*/ 2125 h 2753"/>
                <a:gd name="T78" fmla="*/ 646 w 3008"/>
                <a:gd name="T79" fmla="*/ 2204 h 2753"/>
                <a:gd name="T80" fmla="*/ 815 w 3008"/>
                <a:gd name="T81" fmla="*/ 2286 h 2753"/>
                <a:gd name="T82" fmla="*/ 814 w 3008"/>
                <a:gd name="T83" fmla="*/ 2158 h 2753"/>
                <a:gd name="T84" fmla="*/ 1042 w 3008"/>
                <a:gd name="T85" fmla="*/ 2222 h 2753"/>
                <a:gd name="T86" fmla="*/ 1114 w 3008"/>
                <a:gd name="T87" fmla="*/ 2372 h 2753"/>
                <a:gd name="T88" fmla="*/ 1306 w 3008"/>
                <a:gd name="T89" fmla="*/ 2437 h 2753"/>
                <a:gd name="T90" fmla="*/ 1374 w 3008"/>
                <a:gd name="T91" fmla="*/ 2559 h 2753"/>
                <a:gd name="T92" fmla="*/ 1482 w 3008"/>
                <a:gd name="T93" fmla="*/ 2665 h 2753"/>
                <a:gd name="T94" fmla="*/ 1613 w 3008"/>
                <a:gd name="T95" fmla="*/ 2536 h 2753"/>
                <a:gd name="T96" fmla="*/ 1730 w 3008"/>
                <a:gd name="T97" fmla="*/ 2703 h 2753"/>
                <a:gd name="T98" fmla="*/ 2041 w 3008"/>
                <a:gd name="T99" fmla="*/ 2673 h 2753"/>
                <a:gd name="T100" fmla="*/ 2290 w 3008"/>
                <a:gd name="T101" fmla="*/ 2601 h 2753"/>
                <a:gd name="T102" fmla="*/ 2460 w 3008"/>
                <a:gd name="T103" fmla="*/ 2753 h 2753"/>
                <a:gd name="T104" fmla="*/ 2517 w 3008"/>
                <a:gd name="T105" fmla="*/ 2652 h 2753"/>
                <a:gd name="T106" fmla="*/ 2953 w 3008"/>
                <a:gd name="T107" fmla="*/ 2257 h 2753"/>
                <a:gd name="T108" fmla="*/ 3008 w 3008"/>
                <a:gd name="T109" fmla="*/ 1988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08" h="2753">
                  <a:moveTo>
                    <a:pt x="2882" y="1794"/>
                  </a:moveTo>
                  <a:lnTo>
                    <a:pt x="2855" y="1698"/>
                  </a:lnTo>
                  <a:lnTo>
                    <a:pt x="2831" y="1538"/>
                  </a:lnTo>
                  <a:lnTo>
                    <a:pt x="2873" y="1383"/>
                  </a:lnTo>
                  <a:lnTo>
                    <a:pt x="2722" y="1313"/>
                  </a:lnTo>
                  <a:lnTo>
                    <a:pt x="2752" y="1193"/>
                  </a:lnTo>
                  <a:lnTo>
                    <a:pt x="2934" y="1094"/>
                  </a:lnTo>
                  <a:lnTo>
                    <a:pt x="2941" y="979"/>
                  </a:lnTo>
                  <a:lnTo>
                    <a:pt x="2959" y="939"/>
                  </a:lnTo>
                  <a:lnTo>
                    <a:pt x="2914" y="825"/>
                  </a:lnTo>
                  <a:lnTo>
                    <a:pt x="2840" y="595"/>
                  </a:lnTo>
                  <a:lnTo>
                    <a:pt x="2849" y="551"/>
                  </a:lnTo>
                  <a:lnTo>
                    <a:pt x="2848" y="418"/>
                  </a:lnTo>
                  <a:lnTo>
                    <a:pt x="2740" y="318"/>
                  </a:lnTo>
                  <a:lnTo>
                    <a:pt x="2655" y="261"/>
                  </a:lnTo>
                  <a:lnTo>
                    <a:pt x="2615" y="265"/>
                  </a:lnTo>
                  <a:lnTo>
                    <a:pt x="2402" y="293"/>
                  </a:lnTo>
                  <a:lnTo>
                    <a:pt x="2153" y="234"/>
                  </a:lnTo>
                  <a:lnTo>
                    <a:pt x="1661" y="214"/>
                  </a:lnTo>
                  <a:lnTo>
                    <a:pt x="1615" y="255"/>
                  </a:lnTo>
                  <a:lnTo>
                    <a:pt x="1559" y="295"/>
                  </a:lnTo>
                  <a:lnTo>
                    <a:pt x="1532" y="315"/>
                  </a:lnTo>
                  <a:lnTo>
                    <a:pt x="1512" y="250"/>
                  </a:lnTo>
                  <a:lnTo>
                    <a:pt x="1549" y="246"/>
                  </a:lnTo>
                  <a:lnTo>
                    <a:pt x="1628" y="192"/>
                  </a:lnTo>
                  <a:lnTo>
                    <a:pt x="1680" y="138"/>
                  </a:lnTo>
                  <a:lnTo>
                    <a:pt x="1687" y="86"/>
                  </a:lnTo>
                  <a:lnTo>
                    <a:pt x="1673" y="79"/>
                  </a:lnTo>
                  <a:lnTo>
                    <a:pt x="1654" y="139"/>
                  </a:lnTo>
                  <a:lnTo>
                    <a:pt x="1539" y="226"/>
                  </a:lnTo>
                  <a:lnTo>
                    <a:pt x="1468" y="250"/>
                  </a:lnTo>
                  <a:lnTo>
                    <a:pt x="1402" y="254"/>
                  </a:lnTo>
                  <a:lnTo>
                    <a:pt x="1378" y="227"/>
                  </a:lnTo>
                  <a:lnTo>
                    <a:pt x="1305" y="195"/>
                  </a:lnTo>
                  <a:lnTo>
                    <a:pt x="1293" y="126"/>
                  </a:lnTo>
                  <a:lnTo>
                    <a:pt x="1283" y="76"/>
                  </a:lnTo>
                  <a:lnTo>
                    <a:pt x="1314" y="46"/>
                  </a:lnTo>
                  <a:lnTo>
                    <a:pt x="1340" y="63"/>
                  </a:lnTo>
                  <a:lnTo>
                    <a:pt x="1374" y="115"/>
                  </a:lnTo>
                  <a:lnTo>
                    <a:pt x="1390" y="145"/>
                  </a:lnTo>
                  <a:lnTo>
                    <a:pt x="1394" y="128"/>
                  </a:lnTo>
                  <a:lnTo>
                    <a:pt x="1374" y="65"/>
                  </a:lnTo>
                  <a:lnTo>
                    <a:pt x="1292" y="9"/>
                  </a:lnTo>
                  <a:lnTo>
                    <a:pt x="1153" y="0"/>
                  </a:lnTo>
                  <a:lnTo>
                    <a:pt x="1003" y="38"/>
                  </a:lnTo>
                  <a:lnTo>
                    <a:pt x="887" y="63"/>
                  </a:lnTo>
                  <a:lnTo>
                    <a:pt x="794" y="134"/>
                  </a:lnTo>
                  <a:lnTo>
                    <a:pt x="687" y="151"/>
                  </a:lnTo>
                  <a:lnTo>
                    <a:pt x="608" y="237"/>
                  </a:lnTo>
                  <a:lnTo>
                    <a:pt x="529" y="315"/>
                  </a:lnTo>
                  <a:lnTo>
                    <a:pt x="380" y="343"/>
                  </a:lnTo>
                  <a:lnTo>
                    <a:pt x="207" y="405"/>
                  </a:lnTo>
                  <a:lnTo>
                    <a:pt x="174" y="451"/>
                  </a:lnTo>
                  <a:lnTo>
                    <a:pt x="141" y="485"/>
                  </a:lnTo>
                  <a:lnTo>
                    <a:pt x="101" y="471"/>
                  </a:lnTo>
                  <a:lnTo>
                    <a:pt x="74" y="505"/>
                  </a:lnTo>
                  <a:lnTo>
                    <a:pt x="95" y="548"/>
                  </a:lnTo>
                  <a:lnTo>
                    <a:pt x="118" y="557"/>
                  </a:lnTo>
                  <a:lnTo>
                    <a:pt x="101" y="581"/>
                  </a:lnTo>
                  <a:lnTo>
                    <a:pt x="86" y="615"/>
                  </a:lnTo>
                  <a:lnTo>
                    <a:pt x="91" y="783"/>
                  </a:lnTo>
                  <a:lnTo>
                    <a:pt x="0" y="1011"/>
                  </a:lnTo>
                  <a:lnTo>
                    <a:pt x="135" y="1124"/>
                  </a:lnTo>
                  <a:lnTo>
                    <a:pt x="122" y="1266"/>
                  </a:lnTo>
                  <a:lnTo>
                    <a:pt x="177" y="1381"/>
                  </a:lnTo>
                  <a:lnTo>
                    <a:pt x="147" y="1482"/>
                  </a:lnTo>
                  <a:lnTo>
                    <a:pt x="179" y="1601"/>
                  </a:lnTo>
                  <a:lnTo>
                    <a:pt x="256" y="1747"/>
                  </a:lnTo>
                  <a:lnTo>
                    <a:pt x="256" y="1808"/>
                  </a:lnTo>
                  <a:lnTo>
                    <a:pt x="213" y="1915"/>
                  </a:lnTo>
                  <a:lnTo>
                    <a:pt x="187" y="2000"/>
                  </a:lnTo>
                  <a:lnTo>
                    <a:pt x="230" y="1973"/>
                  </a:lnTo>
                  <a:lnTo>
                    <a:pt x="262" y="1902"/>
                  </a:lnTo>
                  <a:lnTo>
                    <a:pt x="329" y="1914"/>
                  </a:lnTo>
                  <a:lnTo>
                    <a:pt x="361" y="2074"/>
                  </a:lnTo>
                  <a:lnTo>
                    <a:pt x="401" y="2081"/>
                  </a:lnTo>
                  <a:lnTo>
                    <a:pt x="471" y="2050"/>
                  </a:lnTo>
                  <a:lnTo>
                    <a:pt x="548" y="2125"/>
                  </a:lnTo>
                  <a:lnTo>
                    <a:pt x="672" y="2101"/>
                  </a:lnTo>
                  <a:lnTo>
                    <a:pt x="646" y="2204"/>
                  </a:lnTo>
                  <a:lnTo>
                    <a:pt x="745" y="2304"/>
                  </a:lnTo>
                  <a:lnTo>
                    <a:pt x="815" y="2286"/>
                  </a:lnTo>
                  <a:lnTo>
                    <a:pt x="775" y="2203"/>
                  </a:lnTo>
                  <a:lnTo>
                    <a:pt x="814" y="2158"/>
                  </a:lnTo>
                  <a:lnTo>
                    <a:pt x="905" y="2227"/>
                  </a:lnTo>
                  <a:lnTo>
                    <a:pt x="1042" y="2222"/>
                  </a:lnTo>
                  <a:lnTo>
                    <a:pt x="1082" y="2213"/>
                  </a:lnTo>
                  <a:lnTo>
                    <a:pt x="1114" y="2372"/>
                  </a:lnTo>
                  <a:lnTo>
                    <a:pt x="1176" y="2344"/>
                  </a:lnTo>
                  <a:lnTo>
                    <a:pt x="1306" y="2437"/>
                  </a:lnTo>
                  <a:lnTo>
                    <a:pt x="1307" y="2525"/>
                  </a:lnTo>
                  <a:lnTo>
                    <a:pt x="1374" y="2559"/>
                  </a:lnTo>
                  <a:lnTo>
                    <a:pt x="1378" y="2577"/>
                  </a:lnTo>
                  <a:lnTo>
                    <a:pt x="1482" y="2665"/>
                  </a:lnTo>
                  <a:lnTo>
                    <a:pt x="1574" y="2558"/>
                  </a:lnTo>
                  <a:lnTo>
                    <a:pt x="1613" y="2536"/>
                  </a:lnTo>
                  <a:lnTo>
                    <a:pt x="1668" y="2642"/>
                  </a:lnTo>
                  <a:lnTo>
                    <a:pt x="1730" y="2703"/>
                  </a:lnTo>
                  <a:lnTo>
                    <a:pt x="1903" y="2626"/>
                  </a:lnTo>
                  <a:lnTo>
                    <a:pt x="2041" y="2673"/>
                  </a:lnTo>
                  <a:lnTo>
                    <a:pt x="2112" y="2611"/>
                  </a:lnTo>
                  <a:lnTo>
                    <a:pt x="2290" y="2601"/>
                  </a:lnTo>
                  <a:lnTo>
                    <a:pt x="2358" y="2689"/>
                  </a:lnTo>
                  <a:lnTo>
                    <a:pt x="2460" y="2753"/>
                  </a:lnTo>
                  <a:lnTo>
                    <a:pt x="2526" y="2695"/>
                  </a:lnTo>
                  <a:lnTo>
                    <a:pt x="2517" y="2652"/>
                  </a:lnTo>
                  <a:lnTo>
                    <a:pt x="2887" y="2263"/>
                  </a:lnTo>
                  <a:lnTo>
                    <a:pt x="2953" y="2257"/>
                  </a:lnTo>
                  <a:lnTo>
                    <a:pt x="2993" y="2208"/>
                  </a:lnTo>
                  <a:lnTo>
                    <a:pt x="3008" y="1988"/>
                  </a:lnTo>
                  <a:lnTo>
                    <a:pt x="2882" y="1794"/>
                  </a:lnTo>
                  <a:close/>
                </a:path>
              </a:pathLst>
            </a:custGeom>
            <a:solidFill>
              <a:srgbClr val="00B0F0"/>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48" name="Freeform 306"/>
            <p:cNvSpPr>
              <a:spLocks/>
            </p:cNvSpPr>
            <p:nvPr/>
          </p:nvSpPr>
          <p:spPr bwMode="auto">
            <a:xfrm>
              <a:off x="9652012" y="2406965"/>
              <a:ext cx="30265" cy="58385"/>
            </a:xfrm>
            <a:custGeom>
              <a:avLst/>
              <a:gdLst>
                <a:gd name="T0" fmla="*/ 176 w 176"/>
                <a:gd name="T1" fmla="*/ 195 h 339"/>
                <a:gd name="T2" fmla="*/ 167 w 176"/>
                <a:gd name="T3" fmla="*/ 308 h 339"/>
                <a:gd name="T4" fmla="*/ 80 w 176"/>
                <a:gd name="T5" fmla="*/ 339 h 339"/>
                <a:gd name="T6" fmla="*/ 33 w 176"/>
                <a:gd name="T7" fmla="*/ 329 h 339"/>
                <a:gd name="T8" fmla="*/ 0 w 176"/>
                <a:gd name="T9" fmla="*/ 290 h 339"/>
                <a:gd name="T10" fmla="*/ 2 w 176"/>
                <a:gd name="T11" fmla="*/ 196 h 339"/>
                <a:gd name="T12" fmla="*/ 34 w 176"/>
                <a:gd name="T13" fmla="*/ 80 h 339"/>
                <a:gd name="T14" fmla="*/ 118 w 176"/>
                <a:gd name="T15" fmla="*/ 0 h 339"/>
                <a:gd name="T16" fmla="*/ 128 w 176"/>
                <a:gd name="T17" fmla="*/ 83 h 339"/>
                <a:gd name="T18" fmla="*/ 176 w 176"/>
                <a:gd name="T19" fmla="*/ 19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339">
                  <a:moveTo>
                    <a:pt x="176" y="195"/>
                  </a:moveTo>
                  <a:lnTo>
                    <a:pt x="167" y="308"/>
                  </a:lnTo>
                  <a:lnTo>
                    <a:pt x="80" y="339"/>
                  </a:lnTo>
                  <a:lnTo>
                    <a:pt x="33" y="329"/>
                  </a:lnTo>
                  <a:lnTo>
                    <a:pt x="0" y="290"/>
                  </a:lnTo>
                  <a:lnTo>
                    <a:pt x="2" y="196"/>
                  </a:lnTo>
                  <a:lnTo>
                    <a:pt x="34" y="80"/>
                  </a:lnTo>
                  <a:lnTo>
                    <a:pt x="118" y="0"/>
                  </a:lnTo>
                  <a:lnTo>
                    <a:pt x="128" y="83"/>
                  </a:lnTo>
                  <a:lnTo>
                    <a:pt x="176" y="195"/>
                  </a:lnTo>
                  <a:close/>
                </a:path>
              </a:pathLst>
            </a:custGeom>
            <a:solidFill>
              <a:srgbClr val="00B0F0"/>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49" name="Freeform 307"/>
            <p:cNvSpPr>
              <a:spLocks/>
            </p:cNvSpPr>
            <p:nvPr/>
          </p:nvSpPr>
          <p:spPr bwMode="auto">
            <a:xfrm>
              <a:off x="9484257" y="2309085"/>
              <a:ext cx="195425" cy="150254"/>
            </a:xfrm>
            <a:custGeom>
              <a:avLst/>
              <a:gdLst>
                <a:gd name="T0" fmla="*/ 1131 w 1131"/>
                <a:gd name="T1" fmla="*/ 454 h 871"/>
                <a:gd name="T2" fmla="*/ 1090 w 1131"/>
                <a:gd name="T3" fmla="*/ 567 h 871"/>
                <a:gd name="T4" fmla="*/ 1006 w 1131"/>
                <a:gd name="T5" fmla="*/ 647 h 871"/>
                <a:gd name="T6" fmla="*/ 974 w 1131"/>
                <a:gd name="T7" fmla="*/ 763 h 871"/>
                <a:gd name="T8" fmla="*/ 972 w 1131"/>
                <a:gd name="T9" fmla="*/ 857 h 871"/>
                <a:gd name="T10" fmla="*/ 872 w 1131"/>
                <a:gd name="T11" fmla="*/ 871 h 871"/>
                <a:gd name="T12" fmla="*/ 761 w 1131"/>
                <a:gd name="T13" fmla="*/ 806 h 871"/>
                <a:gd name="T14" fmla="*/ 707 w 1131"/>
                <a:gd name="T15" fmla="*/ 710 h 871"/>
                <a:gd name="T16" fmla="*/ 693 w 1131"/>
                <a:gd name="T17" fmla="*/ 611 h 871"/>
                <a:gd name="T18" fmla="*/ 663 w 1131"/>
                <a:gd name="T19" fmla="*/ 591 h 871"/>
                <a:gd name="T20" fmla="*/ 600 w 1131"/>
                <a:gd name="T21" fmla="*/ 677 h 871"/>
                <a:gd name="T22" fmla="*/ 494 w 1131"/>
                <a:gd name="T23" fmla="*/ 652 h 871"/>
                <a:gd name="T24" fmla="*/ 439 w 1131"/>
                <a:gd name="T25" fmla="*/ 546 h 871"/>
                <a:gd name="T26" fmla="*/ 384 w 1131"/>
                <a:gd name="T27" fmla="*/ 433 h 871"/>
                <a:gd name="T28" fmla="*/ 265 w 1131"/>
                <a:gd name="T29" fmla="*/ 438 h 871"/>
                <a:gd name="T30" fmla="*/ 215 w 1131"/>
                <a:gd name="T31" fmla="*/ 409 h 871"/>
                <a:gd name="T32" fmla="*/ 187 w 1131"/>
                <a:gd name="T33" fmla="*/ 323 h 871"/>
                <a:gd name="T34" fmla="*/ 134 w 1131"/>
                <a:gd name="T35" fmla="*/ 303 h 871"/>
                <a:gd name="T36" fmla="*/ 40 w 1131"/>
                <a:gd name="T37" fmla="*/ 334 h 871"/>
                <a:gd name="T38" fmla="*/ 27 w 1131"/>
                <a:gd name="T39" fmla="*/ 277 h 871"/>
                <a:gd name="T40" fmla="*/ 0 w 1131"/>
                <a:gd name="T41" fmla="*/ 228 h 871"/>
                <a:gd name="T42" fmla="*/ 5 w 1131"/>
                <a:gd name="T43" fmla="*/ 165 h 871"/>
                <a:gd name="T44" fmla="*/ 95 w 1131"/>
                <a:gd name="T45" fmla="*/ 111 h 871"/>
                <a:gd name="T46" fmla="*/ 188 w 1131"/>
                <a:gd name="T47" fmla="*/ 33 h 871"/>
                <a:gd name="T48" fmla="*/ 325 w 1131"/>
                <a:gd name="T49" fmla="*/ 126 h 871"/>
                <a:gd name="T50" fmla="*/ 412 w 1131"/>
                <a:gd name="T51" fmla="*/ 125 h 871"/>
                <a:gd name="T52" fmla="*/ 515 w 1131"/>
                <a:gd name="T53" fmla="*/ 74 h 871"/>
                <a:gd name="T54" fmla="*/ 594 w 1131"/>
                <a:gd name="T55" fmla="*/ 0 h 871"/>
                <a:gd name="T56" fmla="*/ 744 w 1131"/>
                <a:gd name="T57" fmla="*/ 6 h 871"/>
                <a:gd name="T58" fmla="*/ 801 w 1131"/>
                <a:gd name="T59" fmla="*/ 38 h 871"/>
                <a:gd name="T60" fmla="*/ 891 w 1131"/>
                <a:gd name="T61" fmla="*/ 35 h 871"/>
                <a:gd name="T62" fmla="*/ 938 w 1131"/>
                <a:gd name="T63" fmla="*/ 47 h 871"/>
                <a:gd name="T64" fmla="*/ 965 w 1131"/>
                <a:gd name="T65" fmla="*/ 104 h 871"/>
                <a:gd name="T66" fmla="*/ 936 w 1131"/>
                <a:gd name="T67" fmla="*/ 160 h 871"/>
                <a:gd name="T68" fmla="*/ 879 w 1131"/>
                <a:gd name="T69" fmla="*/ 207 h 871"/>
                <a:gd name="T70" fmla="*/ 907 w 1131"/>
                <a:gd name="T71" fmla="*/ 266 h 871"/>
                <a:gd name="T72" fmla="*/ 967 w 1131"/>
                <a:gd name="T73" fmla="*/ 285 h 871"/>
                <a:gd name="T74" fmla="*/ 1053 w 1131"/>
                <a:gd name="T75" fmla="*/ 272 h 871"/>
                <a:gd name="T76" fmla="*/ 1087 w 1131"/>
                <a:gd name="T77" fmla="*/ 334 h 871"/>
                <a:gd name="T78" fmla="*/ 1131 w 1131"/>
                <a:gd name="T79" fmla="*/ 348 h 871"/>
                <a:gd name="T80" fmla="*/ 1131 w 1131"/>
                <a:gd name="T81" fmla="*/ 4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1" h="871">
                  <a:moveTo>
                    <a:pt x="1131" y="454"/>
                  </a:moveTo>
                  <a:lnTo>
                    <a:pt x="1090" y="567"/>
                  </a:lnTo>
                  <a:lnTo>
                    <a:pt x="1006" y="647"/>
                  </a:lnTo>
                  <a:lnTo>
                    <a:pt x="974" y="763"/>
                  </a:lnTo>
                  <a:lnTo>
                    <a:pt x="972" y="857"/>
                  </a:lnTo>
                  <a:lnTo>
                    <a:pt x="872" y="871"/>
                  </a:lnTo>
                  <a:lnTo>
                    <a:pt x="761" y="806"/>
                  </a:lnTo>
                  <a:lnTo>
                    <a:pt x="707" y="710"/>
                  </a:lnTo>
                  <a:lnTo>
                    <a:pt x="693" y="611"/>
                  </a:lnTo>
                  <a:lnTo>
                    <a:pt x="663" y="591"/>
                  </a:lnTo>
                  <a:lnTo>
                    <a:pt x="600" y="677"/>
                  </a:lnTo>
                  <a:lnTo>
                    <a:pt x="494" y="652"/>
                  </a:lnTo>
                  <a:lnTo>
                    <a:pt x="439" y="546"/>
                  </a:lnTo>
                  <a:lnTo>
                    <a:pt x="384" y="433"/>
                  </a:lnTo>
                  <a:lnTo>
                    <a:pt x="265" y="438"/>
                  </a:lnTo>
                  <a:lnTo>
                    <a:pt x="215" y="409"/>
                  </a:lnTo>
                  <a:lnTo>
                    <a:pt x="187" y="323"/>
                  </a:lnTo>
                  <a:lnTo>
                    <a:pt x="134" y="303"/>
                  </a:lnTo>
                  <a:lnTo>
                    <a:pt x="40" y="334"/>
                  </a:lnTo>
                  <a:lnTo>
                    <a:pt x="27" y="277"/>
                  </a:lnTo>
                  <a:lnTo>
                    <a:pt x="0" y="228"/>
                  </a:lnTo>
                  <a:lnTo>
                    <a:pt x="5" y="165"/>
                  </a:lnTo>
                  <a:lnTo>
                    <a:pt x="95" y="111"/>
                  </a:lnTo>
                  <a:lnTo>
                    <a:pt x="188" y="33"/>
                  </a:lnTo>
                  <a:lnTo>
                    <a:pt x="325" y="126"/>
                  </a:lnTo>
                  <a:lnTo>
                    <a:pt x="412" y="125"/>
                  </a:lnTo>
                  <a:lnTo>
                    <a:pt x="515" y="74"/>
                  </a:lnTo>
                  <a:lnTo>
                    <a:pt x="594" y="0"/>
                  </a:lnTo>
                  <a:lnTo>
                    <a:pt x="744" y="6"/>
                  </a:lnTo>
                  <a:lnTo>
                    <a:pt x="801" y="38"/>
                  </a:lnTo>
                  <a:lnTo>
                    <a:pt x="891" y="35"/>
                  </a:lnTo>
                  <a:lnTo>
                    <a:pt x="938" y="47"/>
                  </a:lnTo>
                  <a:lnTo>
                    <a:pt x="965" y="104"/>
                  </a:lnTo>
                  <a:lnTo>
                    <a:pt x="936" y="160"/>
                  </a:lnTo>
                  <a:lnTo>
                    <a:pt x="879" y="207"/>
                  </a:lnTo>
                  <a:lnTo>
                    <a:pt x="907" y="266"/>
                  </a:lnTo>
                  <a:lnTo>
                    <a:pt x="967" y="285"/>
                  </a:lnTo>
                  <a:lnTo>
                    <a:pt x="1053" y="272"/>
                  </a:lnTo>
                  <a:lnTo>
                    <a:pt x="1087" y="334"/>
                  </a:lnTo>
                  <a:lnTo>
                    <a:pt x="1131" y="348"/>
                  </a:lnTo>
                  <a:lnTo>
                    <a:pt x="1131" y="454"/>
                  </a:lnTo>
                  <a:close/>
                </a:path>
              </a:pathLst>
            </a:custGeom>
            <a:solidFill>
              <a:srgbClr val="00B0F0"/>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0" name="Freeform 308"/>
            <p:cNvSpPr>
              <a:spLocks/>
            </p:cNvSpPr>
            <p:nvPr/>
          </p:nvSpPr>
          <p:spPr bwMode="auto">
            <a:xfrm>
              <a:off x="9664984" y="2592420"/>
              <a:ext cx="234338" cy="138234"/>
            </a:xfrm>
            <a:custGeom>
              <a:avLst/>
              <a:gdLst>
                <a:gd name="T0" fmla="*/ 1284 w 1352"/>
                <a:gd name="T1" fmla="*/ 344 h 804"/>
                <a:gd name="T2" fmla="*/ 1202 w 1352"/>
                <a:gd name="T3" fmla="*/ 432 h 804"/>
                <a:gd name="T4" fmla="*/ 1150 w 1352"/>
                <a:gd name="T5" fmla="*/ 310 h 804"/>
                <a:gd name="T6" fmla="*/ 1053 w 1352"/>
                <a:gd name="T7" fmla="*/ 274 h 804"/>
                <a:gd name="T8" fmla="*/ 1105 w 1352"/>
                <a:gd name="T9" fmla="*/ 100 h 804"/>
                <a:gd name="T10" fmla="*/ 945 w 1352"/>
                <a:gd name="T11" fmla="*/ 79 h 804"/>
                <a:gd name="T12" fmla="*/ 815 w 1352"/>
                <a:gd name="T13" fmla="*/ 50 h 804"/>
                <a:gd name="T14" fmla="*/ 731 w 1352"/>
                <a:gd name="T15" fmla="*/ 81 h 804"/>
                <a:gd name="T16" fmla="*/ 589 w 1352"/>
                <a:gd name="T17" fmla="*/ 102 h 804"/>
                <a:gd name="T18" fmla="*/ 422 w 1352"/>
                <a:gd name="T19" fmla="*/ 87 h 804"/>
                <a:gd name="T20" fmla="*/ 341 w 1352"/>
                <a:gd name="T21" fmla="*/ 115 h 804"/>
                <a:gd name="T22" fmla="*/ 289 w 1352"/>
                <a:gd name="T23" fmla="*/ 178 h 804"/>
                <a:gd name="T24" fmla="*/ 203 w 1352"/>
                <a:gd name="T25" fmla="*/ 282 h 804"/>
                <a:gd name="T26" fmla="*/ 134 w 1352"/>
                <a:gd name="T27" fmla="*/ 369 h 804"/>
                <a:gd name="T28" fmla="*/ 52 w 1352"/>
                <a:gd name="T29" fmla="*/ 499 h 804"/>
                <a:gd name="T30" fmla="*/ 4 w 1352"/>
                <a:gd name="T31" fmla="*/ 615 h 804"/>
                <a:gd name="T32" fmla="*/ 20 w 1352"/>
                <a:gd name="T33" fmla="*/ 721 h 804"/>
                <a:gd name="T34" fmla="*/ 55 w 1352"/>
                <a:gd name="T35" fmla="*/ 651 h 804"/>
                <a:gd name="T36" fmla="*/ 72 w 1352"/>
                <a:gd name="T37" fmla="*/ 618 h 804"/>
                <a:gd name="T38" fmla="*/ 144 w 1352"/>
                <a:gd name="T39" fmla="*/ 561 h 804"/>
                <a:gd name="T40" fmla="*/ 249 w 1352"/>
                <a:gd name="T41" fmla="*/ 629 h 804"/>
                <a:gd name="T42" fmla="*/ 243 w 1352"/>
                <a:gd name="T43" fmla="*/ 639 h 804"/>
                <a:gd name="T44" fmla="*/ 434 w 1352"/>
                <a:gd name="T45" fmla="*/ 744 h 804"/>
                <a:gd name="T46" fmla="*/ 594 w 1352"/>
                <a:gd name="T47" fmla="*/ 733 h 804"/>
                <a:gd name="T48" fmla="*/ 693 w 1352"/>
                <a:gd name="T49" fmla="*/ 616 h 804"/>
                <a:gd name="T50" fmla="*/ 767 w 1352"/>
                <a:gd name="T51" fmla="*/ 652 h 804"/>
                <a:gd name="T52" fmla="*/ 844 w 1352"/>
                <a:gd name="T53" fmla="*/ 710 h 804"/>
                <a:gd name="T54" fmla="*/ 844 w 1352"/>
                <a:gd name="T55" fmla="*/ 717 h 804"/>
                <a:gd name="T56" fmla="*/ 845 w 1352"/>
                <a:gd name="T57" fmla="*/ 780 h 804"/>
                <a:gd name="T58" fmla="*/ 845 w 1352"/>
                <a:gd name="T59" fmla="*/ 783 h 804"/>
                <a:gd name="T60" fmla="*/ 849 w 1352"/>
                <a:gd name="T61" fmla="*/ 790 h 804"/>
                <a:gd name="T62" fmla="*/ 862 w 1352"/>
                <a:gd name="T63" fmla="*/ 797 h 804"/>
                <a:gd name="T64" fmla="*/ 878 w 1352"/>
                <a:gd name="T65" fmla="*/ 803 h 804"/>
                <a:gd name="T66" fmla="*/ 896 w 1352"/>
                <a:gd name="T67" fmla="*/ 664 h 804"/>
                <a:gd name="T68" fmla="*/ 1020 w 1352"/>
                <a:gd name="T69" fmla="*/ 649 h 804"/>
                <a:gd name="T70" fmla="*/ 1137 w 1352"/>
                <a:gd name="T71" fmla="*/ 628 h 804"/>
                <a:gd name="T72" fmla="*/ 1217 w 1352"/>
                <a:gd name="T73" fmla="*/ 671 h 804"/>
                <a:gd name="T74" fmla="*/ 1342 w 1352"/>
                <a:gd name="T75" fmla="*/ 514 h 804"/>
                <a:gd name="T76" fmla="*/ 1314 w 1352"/>
                <a:gd name="T77" fmla="*/ 391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2" h="804">
                  <a:moveTo>
                    <a:pt x="1314" y="391"/>
                  </a:moveTo>
                  <a:lnTo>
                    <a:pt x="1284" y="344"/>
                  </a:lnTo>
                  <a:lnTo>
                    <a:pt x="1254" y="381"/>
                  </a:lnTo>
                  <a:lnTo>
                    <a:pt x="1202" y="432"/>
                  </a:lnTo>
                  <a:lnTo>
                    <a:pt x="1174" y="392"/>
                  </a:lnTo>
                  <a:lnTo>
                    <a:pt x="1150" y="310"/>
                  </a:lnTo>
                  <a:lnTo>
                    <a:pt x="1073" y="313"/>
                  </a:lnTo>
                  <a:lnTo>
                    <a:pt x="1053" y="274"/>
                  </a:lnTo>
                  <a:lnTo>
                    <a:pt x="1082" y="241"/>
                  </a:lnTo>
                  <a:lnTo>
                    <a:pt x="1105" y="100"/>
                  </a:lnTo>
                  <a:lnTo>
                    <a:pt x="1019" y="101"/>
                  </a:lnTo>
                  <a:lnTo>
                    <a:pt x="945" y="79"/>
                  </a:lnTo>
                  <a:lnTo>
                    <a:pt x="892" y="0"/>
                  </a:lnTo>
                  <a:lnTo>
                    <a:pt x="815" y="50"/>
                  </a:lnTo>
                  <a:lnTo>
                    <a:pt x="781" y="21"/>
                  </a:lnTo>
                  <a:lnTo>
                    <a:pt x="731" y="81"/>
                  </a:lnTo>
                  <a:lnTo>
                    <a:pt x="651" y="68"/>
                  </a:lnTo>
                  <a:lnTo>
                    <a:pt x="589" y="102"/>
                  </a:lnTo>
                  <a:lnTo>
                    <a:pt x="495" y="77"/>
                  </a:lnTo>
                  <a:lnTo>
                    <a:pt x="422" y="87"/>
                  </a:lnTo>
                  <a:lnTo>
                    <a:pt x="376" y="134"/>
                  </a:lnTo>
                  <a:lnTo>
                    <a:pt x="341" y="115"/>
                  </a:lnTo>
                  <a:lnTo>
                    <a:pt x="292" y="118"/>
                  </a:lnTo>
                  <a:lnTo>
                    <a:pt x="289" y="178"/>
                  </a:lnTo>
                  <a:lnTo>
                    <a:pt x="312" y="214"/>
                  </a:lnTo>
                  <a:lnTo>
                    <a:pt x="203" y="282"/>
                  </a:lnTo>
                  <a:lnTo>
                    <a:pt x="188" y="332"/>
                  </a:lnTo>
                  <a:lnTo>
                    <a:pt x="134" y="369"/>
                  </a:lnTo>
                  <a:lnTo>
                    <a:pt x="125" y="415"/>
                  </a:lnTo>
                  <a:lnTo>
                    <a:pt x="52" y="499"/>
                  </a:lnTo>
                  <a:lnTo>
                    <a:pt x="46" y="558"/>
                  </a:lnTo>
                  <a:lnTo>
                    <a:pt x="4" y="615"/>
                  </a:lnTo>
                  <a:lnTo>
                    <a:pt x="0" y="725"/>
                  </a:lnTo>
                  <a:lnTo>
                    <a:pt x="20" y="721"/>
                  </a:lnTo>
                  <a:lnTo>
                    <a:pt x="66" y="651"/>
                  </a:lnTo>
                  <a:lnTo>
                    <a:pt x="55" y="651"/>
                  </a:lnTo>
                  <a:lnTo>
                    <a:pt x="34" y="673"/>
                  </a:lnTo>
                  <a:lnTo>
                    <a:pt x="72" y="618"/>
                  </a:lnTo>
                  <a:lnTo>
                    <a:pt x="97" y="578"/>
                  </a:lnTo>
                  <a:lnTo>
                    <a:pt x="144" y="561"/>
                  </a:lnTo>
                  <a:lnTo>
                    <a:pt x="220" y="573"/>
                  </a:lnTo>
                  <a:lnTo>
                    <a:pt x="249" y="629"/>
                  </a:lnTo>
                  <a:lnTo>
                    <a:pt x="240" y="636"/>
                  </a:lnTo>
                  <a:lnTo>
                    <a:pt x="243" y="639"/>
                  </a:lnTo>
                  <a:lnTo>
                    <a:pt x="318" y="804"/>
                  </a:lnTo>
                  <a:lnTo>
                    <a:pt x="434" y="744"/>
                  </a:lnTo>
                  <a:lnTo>
                    <a:pt x="524" y="753"/>
                  </a:lnTo>
                  <a:lnTo>
                    <a:pt x="594" y="733"/>
                  </a:lnTo>
                  <a:lnTo>
                    <a:pt x="657" y="623"/>
                  </a:lnTo>
                  <a:lnTo>
                    <a:pt x="693" y="616"/>
                  </a:lnTo>
                  <a:lnTo>
                    <a:pt x="712" y="583"/>
                  </a:lnTo>
                  <a:lnTo>
                    <a:pt x="767" y="652"/>
                  </a:lnTo>
                  <a:lnTo>
                    <a:pt x="838" y="712"/>
                  </a:lnTo>
                  <a:lnTo>
                    <a:pt x="844" y="710"/>
                  </a:lnTo>
                  <a:lnTo>
                    <a:pt x="841" y="714"/>
                  </a:lnTo>
                  <a:lnTo>
                    <a:pt x="844" y="717"/>
                  </a:lnTo>
                  <a:lnTo>
                    <a:pt x="844" y="717"/>
                  </a:lnTo>
                  <a:lnTo>
                    <a:pt x="845" y="780"/>
                  </a:lnTo>
                  <a:lnTo>
                    <a:pt x="845" y="780"/>
                  </a:lnTo>
                  <a:lnTo>
                    <a:pt x="845" y="783"/>
                  </a:lnTo>
                  <a:lnTo>
                    <a:pt x="846" y="785"/>
                  </a:lnTo>
                  <a:lnTo>
                    <a:pt x="849" y="790"/>
                  </a:lnTo>
                  <a:lnTo>
                    <a:pt x="855" y="793"/>
                  </a:lnTo>
                  <a:lnTo>
                    <a:pt x="862" y="797"/>
                  </a:lnTo>
                  <a:lnTo>
                    <a:pt x="873" y="801"/>
                  </a:lnTo>
                  <a:lnTo>
                    <a:pt x="878" y="803"/>
                  </a:lnTo>
                  <a:lnTo>
                    <a:pt x="909" y="793"/>
                  </a:lnTo>
                  <a:lnTo>
                    <a:pt x="896" y="664"/>
                  </a:lnTo>
                  <a:lnTo>
                    <a:pt x="920" y="630"/>
                  </a:lnTo>
                  <a:lnTo>
                    <a:pt x="1020" y="649"/>
                  </a:lnTo>
                  <a:lnTo>
                    <a:pt x="1080" y="615"/>
                  </a:lnTo>
                  <a:lnTo>
                    <a:pt x="1137" y="628"/>
                  </a:lnTo>
                  <a:lnTo>
                    <a:pt x="1197" y="667"/>
                  </a:lnTo>
                  <a:lnTo>
                    <a:pt x="1217" y="671"/>
                  </a:lnTo>
                  <a:lnTo>
                    <a:pt x="1236" y="604"/>
                  </a:lnTo>
                  <a:lnTo>
                    <a:pt x="1342" y="514"/>
                  </a:lnTo>
                  <a:lnTo>
                    <a:pt x="1352" y="467"/>
                  </a:lnTo>
                  <a:lnTo>
                    <a:pt x="1314" y="391"/>
                  </a:lnTo>
                  <a:close/>
                </a:path>
              </a:pathLst>
            </a:custGeom>
            <a:solidFill>
              <a:srgbClr val="00B0F0"/>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1" name="Freeform 309"/>
            <p:cNvSpPr>
              <a:spLocks/>
            </p:cNvSpPr>
            <p:nvPr/>
          </p:nvSpPr>
          <p:spPr bwMode="auto">
            <a:xfrm>
              <a:off x="9847439" y="2633633"/>
              <a:ext cx="16430" cy="12880"/>
            </a:xfrm>
            <a:custGeom>
              <a:avLst/>
              <a:gdLst>
                <a:gd name="T0" fmla="*/ 97 w 97"/>
                <a:gd name="T1" fmla="*/ 69 h 72"/>
                <a:gd name="T2" fmla="*/ 20 w 97"/>
                <a:gd name="T3" fmla="*/ 72 h 72"/>
                <a:gd name="T4" fmla="*/ 0 w 97"/>
                <a:gd name="T5" fmla="*/ 33 h 72"/>
                <a:gd name="T6" fmla="*/ 29 w 97"/>
                <a:gd name="T7" fmla="*/ 0 h 72"/>
                <a:gd name="T8" fmla="*/ 97 w 97"/>
                <a:gd name="T9" fmla="*/ 69 h 72"/>
              </a:gdLst>
              <a:ahLst/>
              <a:cxnLst>
                <a:cxn ang="0">
                  <a:pos x="T0" y="T1"/>
                </a:cxn>
                <a:cxn ang="0">
                  <a:pos x="T2" y="T3"/>
                </a:cxn>
                <a:cxn ang="0">
                  <a:pos x="T4" y="T5"/>
                </a:cxn>
                <a:cxn ang="0">
                  <a:pos x="T6" y="T7"/>
                </a:cxn>
                <a:cxn ang="0">
                  <a:pos x="T8" y="T9"/>
                </a:cxn>
              </a:cxnLst>
              <a:rect l="0" t="0" r="r" b="b"/>
              <a:pathLst>
                <a:path w="97" h="72">
                  <a:moveTo>
                    <a:pt x="97" y="69"/>
                  </a:moveTo>
                  <a:lnTo>
                    <a:pt x="20" y="72"/>
                  </a:lnTo>
                  <a:lnTo>
                    <a:pt x="0" y="33"/>
                  </a:lnTo>
                  <a:lnTo>
                    <a:pt x="29" y="0"/>
                  </a:lnTo>
                  <a:lnTo>
                    <a:pt x="97" y="69"/>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2" name="Freeform 310"/>
            <p:cNvSpPr>
              <a:spLocks/>
            </p:cNvSpPr>
            <p:nvPr/>
          </p:nvSpPr>
          <p:spPr bwMode="auto">
            <a:xfrm>
              <a:off x="9852625" y="2494540"/>
              <a:ext cx="383933" cy="200053"/>
            </a:xfrm>
            <a:custGeom>
              <a:avLst/>
              <a:gdLst>
                <a:gd name="T0" fmla="*/ 2166 w 2220"/>
                <a:gd name="T1" fmla="*/ 482 h 1162"/>
                <a:gd name="T2" fmla="*/ 2124 w 2220"/>
                <a:gd name="T3" fmla="*/ 457 h 1162"/>
                <a:gd name="T4" fmla="*/ 2082 w 2220"/>
                <a:gd name="T5" fmla="*/ 517 h 1162"/>
                <a:gd name="T6" fmla="*/ 2053 w 2220"/>
                <a:gd name="T7" fmla="*/ 757 h 1162"/>
                <a:gd name="T8" fmla="*/ 1909 w 2220"/>
                <a:gd name="T9" fmla="*/ 1016 h 1162"/>
                <a:gd name="T10" fmla="*/ 1784 w 2220"/>
                <a:gd name="T11" fmla="*/ 1017 h 1162"/>
                <a:gd name="T12" fmla="*/ 1607 w 2220"/>
                <a:gd name="T13" fmla="*/ 1045 h 1162"/>
                <a:gd name="T14" fmla="*/ 1186 w 2220"/>
                <a:gd name="T15" fmla="*/ 1110 h 1162"/>
                <a:gd name="T16" fmla="*/ 847 w 2220"/>
                <a:gd name="T17" fmla="*/ 1047 h 1162"/>
                <a:gd name="T18" fmla="*/ 726 w 2220"/>
                <a:gd name="T19" fmla="*/ 871 h 1162"/>
                <a:gd name="T20" fmla="*/ 420 w 2220"/>
                <a:gd name="T21" fmla="*/ 993 h 1162"/>
                <a:gd name="T22" fmla="*/ 232 w 2220"/>
                <a:gd name="T23" fmla="*/ 960 h 1162"/>
                <a:gd name="T24" fmla="*/ 172 w 2220"/>
                <a:gd name="T25" fmla="*/ 950 h 1162"/>
                <a:gd name="T26" fmla="*/ 92 w 2220"/>
                <a:gd name="T27" fmla="*/ 961 h 1162"/>
                <a:gd name="T28" fmla="*/ 0 w 2220"/>
                <a:gd name="T29" fmla="*/ 810 h 1162"/>
                <a:gd name="T30" fmla="*/ 66 w 2220"/>
                <a:gd name="T31" fmla="*/ 665 h 1162"/>
                <a:gd name="T32" fmla="*/ 222 w 2220"/>
                <a:gd name="T33" fmla="*/ 761 h 1162"/>
                <a:gd name="T34" fmla="*/ 258 w 2220"/>
                <a:gd name="T35" fmla="*/ 677 h 1162"/>
                <a:gd name="T36" fmla="*/ 436 w 2220"/>
                <a:gd name="T37" fmla="*/ 724 h 1162"/>
                <a:gd name="T38" fmla="*/ 612 w 2220"/>
                <a:gd name="T39" fmla="*/ 625 h 1162"/>
                <a:gd name="T40" fmla="*/ 878 w 2220"/>
                <a:gd name="T41" fmla="*/ 596 h 1162"/>
                <a:gd name="T42" fmla="*/ 1008 w 2220"/>
                <a:gd name="T43" fmla="*/ 590 h 1162"/>
                <a:gd name="T44" fmla="*/ 949 w 2220"/>
                <a:gd name="T45" fmla="*/ 418 h 1162"/>
                <a:gd name="T46" fmla="*/ 1134 w 2220"/>
                <a:gd name="T47" fmla="*/ 315 h 1162"/>
                <a:gd name="T48" fmla="*/ 1244 w 2220"/>
                <a:gd name="T49" fmla="*/ 154 h 1162"/>
                <a:gd name="T50" fmla="*/ 1391 w 2220"/>
                <a:gd name="T51" fmla="*/ 192 h 1162"/>
                <a:gd name="T52" fmla="*/ 1492 w 2220"/>
                <a:gd name="T53" fmla="*/ 200 h 1162"/>
                <a:gd name="T54" fmla="*/ 1612 w 2220"/>
                <a:gd name="T55" fmla="*/ 115 h 1162"/>
                <a:gd name="T56" fmla="*/ 1646 w 2220"/>
                <a:gd name="T57" fmla="*/ 0 h 1162"/>
                <a:gd name="T58" fmla="*/ 1824 w 2220"/>
                <a:gd name="T59" fmla="*/ 34 h 1162"/>
                <a:gd name="T60" fmla="*/ 2052 w 2220"/>
                <a:gd name="T61" fmla="*/ 85 h 1162"/>
                <a:gd name="T62" fmla="*/ 2137 w 2220"/>
                <a:gd name="T63" fmla="*/ 186 h 1162"/>
                <a:gd name="T64" fmla="*/ 2205 w 2220"/>
                <a:gd name="T65" fmla="*/ 411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0" h="1162">
                  <a:moveTo>
                    <a:pt x="2220" y="495"/>
                  </a:moveTo>
                  <a:lnTo>
                    <a:pt x="2166" y="482"/>
                  </a:lnTo>
                  <a:lnTo>
                    <a:pt x="2133" y="501"/>
                  </a:lnTo>
                  <a:lnTo>
                    <a:pt x="2124" y="457"/>
                  </a:lnTo>
                  <a:lnTo>
                    <a:pt x="2093" y="486"/>
                  </a:lnTo>
                  <a:lnTo>
                    <a:pt x="2082" y="517"/>
                  </a:lnTo>
                  <a:lnTo>
                    <a:pt x="2086" y="528"/>
                  </a:lnTo>
                  <a:lnTo>
                    <a:pt x="2053" y="757"/>
                  </a:lnTo>
                  <a:lnTo>
                    <a:pt x="1917" y="913"/>
                  </a:lnTo>
                  <a:lnTo>
                    <a:pt x="1909" y="1016"/>
                  </a:lnTo>
                  <a:lnTo>
                    <a:pt x="1869" y="1056"/>
                  </a:lnTo>
                  <a:lnTo>
                    <a:pt x="1784" y="1017"/>
                  </a:lnTo>
                  <a:lnTo>
                    <a:pt x="1710" y="1044"/>
                  </a:lnTo>
                  <a:lnTo>
                    <a:pt x="1607" y="1045"/>
                  </a:lnTo>
                  <a:lnTo>
                    <a:pt x="1457" y="1162"/>
                  </a:lnTo>
                  <a:lnTo>
                    <a:pt x="1186" y="1110"/>
                  </a:lnTo>
                  <a:lnTo>
                    <a:pt x="1074" y="1054"/>
                  </a:lnTo>
                  <a:lnTo>
                    <a:pt x="847" y="1047"/>
                  </a:lnTo>
                  <a:lnTo>
                    <a:pt x="794" y="963"/>
                  </a:lnTo>
                  <a:lnTo>
                    <a:pt x="726" y="871"/>
                  </a:lnTo>
                  <a:lnTo>
                    <a:pt x="491" y="922"/>
                  </a:lnTo>
                  <a:lnTo>
                    <a:pt x="420" y="993"/>
                  </a:lnTo>
                  <a:lnTo>
                    <a:pt x="309" y="959"/>
                  </a:lnTo>
                  <a:lnTo>
                    <a:pt x="232" y="960"/>
                  </a:lnTo>
                  <a:lnTo>
                    <a:pt x="202" y="913"/>
                  </a:lnTo>
                  <a:lnTo>
                    <a:pt x="172" y="950"/>
                  </a:lnTo>
                  <a:lnTo>
                    <a:pt x="120" y="1001"/>
                  </a:lnTo>
                  <a:lnTo>
                    <a:pt x="92" y="961"/>
                  </a:lnTo>
                  <a:lnTo>
                    <a:pt x="68" y="879"/>
                  </a:lnTo>
                  <a:lnTo>
                    <a:pt x="0" y="810"/>
                  </a:lnTo>
                  <a:lnTo>
                    <a:pt x="23" y="669"/>
                  </a:lnTo>
                  <a:lnTo>
                    <a:pt x="66" y="665"/>
                  </a:lnTo>
                  <a:lnTo>
                    <a:pt x="161" y="757"/>
                  </a:lnTo>
                  <a:lnTo>
                    <a:pt x="222" y="761"/>
                  </a:lnTo>
                  <a:lnTo>
                    <a:pt x="267" y="711"/>
                  </a:lnTo>
                  <a:lnTo>
                    <a:pt x="258" y="677"/>
                  </a:lnTo>
                  <a:lnTo>
                    <a:pt x="337" y="662"/>
                  </a:lnTo>
                  <a:lnTo>
                    <a:pt x="436" y="724"/>
                  </a:lnTo>
                  <a:lnTo>
                    <a:pt x="560" y="700"/>
                  </a:lnTo>
                  <a:lnTo>
                    <a:pt x="612" y="625"/>
                  </a:lnTo>
                  <a:lnTo>
                    <a:pt x="808" y="631"/>
                  </a:lnTo>
                  <a:lnTo>
                    <a:pt x="878" y="596"/>
                  </a:lnTo>
                  <a:lnTo>
                    <a:pt x="1034" y="660"/>
                  </a:lnTo>
                  <a:lnTo>
                    <a:pt x="1008" y="590"/>
                  </a:lnTo>
                  <a:lnTo>
                    <a:pt x="1033" y="537"/>
                  </a:lnTo>
                  <a:lnTo>
                    <a:pt x="949" y="418"/>
                  </a:lnTo>
                  <a:lnTo>
                    <a:pt x="1072" y="315"/>
                  </a:lnTo>
                  <a:lnTo>
                    <a:pt x="1134" y="315"/>
                  </a:lnTo>
                  <a:lnTo>
                    <a:pt x="1147" y="226"/>
                  </a:lnTo>
                  <a:lnTo>
                    <a:pt x="1244" y="154"/>
                  </a:lnTo>
                  <a:lnTo>
                    <a:pt x="1306" y="185"/>
                  </a:lnTo>
                  <a:lnTo>
                    <a:pt x="1391" y="192"/>
                  </a:lnTo>
                  <a:lnTo>
                    <a:pt x="1431" y="223"/>
                  </a:lnTo>
                  <a:lnTo>
                    <a:pt x="1492" y="200"/>
                  </a:lnTo>
                  <a:lnTo>
                    <a:pt x="1492" y="143"/>
                  </a:lnTo>
                  <a:lnTo>
                    <a:pt x="1612" y="115"/>
                  </a:lnTo>
                  <a:lnTo>
                    <a:pt x="1589" y="5"/>
                  </a:lnTo>
                  <a:lnTo>
                    <a:pt x="1646" y="0"/>
                  </a:lnTo>
                  <a:lnTo>
                    <a:pt x="1710" y="53"/>
                  </a:lnTo>
                  <a:lnTo>
                    <a:pt x="1824" y="34"/>
                  </a:lnTo>
                  <a:lnTo>
                    <a:pt x="1967" y="90"/>
                  </a:lnTo>
                  <a:lnTo>
                    <a:pt x="2052" y="85"/>
                  </a:lnTo>
                  <a:lnTo>
                    <a:pt x="2154" y="89"/>
                  </a:lnTo>
                  <a:lnTo>
                    <a:pt x="2137" y="186"/>
                  </a:lnTo>
                  <a:lnTo>
                    <a:pt x="2165" y="367"/>
                  </a:lnTo>
                  <a:lnTo>
                    <a:pt x="2205" y="411"/>
                  </a:lnTo>
                  <a:lnTo>
                    <a:pt x="2220" y="495"/>
                  </a:lnTo>
                  <a:close/>
                </a:path>
              </a:pathLst>
            </a:custGeom>
            <a:solidFill>
              <a:srgbClr val="00B0F0"/>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3" name="Freeform 311"/>
            <p:cNvSpPr>
              <a:spLocks/>
            </p:cNvSpPr>
            <p:nvPr/>
          </p:nvSpPr>
          <p:spPr bwMode="auto">
            <a:xfrm>
              <a:off x="9979739" y="2334843"/>
              <a:ext cx="342427" cy="198335"/>
            </a:xfrm>
            <a:custGeom>
              <a:avLst/>
              <a:gdLst>
                <a:gd name="T0" fmla="*/ 1984 w 1984"/>
                <a:gd name="T1" fmla="*/ 675 h 1156"/>
                <a:gd name="T2" fmla="*/ 1963 w 1984"/>
                <a:gd name="T3" fmla="*/ 702 h 1156"/>
                <a:gd name="T4" fmla="*/ 1834 w 1984"/>
                <a:gd name="T5" fmla="*/ 730 h 1156"/>
                <a:gd name="T6" fmla="*/ 1777 w 1984"/>
                <a:gd name="T7" fmla="*/ 823 h 1156"/>
                <a:gd name="T8" fmla="*/ 1667 w 1984"/>
                <a:gd name="T9" fmla="*/ 900 h 1156"/>
                <a:gd name="T10" fmla="*/ 1609 w 1984"/>
                <a:gd name="T11" fmla="*/ 936 h 1156"/>
                <a:gd name="T12" fmla="*/ 1472 w 1984"/>
                <a:gd name="T13" fmla="*/ 933 h 1156"/>
                <a:gd name="T14" fmla="*/ 1419 w 1984"/>
                <a:gd name="T15" fmla="*/ 1022 h 1156"/>
                <a:gd name="T16" fmla="*/ 1317 w 1984"/>
                <a:gd name="T17" fmla="*/ 1018 h 1156"/>
                <a:gd name="T18" fmla="*/ 1232 w 1984"/>
                <a:gd name="T19" fmla="*/ 1023 h 1156"/>
                <a:gd name="T20" fmla="*/ 1089 w 1984"/>
                <a:gd name="T21" fmla="*/ 967 h 1156"/>
                <a:gd name="T22" fmla="*/ 975 w 1984"/>
                <a:gd name="T23" fmla="*/ 986 h 1156"/>
                <a:gd name="T24" fmla="*/ 911 w 1984"/>
                <a:gd name="T25" fmla="*/ 933 h 1156"/>
                <a:gd name="T26" fmla="*/ 854 w 1984"/>
                <a:gd name="T27" fmla="*/ 938 h 1156"/>
                <a:gd name="T28" fmla="*/ 877 w 1984"/>
                <a:gd name="T29" fmla="*/ 1048 h 1156"/>
                <a:gd name="T30" fmla="*/ 757 w 1984"/>
                <a:gd name="T31" fmla="*/ 1076 h 1156"/>
                <a:gd name="T32" fmla="*/ 757 w 1984"/>
                <a:gd name="T33" fmla="*/ 1133 h 1156"/>
                <a:gd name="T34" fmla="*/ 696 w 1984"/>
                <a:gd name="T35" fmla="*/ 1156 h 1156"/>
                <a:gd name="T36" fmla="*/ 656 w 1984"/>
                <a:gd name="T37" fmla="*/ 1125 h 1156"/>
                <a:gd name="T38" fmla="*/ 571 w 1984"/>
                <a:gd name="T39" fmla="*/ 1118 h 1156"/>
                <a:gd name="T40" fmla="*/ 509 w 1984"/>
                <a:gd name="T41" fmla="*/ 1087 h 1156"/>
                <a:gd name="T42" fmla="*/ 485 w 1984"/>
                <a:gd name="T43" fmla="*/ 1043 h 1156"/>
                <a:gd name="T44" fmla="*/ 378 w 1984"/>
                <a:gd name="T45" fmla="*/ 965 h 1156"/>
                <a:gd name="T46" fmla="*/ 355 w 1984"/>
                <a:gd name="T47" fmla="*/ 876 h 1156"/>
                <a:gd name="T48" fmla="*/ 248 w 1984"/>
                <a:gd name="T49" fmla="*/ 816 h 1156"/>
                <a:gd name="T50" fmla="*/ 132 w 1984"/>
                <a:gd name="T51" fmla="*/ 692 h 1156"/>
                <a:gd name="T52" fmla="*/ 112 w 1984"/>
                <a:gd name="T53" fmla="*/ 546 h 1156"/>
                <a:gd name="T54" fmla="*/ 19 w 1984"/>
                <a:gd name="T55" fmla="*/ 419 h 1156"/>
                <a:gd name="T56" fmla="*/ 0 w 1984"/>
                <a:gd name="T57" fmla="*/ 335 h 1156"/>
                <a:gd name="T58" fmla="*/ 39 w 1984"/>
                <a:gd name="T59" fmla="*/ 286 h 1156"/>
                <a:gd name="T60" fmla="*/ 80 w 1984"/>
                <a:gd name="T61" fmla="*/ 361 h 1156"/>
                <a:gd name="T62" fmla="*/ 120 w 1984"/>
                <a:gd name="T63" fmla="*/ 325 h 1156"/>
                <a:gd name="T64" fmla="*/ 287 w 1984"/>
                <a:gd name="T65" fmla="*/ 248 h 1156"/>
                <a:gd name="T66" fmla="*/ 354 w 1984"/>
                <a:gd name="T67" fmla="*/ 238 h 1156"/>
                <a:gd name="T68" fmla="*/ 513 w 1984"/>
                <a:gd name="T69" fmla="*/ 118 h 1156"/>
                <a:gd name="T70" fmla="*/ 615 w 1984"/>
                <a:gd name="T71" fmla="*/ 90 h 1156"/>
                <a:gd name="T72" fmla="*/ 592 w 1984"/>
                <a:gd name="T73" fmla="*/ 16 h 1156"/>
                <a:gd name="T74" fmla="*/ 667 w 1984"/>
                <a:gd name="T75" fmla="*/ 6 h 1156"/>
                <a:gd name="T76" fmla="*/ 793 w 1984"/>
                <a:gd name="T77" fmla="*/ 98 h 1156"/>
                <a:gd name="T78" fmla="*/ 836 w 1984"/>
                <a:gd name="T79" fmla="*/ 71 h 1156"/>
                <a:gd name="T80" fmla="*/ 868 w 1984"/>
                <a:gd name="T81" fmla="*/ 0 h 1156"/>
                <a:gd name="T82" fmla="*/ 935 w 1984"/>
                <a:gd name="T83" fmla="*/ 12 h 1156"/>
                <a:gd name="T84" fmla="*/ 967 w 1984"/>
                <a:gd name="T85" fmla="*/ 172 h 1156"/>
                <a:gd name="T86" fmla="*/ 1007 w 1984"/>
                <a:gd name="T87" fmla="*/ 179 h 1156"/>
                <a:gd name="T88" fmla="*/ 1077 w 1984"/>
                <a:gd name="T89" fmla="*/ 148 h 1156"/>
                <a:gd name="T90" fmla="*/ 1154 w 1984"/>
                <a:gd name="T91" fmla="*/ 223 h 1156"/>
                <a:gd name="T92" fmla="*/ 1278 w 1984"/>
                <a:gd name="T93" fmla="*/ 199 h 1156"/>
                <a:gd name="T94" fmla="*/ 1252 w 1984"/>
                <a:gd name="T95" fmla="*/ 302 h 1156"/>
                <a:gd name="T96" fmla="*/ 1351 w 1984"/>
                <a:gd name="T97" fmla="*/ 402 h 1156"/>
                <a:gd name="T98" fmla="*/ 1421 w 1984"/>
                <a:gd name="T99" fmla="*/ 384 h 1156"/>
                <a:gd name="T100" fmla="*/ 1381 w 1984"/>
                <a:gd name="T101" fmla="*/ 301 h 1156"/>
                <a:gd name="T102" fmla="*/ 1420 w 1984"/>
                <a:gd name="T103" fmla="*/ 256 h 1156"/>
                <a:gd name="T104" fmla="*/ 1511 w 1984"/>
                <a:gd name="T105" fmla="*/ 325 h 1156"/>
                <a:gd name="T106" fmla="*/ 1648 w 1984"/>
                <a:gd name="T107" fmla="*/ 320 h 1156"/>
                <a:gd name="T108" fmla="*/ 1688 w 1984"/>
                <a:gd name="T109" fmla="*/ 311 h 1156"/>
                <a:gd name="T110" fmla="*/ 1720 w 1984"/>
                <a:gd name="T111" fmla="*/ 470 h 1156"/>
                <a:gd name="T112" fmla="*/ 1782 w 1984"/>
                <a:gd name="T113" fmla="*/ 442 h 1156"/>
                <a:gd name="T114" fmla="*/ 1912 w 1984"/>
                <a:gd name="T115" fmla="*/ 535 h 1156"/>
                <a:gd name="T116" fmla="*/ 1913 w 1984"/>
                <a:gd name="T117" fmla="*/ 623 h 1156"/>
                <a:gd name="T118" fmla="*/ 1980 w 1984"/>
                <a:gd name="T119" fmla="*/ 657 h 1156"/>
                <a:gd name="T120" fmla="*/ 1984 w 1984"/>
                <a:gd name="T121" fmla="*/ 67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4" h="1156">
                  <a:moveTo>
                    <a:pt x="1984" y="675"/>
                  </a:moveTo>
                  <a:lnTo>
                    <a:pt x="1963" y="702"/>
                  </a:lnTo>
                  <a:lnTo>
                    <a:pt x="1834" y="730"/>
                  </a:lnTo>
                  <a:lnTo>
                    <a:pt x="1777" y="823"/>
                  </a:lnTo>
                  <a:lnTo>
                    <a:pt x="1667" y="900"/>
                  </a:lnTo>
                  <a:lnTo>
                    <a:pt x="1609" y="936"/>
                  </a:lnTo>
                  <a:lnTo>
                    <a:pt x="1472" y="933"/>
                  </a:lnTo>
                  <a:lnTo>
                    <a:pt x="1419" y="1022"/>
                  </a:lnTo>
                  <a:lnTo>
                    <a:pt x="1317" y="1018"/>
                  </a:lnTo>
                  <a:lnTo>
                    <a:pt x="1232" y="1023"/>
                  </a:lnTo>
                  <a:lnTo>
                    <a:pt x="1089" y="967"/>
                  </a:lnTo>
                  <a:lnTo>
                    <a:pt x="975" y="986"/>
                  </a:lnTo>
                  <a:lnTo>
                    <a:pt x="911" y="933"/>
                  </a:lnTo>
                  <a:lnTo>
                    <a:pt x="854" y="938"/>
                  </a:lnTo>
                  <a:lnTo>
                    <a:pt x="877" y="1048"/>
                  </a:lnTo>
                  <a:lnTo>
                    <a:pt x="757" y="1076"/>
                  </a:lnTo>
                  <a:lnTo>
                    <a:pt x="757" y="1133"/>
                  </a:lnTo>
                  <a:lnTo>
                    <a:pt x="696" y="1156"/>
                  </a:lnTo>
                  <a:lnTo>
                    <a:pt x="656" y="1125"/>
                  </a:lnTo>
                  <a:lnTo>
                    <a:pt x="571" y="1118"/>
                  </a:lnTo>
                  <a:lnTo>
                    <a:pt x="509" y="1087"/>
                  </a:lnTo>
                  <a:lnTo>
                    <a:pt x="485" y="1043"/>
                  </a:lnTo>
                  <a:lnTo>
                    <a:pt x="378" y="965"/>
                  </a:lnTo>
                  <a:lnTo>
                    <a:pt x="355" y="876"/>
                  </a:lnTo>
                  <a:lnTo>
                    <a:pt x="248" y="816"/>
                  </a:lnTo>
                  <a:lnTo>
                    <a:pt x="132" y="692"/>
                  </a:lnTo>
                  <a:lnTo>
                    <a:pt x="112" y="546"/>
                  </a:lnTo>
                  <a:lnTo>
                    <a:pt x="19" y="419"/>
                  </a:lnTo>
                  <a:lnTo>
                    <a:pt x="0" y="335"/>
                  </a:lnTo>
                  <a:lnTo>
                    <a:pt x="39" y="286"/>
                  </a:lnTo>
                  <a:lnTo>
                    <a:pt x="80" y="361"/>
                  </a:lnTo>
                  <a:lnTo>
                    <a:pt x="120" y="325"/>
                  </a:lnTo>
                  <a:lnTo>
                    <a:pt x="287" y="248"/>
                  </a:lnTo>
                  <a:lnTo>
                    <a:pt x="354" y="238"/>
                  </a:lnTo>
                  <a:lnTo>
                    <a:pt x="513" y="118"/>
                  </a:lnTo>
                  <a:lnTo>
                    <a:pt x="615" y="90"/>
                  </a:lnTo>
                  <a:lnTo>
                    <a:pt x="592" y="16"/>
                  </a:lnTo>
                  <a:lnTo>
                    <a:pt x="667" y="6"/>
                  </a:lnTo>
                  <a:lnTo>
                    <a:pt x="793" y="98"/>
                  </a:lnTo>
                  <a:lnTo>
                    <a:pt x="836" y="71"/>
                  </a:lnTo>
                  <a:lnTo>
                    <a:pt x="868" y="0"/>
                  </a:lnTo>
                  <a:lnTo>
                    <a:pt x="935" y="12"/>
                  </a:lnTo>
                  <a:lnTo>
                    <a:pt x="967" y="172"/>
                  </a:lnTo>
                  <a:lnTo>
                    <a:pt x="1007" y="179"/>
                  </a:lnTo>
                  <a:lnTo>
                    <a:pt x="1077" y="148"/>
                  </a:lnTo>
                  <a:lnTo>
                    <a:pt x="1154" y="223"/>
                  </a:lnTo>
                  <a:lnTo>
                    <a:pt x="1278" y="199"/>
                  </a:lnTo>
                  <a:lnTo>
                    <a:pt x="1252" y="302"/>
                  </a:lnTo>
                  <a:lnTo>
                    <a:pt x="1351" y="402"/>
                  </a:lnTo>
                  <a:lnTo>
                    <a:pt x="1421" y="384"/>
                  </a:lnTo>
                  <a:lnTo>
                    <a:pt x="1381" y="301"/>
                  </a:lnTo>
                  <a:lnTo>
                    <a:pt x="1420" y="256"/>
                  </a:lnTo>
                  <a:lnTo>
                    <a:pt x="1511" y="325"/>
                  </a:lnTo>
                  <a:lnTo>
                    <a:pt x="1648" y="320"/>
                  </a:lnTo>
                  <a:lnTo>
                    <a:pt x="1688" y="311"/>
                  </a:lnTo>
                  <a:lnTo>
                    <a:pt x="1720" y="470"/>
                  </a:lnTo>
                  <a:lnTo>
                    <a:pt x="1782" y="442"/>
                  </a:lnTo>
                  <a:lnTo>
                    <a:pt x="1912" y="535"/>
                  </a:lnTo>
                  <a:lnTo>
                    <a:pt x="1913" y="623"/>
                  </a:lnTo>
                  <a:lnTo>
                    <a:pt x="1980" y="657"/>
                  </a:lnTo>
                  <a:lnTo>
                    <a:pt x="1984" y="675"/>
                  </a:lnTo>
                  <a:close/>
                </a:path>
              </a:pathLst>
            </a:custGeom>
            <a:solidFill>
              <a:srgbClr val="00B0F0"/>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4" name="Freeform 312"/>
            <p:cNvSpPr>
              <a:spLocks/>
            </p:cNvSpPr>
            <p:nvPr/>
          </p:nvSpPr>
          <p:spPr bwMode="auto">
            <a:xfrm>
              <a:off x="10221860" y="2443025"/>
              <a:ext cx="287950" cy="147678"/>
            </a:xfrm>
            <a:custGeom>
              <a:avLst/>
              <a:gdLst>
                <a:gd name="T0" fmla="*/ 1591 w 1664"/>
                <a:gd name="T1" fmla="*/ 418 h 857"/>
                <a:gd name="T2" fmla="*/ 1614 w 1664"/>
                <a:gd name="T3" fmla="*/ 550 h 857"/>
                <a:gd name="T4" fmla="*/ 1534 w 1664"/>
                <a:gd name="T5" fmla="*/ 577 h 857"/>
                <a:gd name="T6" fmla="*/ 1422 w 1664"/>
                <a:gd name="T7" fmla="*/ 520 h 857"/>
                <a:gd name="T8" fmla="*/ 1297 w 1664"/>
                <a:gd name="T9" fmla="*/ 530 h 857"/>
                <a:gd name="T10" fmla="*/ 1191 w 1664"/>
                <a:gd name="T11" fmla="*/ 466 h 857"/>
                <a:gd name="T12" fmla="*/ 1156 w 1664"/>
                <a:gd name="T13" fmla="*/ 524 h 857"/>
                <a:gd name="T14" fmla="*/ 1071 w 1664"/>
                <a:gd name="T15" fmla="*/ 555 h 857"/>
                <a:gd name="T16" fmla="*/ 1019 w 1664"/>
                <a:gd name="T17" fmla="*/ 689 h 857"/>
                <a:gd name="T18" fmla="*/ 885 w 1664"/>
                <a:gd name="T19" fmla="*/ 654 h 857"/>
                <a:gd name="T20" fmla="*/ 762 w 1664"/>
                <a:gd name="T21" fmla="*/ 651 h 857"/>
                <a:gd name="T22" fmla="*/ 624 w 1664"/>
                <a:gd name="T23" fmla="*/ 753 h 857"/>
                <a:gd name="T24" fmla="*/ 558 w 1664"/>
                <a:gd name="T25" fmla="*/ 768 h 857"/>
                <a:gd name="T26" fmla="*/ 559 w 1664"/>
                <a:gd name="T27" fmla="*/ 817 h 857"/>
                <a:gd name="T28" fmla="*/ 510 w 1664"/>
                <a:gd name="T29" fmla="*/ 857 h 857"/>
                <a:gd name="T30" fmla="*/ 288 w 1664"/>
                <a:gd name="T31" fmla="*/ 846 h 857"/>
                <a:gd name="T32" fmla="*/ 251 w 1664"/>
                <a:gd name="T33" fmla="*/ 805 h 857"/>
                <a:gd name="T34" fmla="*/ 122 w 1664"/>
                <a:gd name="T35" fmla="*/ 728 h 857"/>
                <a:gd name="T36" fmla="*/ 68 w 1664"/>
                <a:gd name="T37" fmla="*/ 710 h 857"/>
                <a:gd name="T38" fmla="*/ 28 w 1664"/>
                <a:gd name="T39" fmla="*/ 666 h 857"/>
                <a:gd name="T40" fmla="*/ 0 w 1664"/>
                <a:gd name="T41" fmla="*/ 485 h 857"/>
                <a:gd name="T42" fmla="*/ 17 w 1664"/>
                <a:gd name="T43" fmla="*/ 388 h 857"/>
                <a:gd name="T44" fmla="*/ 70 w 1664"/>
                <a:gd name="T45" fmla="*/ 299 h 857"/>
                <a:gd name="T46" fmla="*/ 207 w 1664"/>
                <a:gd name="T47" fmla="*/ 302 h 857"/>
                <a:gd name="T48" fmla="*/ 265 w 1664"/>
                <a:gd name="T49" fmla="*/ 266 h 857"/>
                <a:gd name="T50" fmla="*/ 375 w 1664"/>
                <a:gd name="T51" fmla="*/ 189 h 857"/>
                <a:gd name="T52" fmla="*/ 432 w 1664"/>
                <a:gd name="T53" fmla="*/ 96 h 857"/>
                <a:gd name="T54" fmla="*/ 561 w 1664"/>
                <a:gd name="T55" fmla="*/ 68 h 857"/>
                <a:gd name="T56" fmla="*/ 582 w 1664"/>
                <a:gd name="T57" fmla="*/ 41 h 857"/>
                <a:gd name="T58" fmla="*/ 686 w 1664"/>
                <a:gd name="T59" fmla="*/ 129 h 857"/>
                <a:gd name="T60" fmla="*/ 778 w 1664"/>
                <a:gd name="T61" fmla="*/ 22 h 857"/>
                <a:gd name="T62" fmla="*/ 817 w 1664"/>
                <a:gd name="T63" fmla="*/ 0 h 857"/>
                <a:gd name="T64" fmla="*/ 872 w 1664"/>
                <a:gd name="T65" fmla="*/ 106 h 857"/>
                <a:gd name="T66" fmla="*/ 934 w 1664"/>
                <a:gd name="T67" fmla="*/ 167 h 857"/>
                <a:gd name="T68" fmla="*/ 1107 w 1664"/>
                <a:gd name="T69" fmla="*/ 90 h 857"/>
                <a:gd name="T70" fmla="*/ 1245 w 1664"/>
                <a:gd name="T71" fmla="*/ 137 h 857"/>
                <a:gd name="T72" fmla="*/ 1316 w 1664"/>
                <a:gd name="T73" fmla="*/ 75 h 857"/>
                <a:gd name="T74" fmla="*/ 1494 w 1664"/>
                <a:gd name="T75" fmla="*/ 65 h 857"/>
                <a:gd name="T76" fmla="*/ 1562 w 1664"/>
                <a:gd name="T77" fmla="*/ 153 h 857"/>
                <a:gd name="T78" fmla="*/ 1664 w 1664"/>
                <a:gd name="T79" fmla="*/ 217 h 857"/>
                <a:gd name="T80" fmla="*/ 1591 w 1664"/>
                <a:gd name="T81" fmla="*/ 41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4" h="857">
                  <a:moveTo>
                    <a:pt x="1591" y="418"/>
                  </a:moveTo>
                  <a:lnTo>
                    <a:pt x="1614" y="550"/>
                  </a:lnTo>
                  <a:lnTo>
                    <a:pt x="1534" y="577"/>
                  </a:lnTo>
                  <a:lnTo>
                    <a:pt x="1422" y="520"/>
                  </a:lnTo>
                  <a:lnTo>
                    <a:pt x="1297" y="530"/>
                  </a:lnTo>
                  <a:lnTo>
                    <a:pt x="1191" y="466"/>
                  </a:lnTo>
                  <a:lnTo>
                    <a:pt x="1156" y="524"/>
                  </a:lnTo>
                  <a:lnTo>
                    <a:pt x="1071" y="555"/>
                  </a:lnTo>
                  <a:lnTo>
                    <a:pt x="1019" y="689"/>
                  </a:lnTo>
                  <a:lnTo>
                    <a:pt x="885" y="654"/>
                  </a:lnTo>
                  <a:lnTo>
                    <a:pt x="762" y="651"/>
                  </a:lnTo>
                  <a:lnTo>
                    <a:pt x="624" y="753"/>
                  </a:lnTo>
                  <a:lnTo>
                    <a:pt x="558" y="768"/>
                  </a:lnTo>
                  <a:lnTo>
                    <a:pt x="559" y="817"/>
                  </a:lnTo>
                  <a:lnTo>
                    <a:pt x="510" y="857"/>
                  </a:lnTo>
                  <a:lnTo>
                    <a:pt x="288" y="846"/>
                  </a:lnTo>
                  <a:lnTo>
                    <a:pt x="251" y="805"/>
                  </a:lnTo>
                  <a:lnTo>
                    <a:pt x="122" y="728"/>
                  </a:lnTo>
                  <a:lnTo>
                    <a:pt x="68" y="710"/>
                  </a:lnTo>
                  <a:lnTo>
                    <a:pt x="28" y="666"/>
                  </a:lnTo>
                  <a:lnTo>
                    <a:pt x="0" y="485"/>
                  </a:lnTo>
                  <a:lnTo>
                    <a:pt x="17" y="388"/>
                  </a:lnTo>
                  <a:lnTo>
                    <a:pt x="70" y="299"/>
                  </a:lnTo>
                  <a:lnTo>
                    <a:pt x="207" y="302"/>
                  </a:lnTo>
                  <a:lnTo>
                    <a:pt x="265" y="266"/>
                  </a:lnTo>
                  <a:lnTo>
                    <a:pt x="375" y="189"/>
                  </a:lnTo>
                  <a:lnTo>
                    <a:pt x="432" y="96"/>
                  </a:lnTo>
                  <a:lnTo>
                    <a:pt x="561" y="68"/>
                  </a:lnTo>
                  <a:lnTo>
                    <a:pt x="582" y="41"/>
                  </a:lnTo>
                  <a:lnTo>
                    <a:pt x="686" y="129"/>
                  </a:lnTo>
                  <a:lnTo>
                    <a:pt x="778" y="22"/>
                  </a:lnTo>
                  <a:lnTo>
                    <a:pt x="817" y="0"/>
                  </a:lnTo>
                  <a:lnTo>
                    <a:pt x="872" y="106"/>
                  </a:lnTo>
                  <a:lnTo>
                    <a:pt x="934" y="167"/>
                  </a:lnTo>
                  <a:lnTo>
                    <a:pt x="1107" y="90"/>
                  </a:lnTo>
                  <a:lnTo>
                    <a:pt x="1245" y="137"/>
                  </a:lnTo>
                  <a:lnTo>
                    <a:pt x="1316" y="75"/>
                  </a:lnTo>
                  <a:lnTo>
                    <a:pt x="1494" y="65"/>
                  </a:lnTo>
                  <a:lnTo>
                    <a:pt x="1562" y="153"/>
                  </a:lnTo>
                  <a:lnTo>
                    <a:pt x="1664" y="217"/>
                  </a:lnTo>
                  <a:lnTo>
                    <a:pt x="1591" y="418"/>
                  </a:lnTo>
                  <a:close/>
                </a:path>
              </a:pathLst>
            </a:custGeom>
            <a:solidFill>
              <a:srgbClr val="00B0F0"/>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5" name="Freeform 313"/>
            <p:cNvSpPr>
              <a:spLocks/>
            </p:cNvSpPr>
            <p:nvPr/>
          </p:nvSpPr>
          <p:spPr bwMode="auto">
            <a:xfrm>
              <a:off x="10182083" y="2523733"/>
              <a:ext cx="351074" cy="212931"/>
            </a:xfrm>
            <a:custGeom>
              <a:avLst/>
              <a:gdLst>
                <a:gd name="T0" fmla="*/ 1985 w 2028"/>
                <a:gd name="T1" fmla="*/ 308 h 1241"/>
                <a:gd name="T2" fmla="*/ 1964 w 2028"/>
                <a:gd name="T3" fmla="*/ 239 h 1241"/>
                <a:gd name="T4" fmla="*/ 1914 w 2028"/>
                <a:gd name="T5" fmla="*/ 223 h 1241"/>
                <a:gd name="T6" fmla="*/ 1890 w 2028"/>
                <a:gd name="T7" fmla="*/ 130 h 1241"/>
                <a:gd name="T8" fmla="*/ 1842 w 2028"/>
                <a:gd name="T9" fmla="*/ 84 h 1241"/>
                <a:gd name="T10" fmla="*/ 1762 w 2028"/>
                <a:gd name="T11" fmla="*/ 111 h 1241"/>
                <a:gd name="T12" fmla="*/ 1650 w 2028"/>
                <a:gd name="T13" fmla="*/ 54 h 1241"/>
                <a:gd name="T14" fmla="*/ 1525 w 2028"/>
                <a:gd name="T15" fmla="*/ 64 h 1241"/>
                <a:gd name="T16" fmla="*/ 1419 w 2028"/>
                <a:gd name="T17" fmla="*/ 0 h 1241"/>
                <a:gd name="T18" fmla="*/ 1384 w 2028"/>
                <a:gd name="T19" fmla="*/ 58 h 1241"/>
                <a:gd name="T20" fmla="*/ 1299 w 2028"/>
                <a:gd name="T21" fmla="*/ 89 h 1241"/>
                <a:gd name="T22" fmla="*/ 1247 w 2028"/>
                <a:gd name="T23" fmla="*/ 223 h 1241"/>
                <a:gd name="T24" fmla="*/ 1113 w 2028"/>
                <a:gd name="T25" fmla="*/ 188 h 1241"/>
                <a:gd name="T26" fmla="*/ 990 w 2028"/>
                <a:gd name="T27" fmla="*/ 185 h 1241"/>
                <a:gd name="T28" fmla="*/ 852 w 2028"/>
                <a:gd name="T29" fmla="*/ 287 h 1241"/>
                <a:gd name="T30" fmla="*/ 786 w 2028"/>
                <a:gd name="T31" fmla="*/ 302 h 1241"/>
                <a:gd name="T32" fmla="*/ 787 w 2028"/>
                <a:gd name="T33" fmla="*/ 351 h 1241"/>
                <a:gd name="T34" fmla="*/ 738 w 2028"/>
                <a:gd name="T35" fmla="*/ 391 h 1241"/>
                <a:gd name="T36" fmla="*/ 516 w 2028"/>
                <a:gd name="T37" fmla="*/ 380 h 1241"/>
                <a:gd name="T38" fmla="*/ 479 w 2028"/>
                <a:gd name="T39" fmla="*/ 339 h 1241"/>
                <a:gd name="T40" fmla="*/ 350 w 2028"/>
                <a:gd name="T41" fmla="*/ 262 h 1241"/>
                <a:gd name="T42" fmla="*/ 296 w 2028"/>
                <a:gd name="T43" fmla="*/ 244 h 1241"/>
                <a:gd name="T44" fmla="*/ 311 w 2028"/>
                <a:gd name="T45" fmla="*/ 328 h 1241"/>
                <a:gd name="T46" fmla="*/ 257 w 2028"/>
                <a:gd name="T47" fmla="*/ 315 h 1241"/>
                <a:gd name="T48" fmla="*/ 224 w 2028"/>
                <a:gd name="T49" fmla="*/ 334 h 1241"/>
                <a:gd name="T50" fmla="*/ 230 w 2028"/>
                <a:gd name="T51" fmla="*/ 361 h 1241"/>
                <a:gd name="T52" fmla="*/ 215 w 2028"/>
                <a:gd name="T53" fmla="*/ 396 h 1241"/>
                <a:gd name="T54" fmla="*/ 198 w 2028"/>
                <a:gd name="T55" fmla="*/ 413 h 1241"/>
                <a:gd name="T56" fmla="*/ 177 w 2028"/>
                <a:gd name="T57" fmla="*/ 361 h 1241"/>
                <a:gd name="T58" fmla="*/ 144 w 2028"/>
                <a:gd name="T59" fmla="*/ 590 h 1241"/>
                <a:gd name="T60" fmla="*/ 8 w 2028"/>
                <a:gd name="T61" fmla="*/ 746 h 1241"/>
                <a:gd name="T62" fmla="*/ 0 w 2028"/>
                <a:gd name="T63" fmla="*/ 849 h 1241"/>
                <a:gd name="T64" fmla="*/ 36 w 2028"/>
                <a:gd name="T65" fmla="*/ 813 h 1241"/>
                <a:gd name="T66" fmla="*/ 87 w 2028"/>
                <a:gd name="T67" fmla="*/ 850 h 1241"/>
                <a:gd name="T68" fmla="*/ 149 w 2028"/>
                <a:gd name="T69" fmla="*/ 929 h 1241"/>
                <a:gd name="T70" fmla="*/ 214 w 2028"/>
                <a:gd name="T71" fmla="*/ 961 h 1241"/>
                <a:gd name="T72" fmla="*/ 301 w 2028"/>
                <a:gd name="T73" fmla="*/ 991 h 1241"/>
                <a:gd name="T74" fmla="*/ 372 w 2028"/>
                <a:gd name="T75" fmla="*/ 1066 h 1241"/>
                <a:gd name="T76" fmla="*/ 551 w 2028"/>
                <a:gd name="T77" fmla="*/ 1241 h 1241"/>
                <a:gd name="T78" fmla="*/ 720 w 2028"/>
                <a:gd name="T79" fmla="*/ 1216 h 1241"/>
                <a:gd name="T80" fmla="*/ 860 w 2028"/>
                <a:gd name="T81" fmla="*/ 1205 h 1241"/>
                <a:gd name="T82" fmla="*/ 949 w 2028"/>
                <a:gd name="T83" fmla="*/ 1151 h 1241"/>
                <a:gd name="T84" fmla="*/ 1045 w 2028"/>
                <a:gd name="T85" fmla="*/ 1064 h 1241"/>
                <a:gd name="T86" fmla="*/ 1129 w 2028"/>
                <a:gd name="T87" fmla="*/ 1063 h 1241"/>
                <a:gd name="T88" fmla="*/ 1206 w 2028"/>
                <a:gd name="T89" fmla="*/ 1086 h 1241"/>
                <a:gd name="T90" fmla="*/ 1283 w 2028"/>
                <a:gd name="T91" fmla="*/ 1105 h 1241"/>
                <a:gd name="T92" fmla="*/ 1412 w 2028"/>
                <a:gd name="T93" fmla="*/ 1040 h 1241"/>
                <a:gd name="T94" fmla="*/ 1511 w 2028"/>
                <a:gd name="T95" fmla="*/ 1026 h 1241"/>
                <a:gd name="T96" fmla="*/ 1587 w 2028"/>
                <a:gd name="T97" fmla="*/ 939 h 1241"/>
                <a:gd name="T98" fmla="*/ 1661 w 2028"/>
                <a:gd name="T99" fmla="*/ 729 h 1241"/>
                <a:gd name="T100" fmla="*/ 1813 w 2028"/>
                <a:gd name="T101" fmla="*/ 536 h 1241"/>
                <a:gd name="T102" fmla="*/ 1956 w 2028"/>
                <a:gd name="T103" fmla="*/ 395 h 1241"/>
                <a:gd name="T104" fmla="*/ 2002 w 2028"/>
                <a:gd name="T105" fmla="*/ 397 h 1241"/>
                <a:gd name="T106" fmla="*/ 2028 w 2028"/>
                <a:gd name="T107" fmla="*/ 335 h 1241"/>
                <a:gd name="T108" fmla="*/ 1985 w 2028"/>
                <a:gd name="T109" fmla="*/ 308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8" h="1241">
                  <a:moveTo>
                    <a:pt x="1985" y="308"/>
                  </a:moveTo>
                  <a:lnTo>
                    <a:pt x="1964" y="239"/>
                  </a:lnTo>
                  <a:lnTo>
                    <a:pt x="1914" y="223"/>
                  </a:lnTo>
                  <a:lnTo>
                    <a:pt x="1890" y="130"/>
                  </a:lnTo>
                  <a:lnTo>
                    <a:pt x="1842" y="84"/>
                  </a:lnTo>
                  <a:lnTo>
                    <a:pt x="1762" y="111"/>
                  </a:lnTo>
                  <a:lnTo>
                    <a:pt x="1650" y="54"/>
                  </a:lnTo>
                  <a:lnTo>
                    <a:pt x="1525" y="64"/>
                  </a:lnTo>
                  <a:lnTo>
                    <a:pt x="1419" y="0"/>
                  </a:lnTo>
                  <a:lnTo>
                    <a:pt x="1384" y="58"/>
                  </a:lnTo>
                  <a:lnTo>
                    <a:pt x="1299" y="89"/>
                  </a:lnTo>
                  <a:lnTo>
                    <a:pt x="1247" y="223"/>
                  </a:lnTo>
                  <a:lnTo>
                    <a:pt x="1113" y="188"/>
                  </a:lnTo>
                  <a:lnTo>
                    <a:pt x="990" y="185"/>
                  </a:lnTo>
                  <a:lnTo>
                    <a:pt x="852" y="287"/>
                  </a:lnTo>
                  <a:lnTo>
                    <a:pt x="786" y="302"/>
                  </a:lnTo>
                  <a:lnTo>
                    <a:pt x="787" y="351"/>
                  </a:lnTo>
                  <a:lnTo>
                    <a:pt x="738" y="391"/>
                  </a:lnTo>
                  <a:lnTo>
                    <a:pt x="516" y="380"/>
                  </a:lnTo>
                  <a:lnTo>
                    <a:pt x="479" y="339"/>
                  </a:lnTo>
                  <a:lnTo>
                    <a:pt x="350" y="262"/>
                  </a:lnTo>
                  <a:lnTo>
                    <a:pt x="296" y="244"/>
                  </a:lnTo>
                  <a:lnTo>
                    <a:pt x="311" y="328"/>
                  </a:lnTo>
                  <a:lnTo>
                    <a:pt x="257" y="315"/>
                  </a:lnTo>
                  <a:lnTo>
                    <a:pt x="224" y="334"/>
                  </a:lnTo>
                  <a:lnTo>
                    <a:pt x="230" y="361"/>
                  </a:lnTo>
                  <a:lnTo>
                    <a:pt x="215" y="396"/>
                  </a:lnTo>
                  <a:lnTo>
                    <a:pt x="198" y="413"/>
                  </a:lnTo>
                  <a:lnTo>
                    <a:pt x="177" y="361"/>
                  </a:lnTo>
                  <a:lnTo>
                    <a:pt x="144" y="590"/>
                  </a:lnTo>
                  <a:lnTo>
                    <a:pt x="8" y="746"/>
                  </a:lnTo>
                  <a:lnTo>
                    <a:pt x="0" y="849"/>
                  </a:lnTo>
                  <a:lnTo>
                    <a:pt x="36" y="813"/>
                  </a:lnTo>
                  <a:lnTo>
                    <a:pt x="87" y="850"/>
                  </a:lnTo>
                  <a:lnTo>
                    <a:pt x="149" y="929"/>
                  </a:lnTo>
                  <a:lnTo>
                    <a:pt x="214" y="961"/>
                  </a:lnTo>
                  <a:lnTo>
                    <a:pt x="301" y="991"/>
                  </a:lnTo>
                  <a:lnTo>
                    <a:pt x="372" y="1066"/>
                  </a:lnTo>
                  <a:lnTo>
                    <a:pt x="551" y="1241"/>
                  </a:lnTo>
                  <a:lnTo>
                    <a:pt x="720" y="1216"/>
                  </a:lnTo>
                  <a:lnTo>
                    <a:pt x="860" y="1205"/>
                  </a:lnTo>
                  <a:lnTo>
                    <a:pt x="949" y="1151"/>
                  </a:lnTo>
                  <a:lnTo>
                    <a:pt x="1045" y="1064"/>
                  </a:lnTo>
                  <a:lnTo>
                    <a:pt x="1129" y="1063"/>
                  </a:lnTo>
                  <a:lnTo>
                    <a:pt x="1206" y="1086"/>
                  </a:lnTo>
                  <a:lnTo>
                    <a:pt x="1283" y="1105"/>
                  </a:lnTo>
                  <a:lnTo>
                    <a:pt x="1412" y="1040"/>
                  </a:lnTo>
                  <a:lnTo>
                    <a:pt x="1511" y="1026"/>
                  </a:lnTo>
                  <a:lnTo>
                    <a:pt x="1587" y="939"/>
                  </a:lnTo>
                  <a:lnTo>
                    <a:pt x="1661" y="729"/>
                  </a:lnTo>
                  <a:lnTo>
                    <a:pt x="1813" y="536"/>
                  </a:lnTo>
                  <a:lnTo>
                    <a:pt x="1956" y="395"/>
                  </a:lnTo>
                  <a:lnTo>
                    <a:pt x="2002" y="397"/>
                  </a:lnTo>
                  <a:lnTo>
                    <a:pt x="2028" y="335"/>
                  </a:lnTo>
                  <a:lnTo>
                    <a:pt x="1985" y="308"/>
                  </a:lnTo>
                  <a:close/>
                </a:path>
              </a:pathLst>
            </a:custGeom>
            <a:solidFill>
              <a:srgbClr val="00B0F0"/>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6" name="Freeform 314"/>
            <p:cNvSpPr>
              <a:spLocks/>
            </p:cNvSpPr>
            <p:nvPr/>
          </p:nvSpPr>
          <p:spPr bwMode="auto">
            <a:xfrm>
              <a:off x="10046322" y="2662825"/>
              <a:ext cx="161702" cy="103031"/>
            </a:xfrm>
            <a:custGeom>
              <a:avLst/>
              <a:gdLst>
                <a:gd name="T0" fmla="*/ 938 w 938"/>
                <a:gd name="T1" fmla="*/ 116 h 599"/>
                <a:gd name="T2" fmla="*/ 874 w 938"/>
                <a:gd name="T3" fmla="*/ 124 h 599"/>
                <a:gd name="T4" fmla="*/ 848 w 938"/>
                <a:gd name="T5" fmla="*/ 194 h 599"/>
                <a:gd name="T6" fmla="*/ 786 w 938"/>
                <a:gd name="T7" fmla="*/ 182 h 599"/>
                <a:gd name="T8" fmla="*/ 760 w 938"/>
                <a:gd name="T9" fmla="*/ 253 h 599"/>
                <a:gd name="T10" fmla="*/ 662 w 938"/>
                <a:gd name="T11" fmla="*/ 271 h 599"/>
                <a:gd name="T12" fmla="*/ 703 w 938"/>
                <a:gd name="T13" fmla="*/ 381 h 599"/>
                <a:gd name="T14" fmla="*/ 651 w 938"/>
                <a:gd name="T15" fmla="*/ 452 h 599"/>
                <a:gd name="T16" fmla="*/ 597 w 938"/>
                <a:gd name="T17" fmla="*/ 471 h 599"/>
                <a:gd name="T18" fmla="*/ 594 w 938"/>
                <a:gd name="T19" fmla="*/ 541 h 599"/>
                <a:gd name="T20" fmla="*/ 612 w 938"/>
                <a:gd name="T21" fmla="*/ 577 h 599"/>
                <a:gd name="T22" fmla="*/ 590 w 938"/>
                <a:gd name="T23" fmla="*/ 599 h 599"/>
                <a:gd name="T24" fmla="*/ 536 w 938"/>
                <a:gd name="T25" fmla="*/ 582 h 599"/>
                <a:gd name="T26" fmla="*/ 438 w 938"/>
                <a:gd name="T27" fmla="*/ 578 h 599"/>
                <a:gd name="T28" fmla="*/ 371 w 938"/>
                <a:gd name="T29" fmla="*/ 530 h 599"/>
                <a:gd name="T30" fmla="*/ 337 w 938"/>
                <a:gd name="T31" fmla="*/ 588 h 599"/>
                <a:gd name="T32" fmla="*/ 185 w 938"/>
                <a:gd name="T33" fmla="*/ 598 h 599"/>
                <a:gd name="T34" fmla="*/ 136 w 938"/>
                <a:gd name="T35" fmla="*/ 577 h 599"/>
                <a:gd name="T36" fmla="*/ 80 w 938"/>
                <a:gd name="T37" fmla="*/ 568 h 599"/>
                <a:gd name="T38" fmla="*/ 97 w 938"/>
                <a:gd name="T39" fmla="*/ 528 h 599"/>
                <a:gd name="T40" fmla="*/ 84 w 938"/>
                <a:gd name="T41" fmla="*/ 506 h 599"/>
                <a:gd name="T42" fmla="*/ 113 w 938"/>
                <a:gd name="T43" fmla="*/ 510 h 599"/>
                <a:gd name="T44" fmla="*/ 126 w 938"/>
                <a:gd name="T45" fmla="*/ 476 h 599"/>
                <a:gd name="T46" fmla="*/ 108 w 938"/>
                <a:gd name="T47" fmla="*/ 440 h 599"/>
                <a:gd name="T48" fmla="*/ 28 w 938"/>
                <a:gd name="T49" fmla="*/ 401 h 599"/>
                <a:gd name="T50" fmla="*/ 64 w 938"/>
                <a:gd name="T51" fmla="*/ 348 h 599"/>
                <a:gd name="T52" fmla="*/ 58 w 938"/>
                <a:gd name="T53" fmla="*/ 316 h 599"/>
                <a:gd name="T54" fmla="*/ 0 w 938"/>
                <a:gd name="T55" fmla="*/ 255 h 599"/>
                <a:gd name="T56" fmla="*/ 66 w 938"/>
                <a:gd name="T57" fmla="*/ 130 h 599"/>
                <a:gd name="T58" fmla="*/ 337 w 938"/>
                <a:gd name="T59" fmla="*/ 182 h 599"/>
                <a:gd name="T60" fmla="*/ 487 w 938"/>
                <a:gd name="T61" fmla="*/ 65 h 599"/>
                <a:gd name="T62" fmla="*/ 590 w 938"/>
                <a:gd name="T63" fmla="*/ 64 h 599"/>
                <a:gd name="T64" fmla="*/ 664 w 938"/>
                <a:gd name="T65" fmla="*/ 37 h 599"/>
                <a:gd name="T66" fmla="*/ 749 w 938"/>
                <a:gd name="T67" fmla="*/ 76 h 599"/>
                <a:gd name="T68" fmla="*/ 789 w 938"/>
                <a:gd name="T69" fmla="*/ 36 h 599"/>
                <a:gd name="T70" fmla="*/ 825 w 938"/>
                <a:gd name="T71" fmla="*/ 0 h 599"/>
                <a:gd name="T72" fmla="*/ 876 w 938"/>
                <a:gd name="T73" fmla="*/ 37 h 599"/>
                <a:gd name="T74" fmla="*/ 938 w 938"/>
                <a:gd name="T75" fmla="*/ 11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8" h="599">
                  <a:moveTo>
                    <a:pt x="938" y="116"/>
                  </a:moveTo>
                  <a:lnTo>
                    <a:pt x="874" y="124"/>
                  </a:lnTo>
                  <a:lnTo>
                    <a:pt x="848" y="194"/>
                  </a:lnTo>
                  <a:lnTo>
                    <a:pt x="786" y="182"/>
                  </a:lnTo>
                  <a:lnTo>
                    <a:pt x="760" y="253"/>
                  </a:lnTo>
                  <a:lnTo>
                    <a:pt x="662" y="271"/>
                  </a:lnTo>
                  <a:lnTo>
                    <a:pt x="703" y="381"/>
                  </a:lnTo>
                  <a:lnTo>
                    <a:pt x="651" y="452"/>
                  </a:lnTo>
                  <a:lnTo>
                    <a:pt x="597" y="471"/>
                  </a:lnTo>
                  <a:lnTo>
                    <a:pt x="594" y="541"/>
                  </a:lnTo>
                  <a:lnTo>
                    <a:pt x="612" y="577"/>
                  </a:lnTo>
                  <a:lnTo>
                    <a:pt x="590" y="599"/>
                  </a:lnTo>
                  <a:lnTo>
                    <a:pt x="536" y="582"/>
                  </a:lnTo>
                  <a:lnTo>
                    <a:pt x="438" y="578"/>
                  </a:lnTo>
                  <a:lnTo>
                    <a:pt x="371" y="530"/>
                  </a:lnTo>
                  <a:lnTo>
                    <a:pt x="337" y="588"/>
                  </a:lnTo>
                  <a:lnTo>
                    <a:pt x="185" y="598"/>
                  </a:lnTo>
                  <a:lnTo>
                    <a:pt x="136" y="577"/>
                  </a:lnTo>
                  <a:lnTo>
                    <a:pt x="80" y="568"/>
                  </a:lnTo>
                  <a:lnTo>
                    <a:pt x="97" y="528"/>
                  </a:lnTo>
                  <a:lnTo>
                    <a:pt x="84" y="506"/>
                  </a:lnTo>
                  <a:lnTo>
                    <a:pt x="113" y="510"/>
                  </a:lnTo>
                  <a:lnTo>
                    <a:pt x="126" y="476"/>
                  </a:lnTo>
                  <a:lnTo>
                    <a:pt x="108" y="440"/>
                  </a:lnTo>
                  <a:lnTo>
                    <a:pt x="28" y="401"/>
                  </a:lnTo>
                  <a:lnTo>
                    <a:pt x="64" y="348"/>
                  </a:lnTo>
                  <a:lnTo>
                    <a:pt x="58" y="316"/>
                  </a:lnTo>
                  <a:lnTo>
                    <a:pt x="0" y="255"/>
                  </a:lnTo>
                  <a:lnTo>
                    <a:pt x="66" y="130"/>
                  </a:lnTo>
                  <a:lnTo>
                    <a:pt x="337" y="182"/>
                  </a:lnTo>
                  <a:lnTo>
                    <a:pt x="487" y="65"/>
                  </a:lnTo>
                  <a:lnTo>
                    <a:pt x="590" y="64"/>
                  </a:lnTo>
                  <a:lnTo>
                    <a:pt x="664" y="37"/>
                  </a:lnTo>
                  <a:lnTo>
                    <a:pt x="749" y="76"/>
                  </a:lnTo>
                  <a:lnTo>
                    <a:pt x="789" y="36"/>
                  </a:lnTo>
                  <a:lnTo>
                    <a:pt x="825" y="0"/>
                  </a:lnTo>
                  <a:lnTo>
                    <a:pt x="876" y="37"/>
                  </a:lnTo>
                  <a:lnTo>
                    <a:pt x="938" y="116"/>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7" name="Freeform 315"/>
            <p:cNvSpPr>
              <a:spLocks/>
            </p:cNvSpPr>
            <p:nvPr/>
          </p:nvSpPr>
          <p:spPr bwMode="auto">
            <a:xfrm>
              <a:off x="10745012" y="2528885"/>
              <a:ext cx="170349" cy="204345"/>
            </a:xfrm>
            <a:custGeom>
              <a:avLst/>
              <a:gdLst>
                <a:gd name="T0" fmla="*/ 985 w 985"/>
                <a:gd name="T1" fmla="*/ 931 h 1193"/>
                <a:gd name="T2" fmla="*/ 941 w 985"/>
                <a:gd name="T3" fmla="*/ 953 h 1193"/>
                <a:gd name="T4" fmla="*/ 896 w 985"/>
                <a:gd name="T5" fmla="*/ 913 h 1193"/>
                <a:gd name="T6" fmla="*/ 848 w 985"/>
                <a:gd name="T7" fmla="*/ 928 h 1193"/>
                <a:gd name="T8" fmla="*/ 714 w 985"/>
                <a:gd name="T9" fmla="*/ 938 h 1193"/>
                <a:gd name="T10" fmla="*/ 674 w 985"/>
                <a:gd name="T11" fmla="*/ 911 h 1193"/>
                <a:gd name="T12" fmla="*/ 629 w 985"/>
                <a:gd name="T13" fmla="*/ 956 h 1193"/>
                <a:gd name="T14" fmla="*/ 605 w 985"/>
                <a:gd name="T15" fmla="*/ 1098 h 1193"/>
                <a:gd name="T16" fmla="*/ 511 w 985"/>
                <a:gd name="T17" fmla="*/ 1165 h 1193"/>
                <a:gd name="T18" fmla="*/ 414 w 985"/>
                <a:gd name="T19" fmla="*/ 1193 h 1193"/>
                <a:gd name="T20" fmla="*/ 391 w 985"/>
                <a:gd name="T21" fmla="*/ 1069 h 1193"/>
                <a:gd name="T22" fmla="*/ 407 w 985"/>
                <a:gd name="T23" fmla="*/ 785 h 1193"/>
                <a:gd name="T24" fmla="*/ 356 w 985"/>
                <a:gd name="T25" fmla="*/ 640 h 1193"/>
                <a:gd name="T26" fmla="*/ 162 w 985"/>
                <a:gd name="T27" fmla="*/ 390 h 1193"/>
                <a:gd name="T28" fmla="*/ 90 w 985"/>
                <a:gd name="T29" fmla="*/ 204 h 1193"/>
                <a:gd name="T30" fmla="*/ 0 w 985"/>
                <a:gd name="T31" fmla="*/ 112 h 1193"/>
                <a:gd name="T32" fmla="*/ 9 w 985"/>
                <a:gd name="T33" fmla="*/ 63 h 1193"/>
                <a:gd name="T34" fmla="*/ 168 w 985"/>
                <a:gd name="T35" fmla="*/ 0 h 1193"/>
                <a:gd name="T36" fmla="*/ 534 w 985"/>
                <a:gd name="T37" fmla="*/ 142 h 1193"/>
                <a:gd name="T38" fmla="*/ 654 w 985"/>
                <a:gd name="T39" fmla="*/ 159 h 1193"/>
                <a:gd name="T40" fmla="*/ 766 w 985"/>
                <a:gd name="T41" fmla="*/ 375 h 1193"/>
                <a:gd name="T42" fmla="*/ 750 w 985"/>
                <a:gd name="T43" fmla="*/ 477 h 1193"/>
                <a:gd name="T44" fmla="*/ 809 w 985"/>
                <a:gd name="T45" fmla="*/ 596 h 1193"/>
                <a:gd name="T46" fmla="*/ 858 w 985"/>
                <a:gd name="T47" fmla="*/ 600 h 1193"/>
                <a:gd name="T48" fmla="*/ 939 w 985"/>
                <a:gd name="T49" fmla="*/ 790 h 1193"/>
                <a:gd name="T50" fmla="*/ 927 w 985"/>
                <a:gd name="T51" fmla="*/ 855 h 1193"/>
                <a:gd name="T52" fmla="*/ 985 w 985"/>
                <a:gd name="T53" fmla="*/ 931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5" h="1193">
                  <a:moveTo>
                    <a:pt x="985" y="931"/>
                  </a:moveTo>
                  <a:lnTo>
                    <a:pt x="941" y="953"/>
                  </a:lnTo>
                  <a:lnTo>
                    <a:pt x="896" y="913"/>
                  </a:lnTo>
                  <a:lnTo>
                    <a:pt x="848" y="928"/>
                  </a:lnTo>
                  <a:lnTo>
                    <a:pt x="714" y="938"/>
                  </a:lnTo>
                  <a:lnTo>
                    <a:pt x="674" y="911"/>
                  </a:lnTo>
                  <a:lnTo>
                    <a:pt x="629" y="956"/>
                  </a:lnTo>
                  <a:lnTo>
                    <a:pt x="605" y="1098"/>
                  </a:lnTo>
                  <a:lnTo>
                    <a:pt x="511" y="1165"/>
                  </a:lnTo>
                  <a:lnTo>
                    <a:pt x="414" y="1193"/>
                  </a:lnTo>
                  <a:lnTo>
                    <a:pt x="391" y="1069"/>
                  </a:lnTo>
                  <a:lnTo>
                    <a:pt x="407" y="785"/>
                  </a:lnTo>
                  <a:lnTo>
                    <a:pt x="356" y="640"/>
                  </a:lnTo>
                  <a:lnTo>
                    <a:pt x="162" y="390"/>
                  </a:lnTo>
                  <a:lnTo>
                    <a:pt x="90" y="204"/>
                  </a:lnTo>
                  <a:lnTo>
                    <a:pt x="0" y="112"/>
                  </a:lnTo>
                  <a:lnTo>
                    <a:pt x="9" y="63"/>
                  </a:lnTo>
                  <a:lnTo>
                    <a:pt x="168" y="0"/>
                  </a:lnTo>
                  <a:lnTo>
                    <a:pt x="534" y="142"/>
                  </a:lnTo>
                  <a:lnTo>
                    <a:pt x="654" y="159"/>
                  </a:lnTo>
                  <a:lnTo>
                    <a:pt x="766" y="375"/>
                  </a:lnTo>
                  <a:lnTo>
                    <a:pt x="750" y="477"/>
                  </a:lnTo>
                  <a:lnTo>
                    <a:pt x="809" y="596"/>
                  </a:lnTo>
                  <a:lnTo>
                    <a:pt x="858" y="600"/>
                  </a:lnTo>
                  <a:lnTo>
                    <a:pt x="939" y="790"/>
                  </a:lnTo>
                  <a:lnTo>
                    <a:pt x="927" y="855"/>
                  </a:lnTo>
                  <a:lnTo>
                    <a:pt x="985" y="931"/>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8" name="Freeform 316"/>
            <p:cNvSpPr>
              <a:spLocks/>
            </p:cNvSpPr>
            <p:nvPr/>
          </p:nvSpPr>
          <p:spPr bwMode="auto">
            <a:xfrm>
              <a:off x="10521050" y="2850857"/>
              <a:ext cx="323403" cy="209496"/>
            </a:xfrm>
            <a:custGeom>
              <a:avLst/>
              <a:gdLst>
                <a:gd name="T0" fmla="*/ 1862 w 1871"/>
                <a:gd name="T1" fmla="*/ 302 h 1217"/>
                <a:gd name="T2" fmla="*/ 1815 w 1871"/>
                <a:gd name="T3" fmla="*/ 386 h 1217"/>
                <a:gd name="T4" fmla="*/ 1712 w 1871"/>
                <a:gd name="T5" fmla="*/ 400 h 1217"/>
                <a:gd name="T6" fmla="*/ 1608 w 1871"/>
                <a:gd name="T7" fmla="*/ 623 h 1217"/>
                <a:gd name="T8" fmla="*/ 1577 w 1871"/>
                <a:gd name="T9" fmla="*/ 670 h 1217"/>
                <a:gd name="T10" fmla="*/ 1549 w 1871"/>
                <a:gd name="T11" fmla="*/ 723 h 1217"/>
                <a:gd name="T12" fmla="*/ 1498 w 1871"/>
                <a:gd name="T13" fmla="*/ 720 h 1217"/>
                <a:gd name="T14" fmla="*/ 1475 w 1871"/>
                <a:gd name="T15" fmla="*/ 760 h 1217"/>
                <a:gd name="T16" fmla="*/ 1518 w 1871"/>
                <a:gd name="T17" fmla="*/ 753 h 1217"/>
                <a:gd name="T18" fmla="*/ 1582 w 1871"/>
                <a:gd name="T19" fmla="*/ 766 h 1217"/>
                <a:gd name="T20" fmla="*/ 1596 w 1871"/>
                <a:gd name="T21" fmla="*/ 819 h 1217"/>
                <a:gd name="T22" fmla="*/ 1640 w 1871"/>
                <a:gd name="T23" fmla="*/ 871 h 1217"/>
                <a:gd name="T24" fmla="*/ 1593 w 1871"/>
                <a:gd name="T25" fmla="*/ 918 h 1217"/>
                <a:gd name="T26" fmla="*/ 1477 w 1871"/>
                <a:gd name="T27" fmla="*/ 946 h 1217"/>
                <a:gd name="T28" fmla="*/ 1377 w 1871"/>
                <a:gd name="T29" fmla="*/ 880 h 1217"/>
                <a:gd name="T30" fmla="*/ 1277 w 1871"/>
                <a:gd name="T31" fmla="*/ 918 h 1217"/>
                <a:gd name="T32" fmla="*/ 1187 w 1871"/>
                <a:gd name="T33" fmla="*/ 982 h 1217"/>
                <a:gd name="T34" fmla="*/ 1115 w 1871"/>
                <a:gd name="T35" fmla="*/ 1049 h 1217"/>
                <a:gd name="T36" fmla="*/ 1069 w 1871"/>
                <a:gd name="T37" fmla="*/ 1139 h 1217"/>
                <a:gd name="T38" fmla="*/ 675 w 1871"/>
                <a:gd name="T39" fmla="*/ 1093 h 1217"/>
                <a:gd name="T40" fmla="*/ 386 w 1871"/>
                <a:gd name="T41" fmla="*/ 1149 h 1217"/>
                <a:gd name="T42" fmla="*/ 123 w 1871"/>
                <a:gd name="T43" fmla="*/ 1217 h 1217"/>
                <a:gd name="T44" fmla="*/ 172 w 1871"/>
                <a:gd name="T45" fmla="*/ 1061 h 1217"/>
                <a:gd name="T46" fmla="*/ 33 w 1871"/>
                <a:gd name="T47" fmla="*/ 834 h 1217"/>
                <a:gd name="T48" fmla="*/ 18 w 1871"/>
                <a:gd name="T49" fmla="*/ 567 h 1217"/>
                <a:gd name="T50" fmla="*/ 126 w 1871"/>
                <a:gd name="T51" fmla="*/ 427 h 1217"/>
                <a:gd name="T52" fmla="*/ 1 w 1871"/>
                <a:gd name="T53" fmla="*/ 193 h 1217"/>
                <a:gd name="T54" fmla="*/ 75 w 1871"/>
                <a:gd name="T55" fmla="*/ 0 h 1217"/>
                <a:gd name="T56" fmla="*/ 162 w 1871"/>
                <a:gd name="T57" fmla="*/ 58 h 1217"/>
                <a:gd name="T58" fmla="*/ 133 w 1871"/>
                <a:gd name="T59" fmla="*/ 178 h 1217"/>
                <a:gd name="T60" fmla="*/ 488 w 1871"/>
                <a:gd name="T61" fmla="*/ 242 h 1217"/>
                <a:gd name="T62" fmla="*/ 751 w 1871"/>
                <a:gd name="T63" fmla="*/ 249 h 1217"/>
                <a:gd name="T64" fmla="*/ 1049 w 1871"/>
                <a:gd name="T65" fmla="*/ 111 h 1217"/>
                <a:gd name="T66" fmla="*/ 1489 w 1871"/>
                <a:gd name="T67" fmla="*/ 74 h 1217"/>
                <a:gd name="T68" fmla="*/ 1657 w 1871"/>
                <a:gd name="T69" fmla="*/ 128 h 1217"/>
                <a:gd name="T70" fmla="*/ 1871 w 1871"/>
                <a:gd name="T71" fmla="*/ 2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1" h="1217">
                  <a:moveTo>
                    <a:pt x="1871" y="242"/>
                  </a:moveTo>
                  <a:lnTo>
                    <a:pt x="1862" y="302"/>
                  </a:lnTo>
                  <a:lnTo>
                    <a:pt x="1818" y="366"/>
                  </a:lnTo>
                  <a:lnTo>
                    <a:pt x="1815" y="386"/>
                  </a:lnTo>
                  <a:lnTo>
                    <a:pt x="1746" y="380"/>
                  </a:lnTo>
                  <a:lnTo>
                    <a:pt x="1712" y="400"/>
                  </a:lnTo>
                  <a:lnTo>
                    <a:pt x="1647" y="497"/>
                  </a:lnTo>
                  <a:lnTo>
                    <a:pt x="1608" y="623"/>
                  </a:lnTo>
                  <a:lnTo>
                    <a:pt x="1601" y="663"/>
                  </a:lnTo>
                  <a:lnTo>
                    <a:pt x="1577" y="670"/>
                  </a:lnTo>
                  <a:lnTo>
                    <a:pt x="1549" y="697"/>
                  </a:lnTo>
                  <a:lnTo>
                    <a:pt x="1549" y="723"/>
                  </a:lnTo>
                  <a:lnTo>
                    <a:pt x="1525" y="713"/>
                  </a:lnTo>
                  <a:lnTo>
                    <a:pt x="1498" y="720"/>
                  </a:lnTo>
                  <a:lnTo>
                    <a:pt x="1495" y="747"/>
                  </a:lnTo>
                  <a:lnTo>
                    <a:pt x="1475" y="760"/>
                  </a:lnTo>
                  <a:lnTo>
                    <a:pt x="1493" y="770"/>
                  </a:lnTo>
                  <a:lnTo>
                    <a:pt x="1518" y="753"/>
                  </a:lnTo>
                  <a:lnTo>
                    <a:pt x="1559" y="757"/>
                  </a:lnTo>
                  <a:lnTo>
                    <a:pt x="1582" y="766"/>
                  </a:lnTo>
                  <a:lnTo>
                    <a:pt x="1592" y="789"/>
                  </a:lnTo>
                  <a:lnTo>
                    <a:pt x="1596" y="819"/>
                  </a:lnTo>
                  <a:lnTo>
                    <a:pt x="1603" y="836"/>
                  </a:lnTo>
                  <a:lnTo>
                    <a:pt x="1640" y="871"/>
                  </a:lnTo>
                  <a:lnTo>
                    <a:pt x="1657" y="908"/>
                  </a:lnTo>
                  <a:lnTo>
                    <a:pt x="1593" y="918"/>
                  </a:lnTo>
                  <a:lnTo>
                    <a:pt x="1544" y="946"/>
                  </a:lnTo>
                  <a:lnTo>
                    <a:pt x="1477" y="946"/>
                  </a:lnTo>
                  <a:lnTo>
                    <a:pt x="1471" y="919"/>
                  </a:lnTo>
                  <a:lnTo>
                    <a:pt x="1377" y="880"/>
                  </a:lnTo>
                  <a:lnTo>
                    <a:pt x="1354" y="904"/>
                  </a:lnTo>
                  <a:lnTo>
                    <a:pt x="1277" y="918"/>
                  </a:lnTo>
                  <a:lnTo>
                    <a:pt x="1248" y="975"/>
                  </a:lnTo>
                  <a:lnTo>
                    <a:pt x="1187" y="982"/>
                  </a:lnTo>
                  <a:lnTo>
                    <a:pt x="1092" y="1006"/>
                  </a:lnTo>
                  <a:lnTo>
                    <a:pt x="1115" y="1049"/>
                  </a:lnTo>
                  <a:lnTo>
                    <a:pt x="1115" y="1102"/>
                  </a:lnTo>
                  <a:lnTo>
                    <a:pt x="1069" y="1139"/>
                  </a:lnTo>
                  <a:lnTo>
                    <a:pt x="870" y="1171"/>
                  </a:lnTo>
                  <a:lnTo>
                    <a:pt x="675" y="1093"/>
                  </a:lnTo>
                  <a:lnTo>
                    <a:pt x="542" y="1061"/>
                  </a:lnTo>
                  <a:lnTo>
                    <a:pt x="386" y="1149"/>
                  </a:lnTo>
                  <a:lnTo>
                    <a:pt x="233" y="1133"/>
                  </a:lnTo>
                  <a:lnTo>
                    <a:pt x="123" y="1217"/>
                  </a:lnTo>
                  <a:lnTo>
                    <a:pt x="136" y="1121"/>
                  </a:lnTo>
                  <a:lnTo>
                    <a:pt x="172" y="1061"/>
                  </a:lnTo>
                  <a:lnTo>
                    <a:pt x="165" y="945"/>
                  </a:lnTo>
                  <a:lnTo>
                    <a:pt x="33" y="834"/>
                  </a:lnTo>
                  <a:lnTo>
                    <a:pt x="6" y="773"/>
                  </a:lnTo>
                  <a:lnTo>
                    <a:pt x="18" y="567"/>
                  </a:lnTo>
                  <a:lnTo>
                    <a:pt x="130" y="480"/>
                  </a:lnTo>
                  <a:lnTo>
                    <a:pt x="126" y="427"/>
                  </a:lnTo>
                  <a:lnTo>
                    <a:pt x="62" y="348"/>
                  </a:lnTo>
                  <a:lnTo>
                    <a:pt x="1" y="193"/>
                  </a:lnTo>
                  <a:lnTo>
                    <a:pt x="0" y="104"/>
                  </a:lnTo>
                  <a:lnTo>
                    <a:pt x="75" y="0"/>
                  </a:lnTo>
                  <a:lnTo>
                    <a:pt x="162" y="12"/>
                  </a:lnTo>
                  <a:lnTo>
                    <a:pt x="162" y="58"/>
                  </a:lnTo>
                  <a:lnTo>
                    <a:pt x="93" y="103"/>
                  </a:lnTo>
                  <a:lnTo>
                    <a:pt x="133" y="178"/>
                  </a:lnTo>
                  <a:lnTo>
                    <a:pt x="264" y="164"/>
                  </a:lnTo>
                  <a:lnTo>
                    <a:pt x="488" y="242"/>
                  </a:lnTo>
                  <a:lnTo>
                    <a:pt x="547" y="204"/>
                  </a:lnTo>
                  <a:lnTo>
                    <a:pt x="751" y="249"/>
                  </a:lnTo>
                  <a:lnTo>
                    <a:pt x="904" y="244"/>
                  </a:lnTo>
                  <a:lnTo>
                    <a:pt x="1049" y="111"/>
                  </a:lnTo>
                  <a:lnTo>
                    <a:pt x="1359" y="25"/>
                  </a:lnTo>
                  <a:lnTo>
                    <a:pt x="1489" y="74"/>
                  </a:lnTo>
                  <a:lnTo>
                    <a:pt x="1589" y="53"/>
                  </a:lnTo>
                  <a:lnTo>
                    <a:pt x="1657" y="128"/>
                  </a:lnTo>
                  <a:lnTo>
                    <a:pt x="1737" y="131"/>
                  </a:lnTo>
                  <a:lnTo>
                    <a:pt x="1871" y="242"/>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59" name="Freeform 317"/>
            <p:cNvSpPr>
              <a:spLocks/>
            </p:cNvSpPr>
            <p:nvPr/>
          </p:nvSpPr>
          <p:spPr bwMode="auto">
            <a:xfrm>
              <a:off x="10404315" y="2547773"/>
              <a:ext cx="489428" cy="346013"/>
            </a:xfrm>
            <a:custGeom>
              <a:avLst/>
              <a:gdLst>
                <a:gd name="T0" fmla="*/ 2826 w 2829"/>
                <a:gd name="T1" fmla="*/ 1498 h 2015"/>
                <a:gd name="T2" fmla="*/ 2767 w 2829"/>
                <a:gd name="T3" fmla="*/ 1558 h 2015"/>
                <a:gd name="T4" fmla="*/ 2684 w 2829"/>
                <a:gd name="T5" fmla="*/ 1589 h 2015"/>
                <a:gd name="T6" fmla="*/ 2588 w 2829"/>
                <a:gd name="T7" fmla="*/ 1693 h 2015"/>
                <a:gd name="T8" fmla="*/ 2631 w 2829"/>
                <a:gd name="T9" fmla="*/ 1629 h 2015"/>
                <a:gd name="T10" fmla="*/ 2664 w 2829"/>
                <a:gd name="T11" fmla="*/ 1576 h 2015"/>
                <a:gd name="T12" fmla="*/ 2694 w 2829"/>
                <a:gd name="T13" fmla="*/ 1532 h 2015"/>
                <a:gd name="T14" fmla="*/ 2657 w 2829"/>
                <a:gd name="T15" fmla="*/ 1513 h 2015"/>
                <a:gd name="T16" fmla="*/ 2616 w 2829"/>
                <a:gd name="T17" fmla="*/ 1460 h 2015"/>
                <a:gd name="T18" fmla="*/ 2570 w 2829"/>
                <a:gd name="T19" fmla="*/ 1500 h 2015"/>
                <a:gd name="T20" fmla="*/ 2527 w 2829"/>
                <a:gd name="T21" fmla="*/ 1514 h 2015"/>
                <a:gd name="T22" fmla="*/ 2604 w 2829"/>
                <a:gd name="T23" fmla="*/ 1527 h 2015"/>
                <a:gd name="T24" fmla="*/ 2581 w 2829"/>
                <a:gd name="T25" fmla="*/ 1587 h 2015"/>
                <a:gd name="T26" fmla="*/ 2558 w 2829"/>
                <a:gd name="T27" fmla="*/ 1610 h 2015"/>
                <a:gd name="T28" fmla="*/ 2535 w 2829"/>
                <a:gd name="T29" fmla="*/ 1610 h 2015"/>
                <a:gd name="T30" fmla="*/ 2558 w 2829"/>
                <a:gd name="T31" fmla="*/ 1663 h 2015"/>
                <a:gd name="T32" fmla="*/ 2529 w 2829"/>
                <a:gd name="T33" fmla="*/ 1719 h 2015"/>
                <a:gd name="T34" fmla="*/ 2588 w 2829"/>
                <a:gd name="T35" fmla="*/ 1673 h 2015"/>
                <a:gd name="T36" fmla="*/ 2519 w 2829"/>
                <a:gd name="T37" fmla="*/ 1760 h 2015"/>
                <a:gd name="T38" fmla="*/ 2527 w 2829"/>
                <a:gd name="T39" fmla="*/ 1833 h 2015"/>
                <a:gd name="T40" fmla="*/ 2545 w 2829"/>
                <a:gd name="T41" fmla="*/ 2008 h 2015"/>
                <a:gd name="T42" fmla="*/ 2331 w 2829"/>
                <a:gd name="T43" fmla="*/ 1894 h 2015"/>
                <a:gd name="T44" fmla="*/ 2163 w 2829"/>
                <a:gd name="T45" fmla="*/ 1840 h 2015"/>
                <a:gd name="T46" fmla="*/ 1723 w 2829"/>
                <a:gd name="T47" fmla="*/ 1877 h 2015"/>
                <a:gd name="T48" fmla="*/ 1425 w 2829"/>
                <a:gd name="T49" fmla="*/ 2015 h 2015"/>
                <a:gd name="T50" fmla="*/ 1162 w 2829"/>
                <a:gd name="T51" fmla="*/ 2008 h 2015"/>
                <a:gd name="T52" fmla="*/ 807 w 2829"/>
                <a:gd name="T53" fmla="*/ 1944 h 2015"/>
                <a:gd name="T54" fmla="*/ 836 w 2829"/>
                <a:gd name="T55" fmla="*/ 1824 h 2015"/>
                <a:gd name="T56" fmla="*/ 749 w 2829"/>
                <a:gd name="T57" fmla="*/ 1766 h 2015"/>
                <a:gd name="T58" fmla="*/ 712 w 2829"/>
                <a:gd name="T59" fmla="*/ 1614 h 2015"/>
                <a:gd name="T60" fmla="*/ 595 w 2829"/>
                <a:gd name="T61" fmla="*/ 1611 h 2015"/>
                <a:gd name="T62" fmla="*/ 454 w 2829"/>
                <a:gd name="T63" fmla="*/ 1513 h 2015"/>
                <a:gd name="T64" fmla="*/ 331 w 2829"/>
                <a:gd name="T65" fmla="*/ 1524 h 2015"/>
                <a:gd name="T66" fmla="*/ 333 w 2829"/>
                <a:gd name="T67" fmla="*/ 1348 h 2015"/>
                <a:gd name="T68" fmla="*/ 192 w 2829"/>
                <a:gd name="T69" fmla="*/ 1303 h 2015"/>
                <a:gd name="T70" fmla="*/ 0 w 2829"/>
                <a:gd name="T71" fmla="*/ 963 h 2015"/>
                <a:gd name="T72" fmla="*/ 228 w 2829"/>
                <a:gd name="T73" fmla="*/ 884 h 2015"/>
                <a:gd name="T74" fmla="*/ 378 w 2829"/>
                <a:gd name="T75" fmla="*/ 587 h 2015"/>
                <a:gd name="T76" fmla="*/ 673 w 2829"/>
                <a:gd name="T77" fmla="*/ 253 h 2015"/>
                <a:gd name="T78" fmla="*/ 745 w 2829"/>
                <a:gd name="T79" fmla="*/ 193 h 2015"/>
                <a:gd name="T80" fmla="*/ 1103 w 2829"/>
                <a:gd name="T81" fmla="*/ 185 h 2015"/>
                <a:gd name="T82" fmla="*/ 1219 w 2829"/>
                <a:gd name="T83" fmla="*/ 202 h 2015"/>
                <a:gd name="T84" fmla="*/ 1352 w 2829"/>
                <a:gd name="T85" fmla="*/ 235 h 2015"/>
                <a:gd name="T86" fmla="*/ 1601 w 2829"/>
                <a:gd name="T87" fmla="*/ 163 h 2015"/>
                <a:gd name="T88" fmla="*/ 1781 w 2829"/>
                <a:gd name="T89" fmla="*/ 19 h 2015"/>
                <a:gd name="T90" fmla="*/ 2062 w 2829"/>
                <a:gd name="T91" fmla="*/ 92 h 2015"/>
                <a:gd name="T92" fmla="*/ 2328 w 2829"/>
                <a:gd name="T93" fmla="*/ 528 h 2015"/>
                <a:gd name="T94" fmla="*/ 2363 w 2829"/>
                <a:gd name="T95" fmla="*/ 957 h 2015"/>
                <a:gd name="T96" fmla="*/ 2352 w 2829"/>
                <a:gd name="T97" fmla="*/ 1200 h 2015"/>
                <a:gd name="T98" fmla="*/ 2570 w 2829"/>
                <a:gd name="T99" fmla="*/ 1296 h 2015"/>
                <a:gd name="T100" fmla="*/ 2725 w 2829"/>
                <a:gd name="T101" fmla="*/ 1241 h 2015"/>
                <a:gd name="T102" fmla="*/ 2829 w 2829"/>
                <a:gd name="T103" fmla="*/ 1395 h 2015"/>
                <a:gd name="T104" fmla="*/ 2806 w 2829"/>
                <a:gd name="T105" fmla="*/ 1462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9" h="2015">
                  <a:moveTo>
                    <a:pt x="2806" y="1462"/>
                  </a:moveTo>
                  <a:lnTo>
                    <a:pt x="2826" y="1498"/>
                  </a:lnTo>
                  <a:lnTo>
                    <a:pt x="2823" y="1534"/>
                  </a:lnTo>
                  <a:lnTo>
                    <a:pt x="2767" y="1558"/>
                  </a:lnTo>
                  <a:lnTo>
                    <a:pt x="2731" y="1579"/>
                  </a:lnTo>
                  <a:lnTo>
                    <a:pt x="2684" y="1589"/>
                  </a:lnTo>
                  <a:lnTo>
                    <a:pt x="2641" y="1643"/>
                  </a:lnTo>
                  <a:lnTo>
                    <a:pt x="2588" y="1693"/>
                  </a:lnTo>
                  <a:lnTo>
                    <a:pt x="2598" y="1666"/>
                  </a:lnTo>
                  <a:lnTo>
                    <a:pt x="2631" y="1629"/>
                  </a:lnTo>
                  <a:lnTo>
                    <a:pt x="2631" y="1599"/>
                  </a:lnTo>
                  <a:lnTo>
                    <a:pt x="2664" y="1576"/>
                  </a:lnTo>
                  <a:lnTo>
                    <a:pt x="2697" y="1549"/>
                  </a:lnTo>
                  <a:lnTo>
                    <a:pt x="2694" y="1532"/>
                  </a:lnTo>
                  <a:lnTo>
                    <a:pt x="2647" y="1542"/>
                  </a:lnTo>
                  <a:lnTo>
                    <a:pt x="2657" y="1513"/>
                  </a:lnTo>
                  <a:lnTo>
                    <a:pt x="2647" y="1483"/>
                  </a:lnTo>
                  <a:lnTo>
                    <a:pt x="2616" y="1460"/>
                  </a:lnTo>
                  <a:lnTo>
                    <a:pt x="2584" y="1473"/>
                  </a:lnTo>
                  <a:lnTo>
                    <a:pt x="2570" y="1500"/>
                  </a:lnTo>
                  <a:lnTo>
                    <a:pt x="2530" y="1488"/>
                  </a:lnTo>
                  <a:lnTo>
                    <a:pt x="2527" y="1514"/>
                  </a:lnTo>
                  <a:lnTo>
                    <a:pt x="2594" y="1520"/>
                  </a:lnTo>
                  <a:lnTo>
                    <a:pt x="2604" y="1527"/>
                  </a:lnTo>
                  <a:lnTo>
                    <a:pt x="2614" y="1547"/>
                  </a:lnTo>
                  <a:lnTo>
                    <a:pt x="2581" y="1587"/>
                  </a:lnTo>
                  <a:lnTo>
                    <a:pt x="2575" y="1604"/>
                  </a:lnTo>
                  <a:lnTo>
                    <a:pt x="2558" y="1610"/>
                  </a:lnTo>
                  <a:lnTo>
                    <a:pt x="2548" y="1597"/>
                  </a:lnTo>
                  <a:lnTo>
                    <a:pt x="2535" y="1610"/>
                  </a:lnTo>
                  <a:lnTo>
                    <a:pt x="2558" y="1640"/>
                  </a:lnTo>
                  <a:lnTo>
                    <a:pt x="2558" y="1663"/>
                  </a:lnTo>
                  <a:lnTo>
                    <a:pt x="2526" y="1684"/>
                  </a:lnTo>
                  <a:lnTo>
                    <a:pt x="2529" y="1719"/>
                  </a:lnTo>
                  <a:lnTo>
                    <a:pt x="2545" y="1683"/>
                  </a:lnTo>
                  <a:lnTo>
                    <a:pt x="2588" y="1673"/>
                  </a:lnTo>
                  <a:lnTo>
                    <a:pt x="2588" y="1693"/>
                  </a:lnTo>
                  <a:lnTo>
                    <a:pt x="2519" y="1760"/>
                  </a:lnTo>
                  <a:lnTo>
                    <a:pt x="2522" y="1783"/>
                  </a:lnTo>
                  <a:lnTo>
                    <a:pt x="2527" y="1833"/>
                  </a:lnTo>
                  <a:lnTo>
                    <a:pt x="2521" y="1939"/>
                  </a:lnTo>
                  <a:lnTo>
                    <a:pt x="2545" y="2008"/>
                  </a:lnTo>
                  <a:lnTo>
                    <a:pt x="2411" y="1897"/>
                  </a:lnTo>
                  <a:lnTo>
                    <a:pt x="2331" y="1894"/>
                  </a:lnTo>
                  <a:lnTo>
                    <a:pt x="2263" y="1819"/>
                  </a:lnTo>
                  <a:lnTo>
                    <a:pt x="2163" y="1840"/>
                  </a:lnTo>
                  <a:lnTo>
                    <a:pt x="2033" y="1791"/>
                  </a:lnTo>
                  <a:lnTo>
                    <a:pt x="1723" y="1877"/>
                  </a:lnTo>
                  <a:lnTo>
                    <a:pt x="1578" y="2010"/>
                  </a:lnTo>
                  <a:lnTo>
                    <a:pt x="1425" y="2015"/>
                  </a:lnTo>
                  <a:lnTo>
                    <a:pt x="1221" y="1970"/>
                  </a:lnTo>
                  <a:lnTo>
                    <a:pt x="1162" y="2008"/>
                  </a:lnTo>
                  <a:lnTo>
                    <a:pt x="938" y="1930"/>
                  </a:lnTo>
                  <a:lnTo>
                    <a:pt x="807" y="1944"/>
                  </a:lnTo>
                  <a:lnTo>
                    <a:pt x="767" y="1869"/>
                  </a:lnTo>
                  <a:lnTo>
                    <a:pt x="836" y="1824"/>
                  </a:lnTo>
                  <a:lnTo>
                    <a:pt x="836" y="1778"/>
                  </a:lnTo>
                  <a:lnTo>
                    <a:pt x="749" y="1766"/>
                  </a:lnTo>
                  <a:lnTo>
                    <a:pt x="689" y="1709"/>
                  </a:lnTo>
                  <a:lnTo>
                    <a:pt x="712" y="1614"/>
                  </a:lnTo>
                  <a:lnTo>
                    <a:pt x="668" y="1573"/>
                  </a:lnTo>
                  <a:lnTo>
                    <a:pt x="595" y="1611"/>
                  </a:lnTo>
                  <a:lnTo>
                    <a:pt x="551" y="1608"/>
                  </a:lnTo>
                  <a:lnTo>
                    <a:pt x="454" y="1513"/>
                  </a:lnTo>
                  <a:lnTo>
                    <a:pt x="367" y="1530"/>
                  </a:lnTo>
                  <a:lnTo>
                    <a:pt x="331" y="1524"/>
                  </a:lnTo>
                  <a:lnTo>
                    <a:pt x="363" y="1417"/>
                  </a:lnTo>
                  <a:lnTo>
                    <a:pt x="333" y="1348"/>
                  </a:lnTo>
                  <a:lnTo>
                    <a:pt x="253" y="1325"/>
                  </a:lnTo>
                  <a:lnTo>
                    <a:pt x="192" y="1303"/>
                  </a:lnTo>
                  <a:lnTo>
                    <a:pt x="171" y="1210"/>
                  </a:lnTo>
                  <a:lnTo>
                    <a:pt x="0" y="963"/>
                  </a:lnTo>
                  <a:lnTo>
                    <a:pt x="129" y="898"/>
                  </a:lnTo>
                  <a:lnTo>
                    <a:pt x="228" y="884"/>
                  </a:lnTo>
                  <a:lnTo>
                    <a:pt x="304" y="797"/>
                  </a:lnTo>
                  <a:lnTo>
                    <a:pt x="378" y="587"/>
                  </a:lnTo>
                  <a:lnTo>
                    <a:pt x="530" y="394"/>
                  </a:lnTo>
                  <a:lnTo>
                    <a:pt x="673" y="253"/>
                  </a:lnTo>
                  <a:lnTo>
                    <a:pt x="719" y="255"/>
                  </a:lnTo>
                  <a:lnTo>
                    <a:pt x="745" y="193"/>
                  </a:lnTo>
                  <a:lnTo>
                    <a:pt x="849" y="112"/>
                  </a:lnTo>
                  <a:lnTo>
                    <a:pt x="1103" y="185"/>
                  </a:lnTo>
                  <a:lnTo>
                    <a:pt x="1156" y="162"/>
                  </a:lnTo>
                  <a:lnTo>
                    <a:pt x="1219" y="202"/>
                  </a:lnTo>
                  <a:lnTo>
                    <a:pt x="1263" y="187"/>
                  </a:lnTo>
                  <a:lnTo>
                    <a:pt x="1352" y="235"/>
                  </a:lnTo>
                  <a:lnTo>
                    <a:pt x="1467" y="169"/>
                  </a:lnTo>
                  <a:lnTo>
                    <a:pt x="1601" y="163"/>
                  </a:lnTo>
                  <a:lnTo>
                    <a:pt x="1650" y="180"/>
                  </a:lnTo>
                  <a:lnTo>
                    <a:pt x="1781" y="19"/>
                  </a:lnTo>
                  <a:lnTo>
                    <a:pt x="1972" y="0"/>
                  </a:lnTo>
                  <a:lnTo>
                    <a:pt x="2062" y="92"/>
                  </a:lnTo>
                  <a:lnTo>
                    <a:pt x="2134" y="278"/>
                  </a:lnTo>
                  <a:lnTo>
                    <a:pt x="2328" y="528"/>
                  </a:lnTo>
                  <a:lnTo>
                    <a:pt x="2379" y="673"/>
                  </a:lnTo>
                  <a:lnTo>
                    <a:pt x="2363" y="957"/>
                  </a:lnTo>
                  <a:lnTo>
                    <a:pt x="2386" y="1081"/>
                  </a:lnTo>
                  <a:lnTo>
                    <a:pt x="2352" y="1200"/>
                  </a:lnTo>
                  <a:lnTo>
                    <a:pt x="2473" y="1314"/>
                  </a:lnTo>
                  <a:lnTo>
                    <a:pt x="2570" y="1296"/>
                  </a:lnTo>
                  <a:lnTo>
                    <a:pt x="2637" y="1246"/>
                  </a:lnTo>
                  <a:lnTo>
                    <a:pt x="2725" y="1241"/>
                  </a:lnTo>
                  <a:lnTo>
                    <a:pt x="2810" y="1322"/>
                  </a:lnTo>
                  <a:lnTo>
                    <a:pt x="2829" y="1395"/>
                  </a:lnTo>
                  <a:lnTo>
                    <a:pt x="2826" y="1471"/>
                  </a:lnTo>
                  <a:lnTo>
                    <a:pt x="2806" y="1462"/>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60" name="Freeform 318"/>
            <p:cNvSpPr>
              <a:spLocks/>
            </p:cNvSpPr>
            <p:nvPr/>
          </p:nvSpPr>
          <p:spPr bwMode="auto">
            <a:xfrm>
              <a:off x="10418149" y="2982221"/>
              <a:ext cx="132301" cy="104748"/>
            </a:xfrm>
            <a:custGeom>
              <a:avLst/>
              <a:gdLst>
                <a:gd name="T0" fmla="*/ 766 w 766"/>
                <a:gd name="T1" fmla="*/ 296 h 607"/>
                <a:gd name="T2" fmla="*/ 730 w 766"/>
                <a:gd name="T3" fmla="*/ 356 h 607"/>
                <a:gd name="T4" fmla="*/ 717 w 766"/>
                <a:gd name="T5" fmla="*/ 452 h 607"/>
                <a:gd name="T6" fmla="*/ 601 w 766"/>
                <a:gd name="T7" fmla="*/ 503 h 607"/>
                <a:gd name="T8" fmla="*/ 441 w 766"/>
                <a:gd name="T9" fmla="*/ 501 h 607"/>
                <a:gd name="T10" fmla="*/ 355 w 766"/>
                <a:gd name="T11" fmla="*/ 589 h 607"/>
                <a:gd name="T12" fmla="*/ 248 w 766"/>
                <a:gd name="T13" fmla="*/ 589 h 607"/>
                <a:gd name="T14" fmla="*/ 188 w 766"/>
                <a:gd name="T15" fmla="*/ 557 h 607"/>
                <a:gd name="T16" fmla="*/ 116 w 766"/>
                <a:gd name="T17" fmla="*/ 607 h 607"/>
                <a:gd name="T18" fmla="*/ 38 w 766"/>
                <a:gd name="T19" fmla="*/ 509 h 607"/>
                <a:gd name="T20" fmla="*/ 0 w 766"/>
                <a:gd name="T21" fmla="*/ 379 h 607"/>
                <a:gd name="T22" fmla="*/ 32 w 766"/>
                <a:gd name="T23" fmla="*/ 207 h 607"/>
                <a:gd name="T24" fmla="*/ 72 w 766"/>
                <a:gd name="T25" fmla="*/ 192 h 607"/>
                <a:gd name="T26" fmla="*/ 101 w 766"/>
                <a:gd name="T27" fmla="*/ 120 h 607"/>
                <a:gd name="T28" fmla="*/ 187 w 766"/>
                <a:gd name="T29" fmla="*/ 79 h 607"/>
                <a:gd name="T30" fmla="*/ 237 w 766"/>
                <a:gd name="T31" fmla="*/ 105 h 607"/>
                <a:gd name="T32" fmla="*/ 287 w 766"/>
                <a:gd name="T33" fmla="*/ 98 h 607"/>
                <a:gd name="T34" fmla="*/ 311 w 766"/>
                <a:gd name="T35" fmla="*/ 54 h 607"/>
                <a:gd name="T36" fmla="*/ 388 w 766"/>
                <a:gd name="T37" fmla="*/ 47 h 607"/>
                <a:gd name="T38" fmla="*/ 417 w 766"/>
                <a:gd name="T39" fmla="*/ 11 h 607"/>
                <a:gd name="T40" fmla="*/ 467 w 766"/>
                <a:gd name="T41" fmla="*/ 10 h 607"/>
                <a:gd name="T42" fmla="*/ 480 w 766"/>
                <a:gd name="T43" fmla="*/ 33 h 607"/>
                <a:gd name="T44" fmla="*/ 534 w 766"/>
                <a:gd name="T45" fmla="*/ 0 h 607"/>
                <a:gd name="T46" fmla="*/ 600 w 766"/>
                <a:gd name="T47" fmla="*/ 8 h 607"/>
                <a:gd name="T48" fmla="*/ 627 w 766"/>
                <a:gd name="T49" fmla="*/ 69 h 607"/>
                <a:gd name="T50" fmla="*/ 759 w 766"/>
                <a:gd name="T51" fmla="*/ 180 h 607"/>
                <a:gd name="T52" fmla="*/ 766 w 766"/>
                <a:gd name="T53" fmla="*/ 296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6" h="607">
                  <a:moveTo>
                    <a:pt x="766" y="296"/>
                  </a:moveTo>
                  <a:lnTo>
                    <a:pt x="730" y="356"/>
                  </a:lnTo>
                  <a:lnTo>
                    <a:pt x="717" y="452"/>
                  </a:lnTo>
                  <a:lnTo>
                    <a:pt x="601" y="503"/>
                  </a:lnTo>
                  <a:lnTo>
                    <a:pt x="441" y="501"/>
                  </a:lnTo>
                  <a:lnTo>
                    <a:pt x="355" y="589"/>
                  </a:lnTo>
                  <a:lnTo>
                    <a:pt x="248" y="589"/>
                  </a:lnTo>
                  <a:lnTo>
                    <a:pt x="188" y="557"/>
                  </a:lnTo>
                  <a:lnTo>
                    <a:pt x="116" y="607"/>
                  </a:lnTo>
                  <a:lnTo>
                    <a:pt x="38" y="509"/>
                  </a:lnTo>
                  <a:lnTo>
                    <a:pt x="0" y="379"/>
                  </a:lnTo>
                  <a:lnTo>
                    <a:pt x="32" y="207"/>
                  </a:lnTo>
                  <a:lnTo>
                    <a:pt x="72" y="192"/>
                  </a:lnTo>
                  <a:lnTo>
                    <a:pt x="101" y="120"/>
                  </a:lnTo>
                  <a:lnTo>
                    <a:pt x="187" y="79"/>
                  </a:lnTo>
                  <a:lnTo>
                    <a:pt x="237" y="105"/>
                  </a:lnTo>
                  <a:lnTo>
                    <a:pt x="287" y="98"/>
                  </a:lnTo>
                  <a:lnTo>
                    <a:pt x="311" y="54"/>
                  </a:lnTo>
                  <a:lnTo>
                    <a:pt x="388" y="47"/>
                  </a:lnTo>
                  <a:lnTo>
                    <a:pt x="417" y="11"/>
                  </a:lnTo>
                  <a:lnTo>
                    <a:pt x="467" y="10"/>
                  </a:lnTo>
                  <a:lnTo>
                    <a:pt x="480" y="33"/>
                  </a:lnTo>
                  <a:lnTo>
                    <a:pt x="534" y="0"/>
                  </a:lnTo>
                  <a:lnTo>
                    <a:pt x="600" y="8"/>
                  </a:lnTo>
                  <a:lnTo>
                    <a:pt x="627" y="69"/>
                  </a:lnTo>
                  <a:lnTo>
                    <a:pt x="759" y="180"/>
                  </a:lnTo>
                  <a:lnTo>
                    <a:pt x="766" y="296"/>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61" name="Freeform 319"/>
            <p:cNvSpPr>
              <a:spLocks/>
            </p:cNvSpPr>
            <p:nvPr/>
          </p:nvSpPr>
          <p:spPr bwMode="auto">
            <a:xfrm>
              <a:off x="10330813" y="2705754"/>
              <a:ext cx="212719" cy="312527"/>
            </a:xfrm>
            <a:custGeom>
              <a:avLst/>
              <a:gdLst>
                <a:gd name="T0" fmla="*/ 1103 w 1227"/>
                <a:gd name="T1" fmla="*/ 1618 h 1817"/>
                <a:gd name="T2" fmla="*/ 970 w 1227"/>
                <a:gd name="T3" fmla="*/ 1620 h 1817"/>
                <a:gd name="T4" fmla="*/ 814 w 1227"/>
                <a:gd name="T5" fmla="*/ 1664 h 1817"/>
                <a:gd name="T6" fmla="*/ 690 w 1227"/>
                <a:gd name="T7" fmla="*/ 1689 h 1817"/>
                <a:gd name="T8" fmla="*/ 535 w 1227"/>
                <a:gd name="T9" fmla="*/ 1817 h 1817"/>
                <a:gd name="T10" fmla="*/ 423 w 1227"/>
                <a:gd name="T11" fmla="*/ 1608 h 1817"/>
                <a:gd name="T12" fmla="*/ 386 w 1227"/>
                <a:gd name="T13" fmla="*/ 1540 h 1817"/>
                <a:gd name="T14" fmla="*/ 381 w 1227"/>
                <a:gd name="T15" fmla="*/ 1513 h 1817"/>
                <a:gd name="T16" fmla="*/ 361 w 1227"/>
                <a:gd name="T17" fmla="*/ 1477 h 1817"/>
                <a:gd name="T18" fmla="*/ 342 w 1227"/>
                <a:gd name="T19" fmla="*/ 1454 h 1817"/>
                <a:gd name="T20" fmla="*/ 340 w 1227"/>
                <a:gd name="T21" fmla="*/ 1447 h 1817"/>
                <a:gd name="T22" fmla="*/ 349 w 1227"/>
                <a:gd name="T23" fmla="*/ 1442 h 1817"/>
                <a:gd name="T24" fmla="*/ 384 w 1227"/>
                <a:gd name="T25" fmla="*/ 1446 h 1817"/>
                <a:gd name="T26" fmla="*/ 423 w 1227"/>
                <a:gd name="T27" fmla="*/ 1454 h 1817"/>
                <a:gd name="T28" fmla="*/ 434 w 1227"/>
                <a:gd name="T29" fmla="*/ 1447 h 1817"/>
                <a:gd name="T30" fmla="*/ 443 w 1227"/>
                <a:gd name="T31" fmla="*/ 1429 h 1817"/>
                <a:gd name="T32" fmla="*/ 448 w 1227"/>
                <a:gd name="T33" fmla="*/ 1403 h 1817"/>
                <a:gd name="T34" fmla="*/ 445 w 1227"/>
                <a:gd name="T35" fmla="*/ 1379 h 1817"/>
                <a:gd name="T36" fmla="*/ 430 w 1227"/>
                <a:gd name="T37" fmla="*/ 1360 h 1817"/>
                <a:gd name="T38" fmla="*/ 378 w 1227"/>
                <a:gd name="T39" fmla="*/ 1341 h 1817"/>
                <a:gd name="T40" fmla="*/ 306 w 1227"/>
                <a:gd name="T41" fmla="*/ 1310 h 1817"/>
                <a:gd name="T42" fmla="*/ 280 w 1227"/>
                <a:gd name="T43" fmla="*/ 1292 h 1817"/>
                <a:gd name="T44" fmla="*/ 270 w 1227"/>
                <a:gd name="T45" fmla="*/ 1273 h 1817"/>
                <a:gd name="T46" fmla="*/ 268 w 1227"/>
                <a:gd name="T47" fmla="*/ 1261 h 1817"/>
                <a:gd name="T48" fmla="*/ 255 w 1227"/>
                <a:gd name="T49" fmla="*/ 1240 h 1817"/>
                <a:gd name="T50" fmla="*/ 219 w 1227"/>
                <a:gd name="T51" fmla="*/ 1210 h 1817"/>
                <a:gd name="T52" fmla="*/ 177 w 1227"/>
                <a:gd name="T53" fmla="*/ 1183 h 1817"/>
                <a:gd name="T54" fmla="*/ 150 w 1227"/>
                <a:gd name="T55" fmla="*/ 1149 h 1817"/>
                <a:gd name="T56" fmla="*/ 195 w 1227"/>
                <a:gd name="T57" fmla="*/ 1116 h 1817"/>
                <a:gd name="T58" fmla="*/ 130 w 1227"/>
                <a:gd name="T59" fmla="*/ 901 h 1817"/>
                <a:gd name="T60" fmla="*/ 186 w 1227"/>
                <a:gd name="T61" fmla="*/ 857 h 1817"/>
                <a:gd name="T62" fmla="*/ 137 w 1227"/>
                <a:gd name="T63" fmla="*/ 589 h 1817"/>
                <a:gd name="T64" fmla="*/ 145 w 1227"/>
                <a:gd name="T65" fmla="*/ 426 h 1817"/>
                <a:gd name="T66" fmla="*/ 35 w 1227"/>
                <a:gd name="T67" fmla="*/ 377 h 1817"/>
                <a:gd name="T68" fmla="*/ 0 w 1227"/>
                <a:gd name="T69" fmla="*/ 142 h 1817"/>
                <a:gd name="T70" fmla="*/ 269 w 1227"/>
                <a:gd name="T71" fmla="*/ 0 h 1817"/>
                <a:gd name="T72" fmla="*/ 594 w 1227"/>
                <a:gd name="T73" fmla="*/ 289 h 1817"/>
                <a:gd name="T74" fmla="*/ 756 w 1227"/>
                <a:gd name="T75" fmla="*/ 427 h 1817"/>
                <a:gd name="T76" fmla="*/ 790 w 1227"/>
                <a:gd name="T77" fmla="*/ 609 h 1817"/>
                <a:gd name="T78" fmla="*/ 1018 w 1227"/>
                <a:gd name="T79" fmla="*/ 690 h 1817"/>
                <a:gd name="T80" fmla="*/ 1112 w 1227"/>
                <a:gd name="T81" fmla="*/ 788 h 1817"/>
                <a:gd name="T82" fmla="*/ 1098 w 1227"/>
                <a:gd name="T83" fmla="*/ 1038 h 1817"/>
                <a:gd name="T84" fmla="*/ 1227 w 1227"/>
                <a:gd name="T85" fmla="*/ 1325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7" h="1817">
                  <a:moveTo>
                    <a:pt x="1227" y="1325"/>
                  </a:moveTo>
                  <a:lnTo>
                    <a:pt x="1115" y="1412"/>
                  </a:lnTo>
                  <a:lnTo>
                    <a:pt x="1103" y="1618"/>
                  </a:lnTo>
                  <a:lnTo>
                    <a:pt x="1037" y="1610"/>
                  </a:lnTo>
                  <a:lnTo>
                    <a:pt x="983" y="1643"/>
                  </a:lnTo>
                  <a:lnTo>
                    <a:pt x="970" y="1620"/>
                  </a:lnTo>
                  <a:lnTo>
                    <a:pt x="920" y="1621"/>
                  </a:lnTo>
                  <a:lnTo>
                    <a:pt x="891" y="1657"/>
                  </a:lnTo>
                  <a:lnTo>
                    <a:pt x="814" y="1664"/>
                  </a:lnTo>
                  <a:lnTo>
                    <a:pt x="790" y="1708"/>
                  </a:lnTo>
                  <a:lnTo>
                    <a:pt x="740" y="1715"/>
                  </a:lnTo>
                  <a:lnTo>
                    <a:pt x="690" y="1689"/>
                  </a:lnTo>
                  <a:lnTo>
                    <a:pt x="604" y="1730"/>
                  </a:lnTo>
                  <a:lnTo>
                    <a:pt x="575" y="1802"/>
                  </a:lnTo>
                  <a:lnTo>
                    <a:pt x="535" y="1817"/>
                  </a:lnTo>
                  <a:lnTo>
                    <a:pt x="517" y="1710"/>
                  </a:lnTo>
                  <a:lnTo>
                    <a:pt x="524" y="1667"/>
                  </a:lnTo>
                  <a:lnTo>
                    <a:pt x="423" y="1608"/>
                  </a:lnTo>
                  <a:lnTo>
                    <a:pt x="386" y="1552"/>
                  </a:lnTo>
                  <a:lnTo>
                    <a:pt x="386" y="1552"/>
                  </a:lnTo>
                  <a:lnTo>
                    <a:pt x="386" y="1540"/>
                  </a:lnTo>
                  <a:lnTo>
                    <a:pt x="385" y="1530"/>
                  </a:lnTo>
                  <a:lnTo>
                    <a:pt x="384" y="1520"/>
                  </a:lnTo>
                  <a:lnTo>
                    <a:pt x="381" y="1513"/>
                  </a:lnTo>
                  <a:lnTo>
                    <a:pt x="376" y="1498"/>
                  </a:lnTo>
                  <a:lnTo>
                    <a:pt x="369" y="1486"/>
                  </a:lnTo>
                  <a:lnTo>
                    <a:pt x="361" y="1477"/>
                  </a:lnTo>
                  <a:lnTo>
                    <a:pt x="355" y="1468"/>
                  </a:lnTo>
                  <a:lnTo>
                    <a:pt x="348" y="1461"/>
                  </a:lnTo>
                  <a:lnTo>
                    <a:pt x="342" y="1454"/>
                  </a:lnTo>
                  <a:lnTo>
                    <a:pt x="342" y="1454"/>
                  </a:lnTo>
                  <a:lnTo>
                    <a:pt x="340" y="1449"/>
                  </a:lnTo>
                  <a:lnTo>
                    <a:pt x="340" y="1447"/>
                  </a:lnTo>
                  <a:lnTo>
                    <a:pt x="341" y="1445"/>
                  </a:lnTo>
                  <a:lnTo>
                    <a:pt x="345" y="1442"/>
                  </a:lnTo>
                  <a:lnTo>
                    <a:pt x="349" y="1442"/>
                  </a:lnTo>
                  <a:lnTo>
                    <a:pt x="355" y="1442"/>
                  </a:lnTo>
                  <a:lnTo>
                    <a:pt x="369" y="1444"/>
                  </a:lnTo>
                  <a:lnTo>
                    <a:pt x="384" y="1446"/>
                  </a:lnTo>
                  <a:lnTo>
                    <a:pt x="399" y="1449"/>
                  </a:lnTo>
                  <a:lnTo>
                    <a:pt x="423" y="1454"/>
                  </a:lnTo>
                  <a:lnTo>
                    <a:pt x="423" y="1454"/>
                  </a:lnTo>
                  <a:lnTo>
                    <a:pt x="426" y="1454"/>
                  </a:lnTo>
                  <a:lnTo>
                    <a:pt x="429" y="1451"/>
                  </a:lnTo>
                  <a:lnTo>
                    <a:pt x="434" y="1447"/>
                  </a:lnTo>
                  <a:lnTo>
                    <a:pt x="437" y="1442"/>
                  </a:lnTo>
                  <a:lnTo>
                    <a:pt x="440" y="1436"/>
                  </a:lnTo>
                  <a:lnTo>
                    <a:pt x="443" y="1429"/>
                  </a:lnTo>
                  <a:lnTo>
                    <a:pt x="445" y="1420"/>
                  </a:lnTo>
                  <a:lnTo>
                    <a:pt x="447" y="1412"/>
                  </a:lnTo>
                  <a:lnTo>
                    <a:pt x="448" y="1403"/>
                  </a:lnTo>
                  <a:lnTo>
                    <a:pt x="448" y="1396"/>
                  </a:lnTo>
                  <a:lnTo>
                    <a:pt x="447" y="1387"/>
                  </a:lnTo>
                  <a:lnTo>
                    <a:pt x="445" y="1379"/>
                  </a:lnTo>
                  <a:lnTo>
                    <a:pt x="442" y="1371"/>
                  </a:lnTo>
                  <a:lnTo>
                    <a:pt x="436" y="1366"/>
                  </a:lnTo>
                  <a:lnTo>
                    <a:pt x="430" y="1360"/>
                  </a:lnTo>
                  <a:lnTo>
                    <a:pt x="423" y="1355"/>
                  </a:lnTo>
                  <a:lnTo>
                    <a:pt x="423" y="1355"/>
                  </a:lnTo>
                  <a:lnTo>
                    <a:pt x="378" y="1341"/>
                  </a:lnTo>
                  <a:lnTo>
                    <a:pt x="353" y="1331"/>
                  </a:lnTo>
                  <a:lnTo>
                    <a:pt x="328" y="1321"/>
                  </a:lnTo>
                  <a:lnTo>
                    <a:pt x="306" y="1310"/>
                  </a:lnTo>
                  <a:lnTo>
                    <a:pt x="296" y="1303"/>
                  </a:lnTo>
                  <a:lnTo>
                    <a:pt x="287" y="1298"/>
                  </a:lnTo>
                  <a:lnTo>
                    <a:pt x="280" y="1292"/>
                  </a:lnTo>
                  <a:lnTo>
                    <a:pt x="274" y="1285"/>
                  </a:lnTo>
                  <a:lnTo>
                    <a:pt x="271" y="1279"/>
                  </a:lnTo>
                  <a:lnTo>
                    <a:pt x="270" y="1273"/>
                  </a:lnTo>
                  <a:lnTo>
                    <a:pt x="270" y="1273"/>
                  </a:lnTo>
                  <a:lnTo>
                    <a:pt x="270" y="1266"/>
                  </a:lnTo>
                  <a:lnTo>
                    <a:pt x="268" y="1261"/>
                  </a:lnTo>
                  <a:lnTo>
                    <a:pt x="267" y="1255"/>
                  </a:lnTo>
                  <a:lnTo>
                    <a:pt x="263" y="1250"/>
                  </a:lnTo>
                  <a:lnTo>
                    <a:pt x="255" y="1240"/>
                  </a:lnTo>
                  <a:lnTo>
                    <a:pt x="245" y="1230"/>
                  </a:lnTo>
                  <a:lnTo>
                    <a:pt x="233" y="1220"/>
                  </a:lnTo>
                  <a:lnTo>
                    <a:pt x="219" y="1210"/>
                  </a:lnTo>
                  <a:lnTo>
                    <a:pt x="186" y="1189"/>
                  </a:lnTo>
                  <a:lnTo>
                    <a:pt x="186" y="1189"/>
                  </a:lnTo>
                  <a:lnTo>
                    <a:pt x="177" y="1183"/>
                  </a:lnTo>
                  <a:lnTo>
                    <a:pt x="167" y="1173"/>
                  </a:lnTo>
                  <a:lnTo>
                    <a:pt x="158" y="1162"/>
                  </a:lnTo>
                  <a:lnTo>
                    <a:pt x="150" y="1149"/>
                  </a:lnTo>
                  <a:lnTo>
                    <a:pt x="123" y="1095"/>
                  </a:lnTo>
                  <a:lnTo>
                    <a:pt x="148" y="1073"/>
                  </a:lnTo>
                  <a:lnTo>
                    <a:pt x="195" y="1116"/>
                  </a:lnTo>
                  <a:lnTo>
                    <a:pt x="218" y="1009"/>
                  </a:lnTo>
                  <a:lnTo>
                    <a:pt x="147" y="953"/>
                  </a:lnTo>
                  <a:lnTo>
                    <a:pt x="130" y="901"/>
                  </a:lnTo>
                  <a:lnTo>
                    <a:pt x="240" y="906"/>
                  </a:lnTo>
                  <a:lnTo>
                    <a:pt x="243" y="873"/>
                  </a:lnTo>
                  <a:lnTo>
                    <a:pt x="186" y="857"/>
                  </a:lnTo>
                  <a:lnTo>
                    <a:pt x="190" y="831"/>
                  </a:lnTo>
                  <a:lnTo>
                    <a:pt x="78" y="725"/>
                  </a:lnTo>
                  <a:lnTo>
                    <a:pt x="137" y="589"/>
                  </a:lnTo>
                  <a:lnTo>
                    <a:pt x="74" y="556"/>
                  </a:lnTo>
                  <a:lnTo>
                    <a:pt x="76" y="466"/>
                  </a:lnTo>
                  <a:lnTo>
                    <a:pt x="145" y="426"/>
                  </a:lnTo>
                  <a:lnTo>
                    <a:pt x="135" y="390"/>
                  </a:lnTo>
                  <a:lnTo>
                    <a:pt x="92" y="390"/>
                  </a:lnTo>
                  <a:lnTo>
                    <a:pt x="35" y="377"/>
                  </a:lnTo>
                  <a:lnTo>
                    <a:pt x="45" y="294"/>
                  </a:lnTo>
                  <a:lnTo>
                    <a:pt x="8" y="265"/>
                  </a:lnTo>
                  <a:lnTo>
                    <a:pt x="0" y="142"/>
                  </a:lnTo>
                  <a:lnTo>
                    <a:pt x="89" y="88"/>
                  </a:lnTo>
                  <a:lnTo>
                    <a:pt x="185" y="1"/>
                  </a:lnTo>
                  <a:lnTo>
                    <a:pt x="269" y="0"/>
                  </a:lnTo>
                  <a:lnTo>
                    <a:pt x="346" y="23"/>
                  </a:lnTo>
                  <a:lnTo>
                    <a:pt x="423" y="42"/>
                  </a:lnTo>
                  <a:lnTo>
                    <a:pt x="594" y="289"/>
                  </a:lnTo>
                  <a:lnTo>
                    <a:pt x="615" y="382"/>
                  </a:lnTo>
                  <a:lnTo>
                    <a:pt x="676" y="404"/>
                  </a:lnTo>
                  <a:lnTo>
                    <a:pt x="756" y="427"/>
                  </a:lnTo>
                  <a:lnTo>
                    <a:pt x="786" y="496"/>
                  </a:lnTo>
                  <a:lnTo>
                    <a:pt x="754" y="603"/>
                  </a:lnTo>
                  <a:lnTo>
                    <a:pt x="790" y="609"/>
                  </a:lnTo>
                  <a:lnTo>
                    <a:pt x="877" y="592"/>
                  </a:lnTo>
                  <a:lnTo>
                    <a:pt x="974" y="687"/>
                  </a:lnTo>
                  <a:lnTo>
                    <a:pt x="1018" y="690"/>
                  </a:lnTo>
                  <a:lnTo>
                    <a:pt x="1091" y="652"/>
                  </a:lnTo>
                  <a:lnTo>
                    <a:pt x="1135" y="693"/>
                  </a:lnTo>
                  <a:lnTo>
                    <a:pt x="1112" y="788"/>
                  </a:lnTo>
                  <a:lnTo>
                    <a:pt x="1172" y="845"/>
                  </a:lnTo>
                  <a:lnTo>
                    <a:pt x="1097" y="949"/>
                  </a:lnTo>
                  <a:lnTo>
                    <a:pt x="1098" y="1038"/>
                  </a:lnTo>
                  <a:lnTo>
                    <a:pt x="1159" y="1193"/>
                  </a:lnTo>
                  <a:lnTo>
                    <a:pt x="1223" y="1272"/>
                  </a:lnTo>
                  <a:lnTo>
                    <a:pt x="1227" y="1325"/>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62" name="Freeform 320"/>
            <p:cNvSpPr>
              <a:spLocks/>
            </p:cNvSpPr>
            <p:nvPr/>
          </p:nvSpPr>
          <p:spPr bwMode="auto">
            <a:xfrm>
              <a:off x="10353296" y="2961615"/>
              <a:ext cx="86471" cy="203487"/>
            </a:xfrm>
            <a:custGeom>
              <a:avLst/>
              <a:gdLst>
                <a:gd name="T0" fmla="*/ 503 w 503"/>
                <a:gd name="T1" fmla="*/ 830 h 1185"/>
                <a:gd name="T2" fmla="*/ 489 w 503"/>
                <a:gd name="T3" fmla="*/ 896 h 1185"/>
                <a:gd name="T4" fmla="*/ 434 w 503"/>
                <a:gd name="T5" fmla="*/ 953 h 1185"/>
                <a:gd name="T6" fmla="*/ 361 w 503"/>
                <a:gd name="T7" fmla="*/ 1066 h 1185"/>
                <a:gd name="T8" fmla="*/ 349 w 503"/>
                <a:gd name="T9" fmla="*/ 1133 h 1185"/>
                <a:gd name="T10" fmla="*/ 269 w 503"/>
                <a:gd name="T11" fmla="*/ 1173 h 1185"/>
                <a:gd name="T12" fmla="*/ 202 w 503"/>
                <a:gd name="T13" fmla="*/ 1185 h 1185"/>
                <a:gd name="T14" fmla="*/ 190 w 503"/>
                <a:gd name="T15" fmla="*/ 1178 h 1185"/>
                <a:gd name="T16" fmla="*/ 199 w 503"/>
                <a:gd name="T17" fmla="*/ 1155 h 1185"/>
                <a:gd name="T18" fmla="*/ 181 w 503"/>
                <a:gd name="T19" fmla="*/ 1110 h 1185"/>
                <a:gd name="T20" fmla="*/ 136 w 503"/>
                <a:gd name="T21" fmla="*/ 1072 h 1185"/>
                <a:gd name="T22" fmla="*/ 72 w 503"/>
                <a:gd name="T23" fmla="*/ 1044 h 1185"/>
                <a:gd name="T24" fmla="*/ 39 w 503"/>
                <a:gd name="T25" fmla="*/ 988 h 1185"/>
                <a:gd name="T26" fmla="*/ 35 w 503"/>
                <a:gd name="T27" fmla="*/ 969 h 1185"/>
                <a:gd name="T28" fmla="*/ 1 w 503"/>
                <a:gd name="T29" fmla="*/ 920 h 1185"/>
                <a:gd name="T30" fmla="*/ 10 w 503"/>
                <a:gd name="T31" fmla="*/ 905 h 1185"/>
                <a:gd name="T32" fmla="*/ 42 w 503"/>
                <a:gd name="T33" fmla="*/ 927 h 1185"/>
                <a:gd name="T34" fmla="*/ 38 w 503"/>
                <a:gd name="T35" fmla="*/ 898 h 1185"/>
                <a:gd name="T36" fmla="*/ 40 w 503"/>
                <a:gd name="T37" fmla="*/ 885 h 1185"/>
                <a:gd name="T38" fmla="*/ 18 w 503"/>
                <a:gd name="T39" fmla="*/ 876 h 1185"/>
                <a:gd name="T40" fmla="*/ 0 w 503"/>
                <a:gd name="T41" fmla="*/ 848 h 1185"/>
                <a:gd name="T42" fmla="*/ 0 w 503"/>
                <a:gd name="T43" fmla="*/ 812 h 1185"/>
                <a:gd name="T44" fmla="*/ 25 w 503"/>
                <a:gd name="T45" fmla="*/ 779 h 1185"/>
                <a:gd name="T46" fmla="*/ 42 w 503"/>
                <a:gd name="T47" fmla="*/ 752 h 1185"/>
                <a:gd name="T48" fmla="*/ 48 w 503"/>
                <a:gd name="T49" fmla="*/ 707 h 1185"/>
                <a:gd name="T50" fmla="*/ 53 w 503"/>
                <a:gd name="T51" fmla="*/ 678 h 1185"/>
                <a:gd name="T52" fmla="*/ 29 w 503"/>
                <a:gd name="T53" fmla="*/ 653 h 1185"/>
                <a:gd name="T54" fmla="*/ 56 w 503"/>
                <a:gd name="T55" fmla="*/ 626 h 1185"/>
                <a:gd name="T56" fmla="*/ 36 w 503"/>
                <a:gd name="T57" fmla="*/ 586 h 1185"/>
                <a:gd name="T58" fmla="*/ 27 w 503"/>
                <a:gd name="T59" fmla="*/ 566 h 1185"/>
                <a:gd name="T60" fmla="*/ 47 w 503"/>
                <a:gd name="T61" fmla="*/ 553 h 1185"/>
                <a:gd name="T62" fmla="*/ 30 w 503"/>
                <a:gd name="T63" fmla="*/ 509 h 1185"/>
                <a:gd name="T64" fmla="*/ 42 w 503"/>
                <a:gd name="T65" fmla="*/ 487 h 1185"/>
                <a:gd name="T66" fmla="*/ 82 w 503"/>
                <a:gd name="T67" fmla="*/ 438 h 1185"/>
                <a:gd name="T68" fmla="*/ 67 w 503"/>
                <a:gd name="T69" fmla="*/ 416 h 1185"/>
                <a:gd name="T70" fmla="*/ 36 w 503"/>
                <a:gd name="T71" fmla="*/ 407 h 1185"/>
                <a:gd name="T72" fmla="*/ 10 w 503"/>
                <a:gd name="T73" fmla="*/ 266 h 1185"/>
                <a:gd name="T74" fmla="*/ 63 w 503"/>
                <a:gd name="T75" fmla="*/ 130 h 1185"/>
                <a:gd name="T76" fmla="*/ 72 w 503"/>
                <a:gd name="T77" fmla="*/ 53 h 1185"/>
                <a:gd name="T78" fmla="*/ 112 w 503"/>
                <a:gd name="T79" fmla="*/ 0 h 1185"/>
                <a:gd name="T80" fmla="*/ 135 w 503"/>
                <a:gd name="T81" fmla="*/ 17 h 1185"/>
                <a:gd name="T82" fmla="*/ 142 w 503"/>
                <a:gd name="T83" fmla="*/ 53 h 1185"/>
                <a:gd name="T84" fmla="*/ 222 w 503"/>
                <a:gd name="T85" fmla="*/ 65 h 1185"/>
                <a:gd name="T86" fmla="*/ 229 w 503"/>
                <a:gd name="T87" fmla="*/ 66 h 1185"/>
                <a:gd name="T88" fmla="*/ 234 w 503"/>
                <a:gd name="T89" fmla="*/ 60 h 1185"/>
                <a:gd name="T90" fmla="*/ 249 w 503"/>
                <a:gd name="T91" fmla="*/ 49 h 1185"/>
                <a:gd name="T92" fmla="*/ 258 w 503"/>
                <a:gd name="T93" fmla="*/ 62 h 1185"/>
                <a:gd name="T94" fmla="*/ 259 w 503"/>
                <a:gd name="T95" fmla="*/ 65 h 1185"/>
                <a:gd name="T96" fmla="*/ 296 w 503"/>
                <a:gd name="T97" fmla="*/ 121 h 1185"/>
                <a:gd name="T98" fmla="*/ 397 w 503"/>
                <a:gd name="T99" fmla="*/ 180 h 1185"/>
                <a:gd name="T100" fmla="*/ 390 w 503"/>
                <a:gd name="T101" fmla="*/ 223 h 1185"/>
                <a:gd name="T102" fmla="*/ 408 w 503"/>
                <a:gd name="T103" fmla="*/ 330 h 1185"/>
                <a:gd name="T104" fmla="*/ 376 w 503"/>
                <a:gd name="T105" fmla="*/ 502 h 1185"/>
                <a:gd name="T106" fmla="*/ 414 w 503"/>
                <a:gd name="T107" fmla="*/ 632 h 1185"/>
                <a:gd name="T108" fmla="*/ 492 w 503"/>
                <a:gd name="T109" fmla="*/ 730 h 1185"/>
                <a:gd name="T110" fmla="*/ 503 w 503"/>
                <a:gd name="T111" fmla="*/ 83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3" h="1185">
                  <a:moveTo>
                    <a:pt x="503" y="830"/>
                  </a:moveTo>
                  <a:lnTo>
                    <a:pt x="489" y="896"/>
                  </a:lnTo>
                  <a:lnTo>
                    <a:pt x="434" y="953"/>
                  </a:lnTo>
                  <a:lnTo>
                    <a:pt x="361" y="1066"/>
                  </a:lnTo>
                  <a:lnTo>
                    <a:pt x="349" y="1133"/>
                  </a:lnTo>
                  <a:lnTo>
                    <a:pt x="269" y="1173"/>
                  </a:lnTo>
                  <a:lnTo>
                    <a:pt x="202" y="1185"/>
                  </a:lnTo>
                  <a:lnTo>
                    <a:pt x="190" y="1178"/>
                  </a:lnTo>
                  <a:lnTo>
                    <a:pt x="199" y="1155"/>
                  </a:lnTo>
                  <a:lnTo>
                    <a:pt x="181" y="1110"/>
                  </a:lnTo>
                  <a:lnTo>
                    <a:pt x="136" y="1072"/>
                  </a:lnTo>
                  <a:lnTo>
                    <a:pt x="72" y="1044"/>
                  </a:lnTo>
                  <a:lnTo>
                    <a:pt x="39" y="988"/>
                  </a:lnTo>
                  <a:lnTo>
                    <a:pt x="35" y="969"/>
                  </a:lnTo>
                  <a:lnTo>
                    <a:pt x="1" y="920"/>
                  </a:lnTo>
                  <a:lnTo>
                    <a:pt x="10" y="905"/>
                  </a:lnTo>
                  <a:lnTo>
                    <a:pt x="42" y="927"/>
                  </a:lnTo>
                  <a:lnTo>
                    <a:pt x="38" y="898"/>
                  </a:lnTo>
                  <a:lnTo>
                    <a:pt x="40" y="885"/>
                  </a:lnTo>
                  <a:lnTo>
                    <a:pt x="18" y="876"/>
                  </a:lnTo>
                  <a:lnTo>
                    <a:pt x="0" y="848"/>
                  </a:lnTo>
                  <a:lnTo>
                    <a:pt x="0" y="812"/>
                  </a:lnTo>
                  <a:lnTo>
                    <a:pt x="25" y="779"/>
                  </a:lnTo>
                  <a:lnTo>
                    <a:pt x="42" y="752"/>
                  </a:lnTo>
                  <a:lnTo>
                    <a:pt x="48" y="707"/>
                  </a:lnTo>
                  <a:lnTo>
                    <a:pt x="53" y="678"/>
                  </a:lnTo>
                  <a:lnTo>
                    <a:pt x="29" y="653"/>
                  </a:lnTo>
                  <a:lnTo>
                    <a:pt x="56" y="626"/>
                  </a:lnTo>
                  <a:lnTo>
                    <a:pt x="36" y="586"/>
                  </a:lnTo>
                  <a:lnTo>
                    <a:pt x="27" y="566"/>
                  </a:lnTo>
                  <a:lnTo>
                    <a:pt x="47" y="553"/>
                  </a:lnTo>
                  <a:lnTo>
                    <a:pt x="30" y="509"/>
                  </a:lnTo>
                  <a:lnTo>
                    <a:pt x="42" y="487"/>
                  </a:lnTo>
                  <a:lnTo>
                    <a:pt x="82" y="438"/>
                  </a:lnTo>
                  <a:lnTo>
                    <a:pt x="67" y="416"/>
                  </a:lnTo>
                  <a:lnTo>
                    <a:pt x="36" y="407"/>
                  </a:lnTo>
                  <a:lnTo>
                    <a:pt x="10" y="266"/>
                  </a:lnTo>
                  <a:lnTo>
                    <a:pt x="63" y="130"/>
                  </a:lnTo>
                  <a:lnTo>
                    <a:pt x="72" y="53"/>
                  </a:lnTo>
                  <a:lnTo>
                    <a:pt x="112" y="0"/>
                  </a:lnTo>
                  <a:lnTo>
                    <a:pt x="135" y="17"/>
                  </a:lnTo>
                  <a:lnTo>
                    <a:pt x="142" y="53"/>
                  </a:lnTo>
                  <a:lnTo>
                    <a:pt x="222" y="65"/>
                  </a:lnTo>
                  <a:lnTo>
                    <a:pt x="229" y="66"/>
                  </a:lnTo>
                  <a:lnTo>
                    <a:pt x="234" y="60"/>
                  </a:lnTo>
                  <a:lnTo>
                    <a:pt x="249" y="49"/>
                  </a:lnTo>
                  <a:lnTo>
                    <a:pt x="258" y="62"/>
                  </a:lnTo>
                  <a:lnTo>
                    <a:pt x="259" y="65"/>
                  </a:lnTo>
                  <a:lnTo>
                    <a:pt x="296" y="121"/>
                  </a:lnTo>
                  <a:lnTo>
                    <a:pt x="397" y="180"/>
                  </a:lnTo>
                  <a:lnTo>
                    <a:pt x="390" y="223"/>
                  </a:lnTo>
                  <a:lnTo>
                    <a:pt x="408" y="330"/>
                  </a:lnTo>
                  <a:lnTo>
                    <a:pt x="376" y="502"/>
                  </a:lnTo>
                  <a:lnTo>
                    <a:pt x="414" y="632"/>
                  </a:lnTo>
                  <a:lnTo>
                    <a:pt x="492" y="730"/>
                  </a:lnTo>
                  <a:lnTo>
                    <a:pt x="503" y="83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63" name="Freeform 321"/>
            <p:cNvSpPr>
              <a:spLocks/>
            </p:cNvSpPr>
            <p:nvPr/>
          </p:nvSpPr>
          <p:spPr bwMode="auto">
            <a:xfrm>
              <a:off x="10171706" y="2780452"/>
              <a:ext cx="201480" cy="188891"/>
            </a:xfrm>
            <a:custGeom>
              <a:avLst/>
              <a:gdLst>
                <a:gd name="T0" fmla="*/ 1052 w 1165"/>
                <a:gd name="T1" fmla="*/ 466 h 1099"/>
                <a:gd name="T2" fmla="*/ 1140 w 1165"/>
                <a:gd name="T3" fmla="*/ 574 h 1099"/>
                <a:gd name="T4" fmla="*/ 1070 w 1165"/>
                <a:gd name="T5" fmla="*/ 638 h 1099"/>
                <a:gd name="T6" fmla="*/ 1043 w 1165"/>
                <a:gd name="T7" fmla="*/ 662 h 1099"/>
                <a:gd name="T8" fmla="*/ 1020 w 1165"/>
                <a:gd name="T9" fmla="*/ 682 h 1099"/>
                <a:gd name="T10" fmla="*/ 965 w 1165"/>
                <a:gd name="T11" fmla="*/ 699 h 1099"/>
                <a:gd name="T12" fmla="*/ 991 w 1165"/>
                <a:gd name="T13" fmla="*/ 768 h 1099"/>
                <a:gd name="T14" fmla="*/ 935 w 1165"/>
                <a:gd name="T15" fmla="*/ 729 h 1099"/>
                <a:gd name="T16" fmla="*/ 902 w 1165"/>
                <a:gd name="T17" fmla="*/ 770 h 1099"/>
                <a:gd name="T18" fmla="*/ 894 w 1165"/>
                <a:gd name="T19" fmla="*/ 782 h 1099"/>
                <a:gd name="T20" fmla="*/ 894 w 1165"/>
                <a:gd name="T21" fmla="*/ 788 h 1099"/>
                <a:gd name="T22" fmla="*/ 904 w 1165"/>
                <a:gd name="T23" fmla="*/ 812 h 1099"/>
                <a:gd name="T24" fmla="*/ 916 w 1165"/>
                <a:gd name="T25" fmla="*/ 836 h 1099"/>
                <a:gd name="T26" fmla="*/ 806 w 1165"/>
                <a:gd name="T27" fmla="*/ 953 h 1099"/>
                <a:gd name="T28" fmla="*/ 834 w 1165"/>
                <a:gd name="T29" fmla="*/ 1045 h 1099"/>
                <a:gd name="T30" fmla="*/ 767 w 1165"/>
                <a:gd name="T31" fmla="*/ 1025 h 1099"/>
                <a:gd name="T32" fmla="*/ 633 w 1165"/>
                <a:gd name="T33" fmla="*/ 927 h 1099"/>
                <a:gd name="T34" fmla="*/ 548 w 1165"/>
                <a:gd name="T35" fmla="*/ 957 h 1099"/>
                <a:gd name="T36" fmla="*/ 546 w 1165"/>
                <a:gd name="T37" fmla="*/ 919 h 1099"/>
                <a:gd name="T38" fmla="*/ 556 w 1165"/>
                <a:gd name="T39" fmla="*/ 845 h 1099"/>
                <a:gd name="T40" fmla="*/ 434 w 1165"/>
                <a:gd name="T41" fmla="*/ 710 h 1099"/>
                <a:gd name="T42" fmla="*/ 329 w 1165"/>
                <a:gd name="T43" fmla="*/ 578 h 1099"/>
                <a:gd name="T44" fmla="*/ 171 w 1165"/>
                <a:gd name="T45" fmla="*/ 338 h 1099"/>
                <a:gd name="T46" fmla="*/ 0 w 1165"/>
                <a:gd name="T47" fmla="*/ 150 h 1099"/>
                <a:gd name="T48" fmla="*/ 54 w 1165"/>
                <a:gd name="T49" fmla="*/ 0 h 1099"/>
                <a:gd name="T50" fmla="*/ 112 w 1165"/>
                <a:gd name="T51" fmla="*/ 103 h 1099"/>
                <a:gd name="T52" fmla="*/ 205 w 1165"/>
                <a:gd name="T53" fmla="*/ 45 h 1099"/>
                <a:gd name="T54" fmla="*/ 345 w 1165"/>
                <a:gd name="T55" fmla="*/ 20 h 1099"/>
                <a:gd name="T56" fmla="*/ 536 w 1165"/>
                <a:gd name="T57" fmla="*/ 68 h 1099"/>
                <a:gd name="T58" fmla="*/ 852 w 1165"/>
                <a:gd name="T59" fmla="*/ 96 h 1099"/>
                <a:gd name="T60" fmla="*/ 936 w 1165"/>
                <a:gd name="T61" fmla="*/ 184 h 1099"/>
                <a:gd name="T62" fmla="*/ 1059 w 1165"/>
                <a:gd name="T63" fmla="*/ 154 h 1099"/>
                <a:gd name="T64" fmla="*/ 1112 w 1165"/>
                <a:gd name="T65" fmla="*/ 396 h 1099"/>
                <a:gd name="T66" fmla="*/ 1165 w 1165"/>
                <a:gd name="T67" fmla="*/ 438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5" h="1099">
                  <a:moveTo>
                    <a:pt x="1162" y="471"/>
                  </a:moveTo>
                  <a:lnTo>
                    <a:pt x="1052" y="466"/>
                  </a:lnTo>
                  <a:lnTo>
                    <a:pt x="1069" y="518"/>
                  </a:lnTo>
                  <a:lnTo>
                    <a:pt x="1140" y="574"/>
                  </a:lnTo>
                  <a:lnTo>
                    <a:pt x="1117" y="681"/>
                  </a:lnTo>
                  <a:lnTo>
                    <a:pt x="1070" y="638"/>
                  </a:lnTo>
                  <a:lnTo>
                    <a:pt x="1044" y="661"/>
                  </a:lnTo>
                  <a:lnTo>
                    <a:pt x="1043" y="662"/>
                  </a:lnTo>
                  <a:lnTo>
                    <a:pt x="1043" y="662"/>
                  </a:lnTo>
                  <a:lnTo>
                    <a:pt x="1020" y="682"/>
                  </a:lnTo>
                  <a:lnTo>
                    <a:pt x="970" y="652"/>
                  </a:lnTo>
                  <a:lnTo>
                    <a:pt x="965" y="699"/>
                  </a:lnTo>
                  <a:lnTo>
                    <a:pt x="1018" y="724"/>
                  </a:lnTo>
                  <a:lnTo>
                    <a:pt x="991" y="768"/>
                  </a:lnTo>
                  <a:lnTo>
                    <a:pt x="935" y="729"/>
                  </a:lnTo>
                  <a:lnTo>
                    <a:pt x="935" y="729"/>
                  </a:lnTo>
                  <a:lnTo>
                    <a:pt x="916" y="752"/>
                  </a:lnTo>
                  <a:lnTo>
                    <a:pt x="902" y="770"/>
                  </a:lnTo>
                  <a:lnTo>
                    <a:pt x="898" y="777"/>
                  </a:lnTo>
                  <a:lnTo>
                    <a:pt x="894" y="782"/>
                  </a:lnTo>
                  <a:lnTo>
                    <a:pt x="894" y="782"/>
                  </a:lnTo>
                  <a:lnTo>
                    <a:pt x="894" y="788"/>
                  </a:lnTo>
                  <a:lnTo>
                    <a:pt x="897" y="795"/>
                  </a:lnTo>
                  <a:lnTo>
                    <a:pt x="904" y="812"/>
                  </a:lnTo>
                  <a:lnTo>
                    <a:pt x="912" y="828"/>
                  </a:lnTo>
                  <a:lnTo>
                    <a:pt x="916" y="836"/>
                  </a:lnTo>
                  <a:lnTo>
                    <a:pt x="889" y="846"/>
                  </a:lnTo>
                  <a:lnTo>
                    <a:pt x="806" y="953"/>
                  </a:lnTo>
                  <a:lnTo>
                    <a:pt x="830" y="998"/>
                  </a:lnTo>
                  <a:lnTo>
                    <a:pt x="834" y="1045"/>
                  </a:lnTo>
                  <a:lnTo>
                    <a:pt x="814" y="1099"/>
                  </a:lnTo>
                  <a:lnTo>
                    <a:pt x="767" y="1025"/>
                  </a:lnTo>
                  <a:lnTo>
                    <a:pt x="687" y="1006"/>
                  </a:lnTo>
                  <a:lnTo>
                    <a:pt x="633" y="927"/>
                  </a:lnTo>
                  <a:lnTo>
                    <a:pt x="586" y="932"/>
                  </a:lnTo>
                  <a:lnTo>
                    <a:pt x="548" y="957"/>
                  </a:lnTo>
                  <a:lnTo>
                    <a:pt x="521" y="942"/>
                  </a:lnTo>
                  <a:lnTo>
                    <a:pt x="546" y="919"/>
                  </a:lnTo>
                  <a:lnTo>
                    <a:pt x="559" y="905"/>
                  </a:lnTo>
                  <a:lnTo>
                    <a:pt x="556" y="845"/>
                  </a:lnTo>
                  <a:lnTo>
                    <a:pt x="458" y="760"/>
                  </a:lnTo>
                  <a:lnTo>
                    <a:pt x="434" y="710"/>
                  </a:lnTo>
                  <a:lnTo>
                    <a:pt x="381" y="674"/>
                  </a:lnTo>
                  <a:lnTo>
                    <a:pt x="329" y="578"/>
                  </a:lnTo>
                  <a:lnTo>
                    <a:pt x="169" y="440"/>
                  </a:lnTo>
                  <a:lnTo>
                    <a:pt x="171" y="338"/>
                  </a:lnTo>
                  <a:lnTo>
                    <a:pt x="138" y="331"/>
                  </a:lnTo>
                  <a:lnTo>
                    <a:pt x="0" y="150"/>
                  </a:lnTo>
                  <a:lnTo>
                    <a:pt x="5" y="10"/>
                  </a:lnTo>
                  <a:lnTo>
                    <a:pt x="54" y="0"/>
                  </a:lnTo>
                  <a:lnTo>
                    <a:pt x="89" y="79"/>
                  </a:lnTo>
                  <a:lnTo>
                    <a:pt x="112" y="103"/>
                  </a:lnTo>
                  <a:lnTo>
                    <a:pt x="176" y="105"/>
                  </a:lnTo>
                  <a:lnTo>
                    <a:pt x="205" y="45"/>
                  </a:lnTo>
                  <a:lnTo>
                    <a:pt x="248" y="21"/>
                  </a:lnTo>
                  <a:lnTo>
                    <a:pt x="345" y="20"/>
                  </a:lnTo>
                  <a:lnTo>
                    <a:pt x="478" y="22"/>
                  </a:lnTo>
                  <a:lnTo>
                    <a:pt x="536" y="68"/>
                  </a:lnTo>
                  <a:lnTo>
                    <a:pt x="682" y="25"/>
                  </a:lnTo>
                  <a:lnTo>
                    <a:pt x="852" y="96"/>
                  </a:lnTo>
                  <a:lnTo>
                    <a:pt x="886" y="145"/>
                  </a:lnTo>
                  <a:lnTo>
                    <a:pt x="936" y="184"/>
                  </a:lnTo>
                  <a:lnTo>
                    <a:pt x="996" y="121"/>
                  </a:lnTo>
                  <a:lnTo>
                    <a:pt x="1059" y="154"/>
                  </a:lnTo>
                  <a:lnTo>
                    <a:pt x="1000" y="290"/>
                  </a:lnTo>
                  <a:lnTo>
                    <a:pt x="1112" y="396"/>
                  </a:lnTo>
                  <a:lnTo>
                    <a:pt x="1108" y="422"/>
                  </a:lnTo>
                  <a:lnTo>
                    <a:pt x="1165" y="438"/>
                  </a:lnTo>
                  <a:lnTo>
                    <a:pt x="1162" y="471"/>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64" name="Freeform 322"/>
            <p:cNvSpPr>
              <a:spLocks/>
            </p:cNvSpPr>
            <p:nvPr/>
          </p:nvSpPr>
          <p:spPr bwMode="auto">
            <a:xfrm>
              <a:off x="10310924" y="2892928"/>
              <a:ext cx="97713" cy="138234"/>
            </a:xfrm>
            <a:custGeom>
              <a:avLst/>
              <a:gdLst>
                <a:gd name="T0" fmla="*/ 539 w 564"/>
                <a:gd name="T1" fmla="*/ 367 h 807"/>
                <a:gd name="T2" fmla="*/ 500 w 564"/>
                <a:gd name="T3" fmla="*/ 359 h 807"/>
                <a:gd name="T4" fmla="*/ 471 w 564"/>
                <a:gd name="T5" fmla="*/ 355 h 807"/>
                <a:gd name="T6" fmla="*/ 461 w 564"/>
                <a:gd name="T7" fmla="*/ 355 h 807"/>
                <a:gd name="T8" fmla="*/ 456 w 564"/>
                <a:gd name="T9" fmla="*/ 360 h 807"/>
                <a:gd name="T10" fmla="*/ 458 w 564"/>
                <a:gd name="T11" fmla="*/ 367 h 807"/>
                <a:gd name="T12" fmla="*/ 464 w 564"/>
                <a:gd name="T13" fmla="*/ 374 h 807"/>
                <a:gd name="T14" fmla="*/ 477 w 564"/>
                <a:gd name="T15" fmla="*/ 390 h 807"/>
                <a:gd name="T16" fmla="*/ 492 w 564"/>
                <a:gd name="T17" fmla="*/ 411 h 807"/>
                <a:gd name="T18" fmla="*/ 500 w 564"/>
                <a:gd name="T19" fmla="*/ 433 h 807"/>
                <a:gd name="T20" fmla="*/ 502 w 564"/>
                <a:gd name="T21" fmla="*/ 453 h 807"/>
                <a:gd name="T22" fmla="*/ 492 w 564"/>
                <a:gd name="T23" fmla="*/ 449 h 807"/>
                <a:gd name="T24" fmla="*/ 465 w 564"/>
                <a:gd name="T25" fmla="*/ 465 h 807"/>
                <a:gd name="T26" fmla="*/ 378 w 564"/>
                <a:gd name="T27" fmla="*/ 417 h 807"/>
                <a:gd name="T28" fmla="*/ 315 w 564"/>
                <a:gd name="T29" fmla="*/ 453 h 807"/>
                <a:gd name="T30" fmla="*/ 253 w 564"/>
                <a:gd name="T31" fmla="*/ 666 h 807"/>
                <a:gd name="T32" fmla="*/ 249 w 564"/>
                <a:gd name="T33" fmla="*/ 807 h 807"/>
                <a:gd name="T34" fmla="*/ 232 w 564"/>
                <a:gd name="T35" fmla="*/ 743 h 807"/>
                <a:gd name="T36" fmla="*/ 103 w 564"/>
                <a:gd name="T37" fmla="*/ 636 h 807"/>
                <a:gd name="T38" fmla="*/ 28 w 564"/>
                <a:gd name="T39" fmla="*/ 597 h 807"/>
                <a:gd name="T40" fmla="*/ 37 w 564"/>
                <a:gd name="T41" fmla="*/ 575 h 807"/>
                <a:gd name="T42" fmla="*/ 57 w 564"/>
                <a:gd name="T43" fmla="*/ 541 h 807"/>
                <a:gd name="T44" fmla="*/ 8 w 564"/>
                <a:gd name="T45" fmla="*/ 447 h 807"/>
                <a:gd name="T46" fmla="*/ 24 w 564"/>
                <a:gd name="T47" fmla="*/ 346 h 807"/>
                <a:gd name="T48" fmla="*/ 83 w 564"/>
                <a:gd name="T49" fmla="*/ 194 h 807"/>
                <a:gd name="T50" fmla="*/ 110 w 564"/>
                <a:gd name="T51" fmla="*/ 184 h 807"/>
                <a:gd name="T52" fmla="*/ 98 w 564"/>
                <a:gd name="T53" fmla="*/ 160 h 807"/>
                <a:gd name="T54" fmla="*/ 88 w 564"/>
                <a:gd name="T55" fmla="*/ 136 h 807"/>
                <a:gd name="T56" fmla="*/ 88 w 564"/>
                <a:gd name="T57" fmla="*/ 130 h 807"/>
                <a:gd name="T58" fmla="*/ 96 w 564"/>
                <a:gd name="T59" fmla="*/ 118 h 807"/>
                <a:gd name="T60" fmla="*/ 129 w 564"/>
                <a:gd name="T61" fmla="*/ 77 h 807"/>
                <a:gd name="T62" fmla="*/ 212 w 564"/>
                <a:gd name="T63" fmla="*/ 72 h 807"/>
                <a:gd name="T64" fmla="*/ 164 w 564"/>
                <a:gd name="T65" fmla="*/ 0 h 807"/>
                <a:gd name="T66" fmla="*/ 237 w 564"/>
                <a:gd name="T67" fmla="*/ 10 h 807"/>
                <a:gd name="T68" fmla="*/ 266 w 564"/>
                <a:gd name="T69" fmla="*/ 62 h 807"/>
                <a:gd name="T70" fmla="*/ 274 w 564"/>
                <a:gd name="T71" fmla="*/ 75 h 807"/>
                <a:gd name="T72" fmla="*/ 293 w 564"/>
                <a:gd name="T73" fmla="*/ 96 h 807"/>
                <a:gd name="T74" fmla="*/ 302 w 564"/>
                <a:gd name="T75" fmla="*/ 102 h 807"/>
                <a:gd name="T76" fmla="*/ 349 w 564"/>
                <a:gd name="T77" fmla="*/ 133 h 807"/>
                <a:gd name="T78" fmla="*/ 371 w 564"/>
                <a:gd name="T79" fmla="*/ 153 h 807"/>
                <a:gd name="T80" fmla="*/ 383 w 564"/>
                <a:gd name="T81" fmla="*/ 168 h 807"/>
                <a:gd name="T82" fmla="*/ 386 w 564"/>
                <a:gd name="T83" fmla="*/ 179 h 807"/>
                <a:gd name="T84" fmla="*/ 386 w 564"/>
                <a:gd name="T85" fmla="*/ 186 h 807"/>
                <a:gd name="T86" fmla="*/ 390 w 564"/>
                <a:gd name="T87" fmla="*/ 198 h 807"/>
                <a:gd name="T88" fmla="*/ 403 w 564"/>
                <a:gd name="T89" fmla="*/ 211 h 807"/>
                <a:gd name="T90" fmla="*/ 422 w 564"/>
                <a:gd name="T91" fmla="*/ 223 h 807"/>
                <a:gd name="T92" fmla="*/ 469 w 564"/>
                <a:gd name="T93" fmla="*/ 244 h 807"/>
                <a:gd name="T94" fmla="*/ 539 w 564"/>
                <a:gd name="T95" fmla="*/ 268 h 807"/>
                <a:gd name="T96" fmla="*/ 546 w 564"/>
                <a:gd name="T97" fmla="*/ 273 h 807"/>
                <a:gd name="T98" fmla="*/ 558 w 564"/>
                <a:gd name="T99" fmla="*/ 284 h 807"/>
                <a:gd name="T100" fmla="*/ 563 w 564"/>
                <a:gd name="T101" fmla="*/ 300 h 807"/>
                <a:gd name="T102" fmla="*/ 564 w 564"/>
                <a:gd name="T103" fmla="*/ 316 h 807"/>
                <a:gd name="T104" fmla="*/ 561 w 564"/>
                <a:gd name="T105" fmla="*/ 333 h 807"/>
                <a:gd name="T106" fmla="*/ 556 w 564"/>
                <a:gd name="T107" fmla="*/ 349 h 807"/>
                <a:gd name="T108" fmla="*/ 550 w 564"/>
                <a:gd name="T109" fmla="*/ 360 h 807"/>
                <a:gd name="T110" fmla="*/ 542 w 564"/>
                <a:gd name="T111" fmla="*/ 367 h 807"/>
                <a:gd name="T112" fmla="*/ 539 w 564"/>
                <a:gd name="T113" fmla="*/ 36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4" h="807">
                  <a:moveTo>
                    <a:pt x="539" y="367"/>
                  </a:moveTo>
                  <a:lnTo>
                    <a:pt x="539" y="367"/>
                  </a:lnTo>
                  <a:lnTo>
                    <a:pt x="515" y="362"/>
                  </a:lnTo>
                  <a:lnTo>
                    <a:pt x="500" y="359"/>
                  </a:lnTo>
                  <a:lnTo>
                    <a:pt x="485" y="357"/>
                  </a:lnTo>
                  <a:lnTo>
                    <a:pt x="471" y="355"/>
                  </a:lnTo>
                  <a:lnTo>
                    <a:pt x="465" y="355"/>
                  </a:lnTo>
                  <a:lnTo>
                    <a:pt x="461" y="355"/>
                  </a:lnTo>
                  <a:lnTo>
                    <a:pt x="457" y="358"/>
                  </a:lnTo>
                  <a:lnTo>
                    <a:pt x="456" y="360"/>
                  </a:lnTo>
                  <a:lnTo>
                    <a:pt x="456" y="362"/>
                  </a:lnTo>
                  <a:lnTo>
                    <a:pt x="458" y="367"/>
                  </a:lnTo>
                  <a:lnTo>
                    <a:pt x="458" y="367"/>
                  </a:lnTo>
                  <a:lnTo>
                    <a:pt x="464" y="374"/>
                  </a:lnTo>
                  <a:lnTo>
                    <a:pt x="471" y="381"/>
                  </a:lnTo>
                  <a:lnTo>
                    <a:pt x="477" y="390"/>
                  </a:lnTo>
                  <a:lnTo>
                    <a:pt x="485" y="399"/>
                  </a:lnTo>
                  <a:lnTo>
                    <a:pt x="492" y="411"/>
                  </a:lnTo>
                  <a:lnTo>
                    <a:pt x="497" y="426"/>
                  </a:lnTo>
                  <a:lnTo>
                    <a:pt x="500" y="433"/>
                  </a:lnTo>
                  <a:lnTo>
                    <a:pt x="501" y="443"/>
                  </a:lnTo>
                  <a:lnTo>
                    <a:pt x="502" y="453"/>
                  </a:lnTo>
                  <a:lnTo>
                    <a:pt x="502" y="465"/>
                  </a:lnTo>
                  <a:lnTo>
                    <a:pt x="492" y="449"/>
                  </a:lnTo>
                  <a:lnTo>
                    <a:pt x="472" y="466"/>
                  </a:lnTo>
                  <a:lnTo>
                    <a:pt x="465" y="465"/>
                  </a:lnTo>
                  <a:lnTo>
                    <a:pt x="385" y="453"/>
                  </a:lnTo>
                  <a:lnTo>
                    <a:pt x="378" y="417"/>
                  </a:lnTo>
                  <a:lnTo>
                    <a:pt x="355" y="400"/>
                  </a:lnTo>
                  <a:lnTo>
                    <a:pt x="315" y="453"/>
                  </a:lnTo>
                  <a:lnTo>
                    <a:pt x="306" y="530"/>
                  </a:lnTo>
                  <a:lnTo>
                    <a:pt x="253" y="666"/>
                  </a:lnTo>
                  <a:lnTo>
                    <a:pt x="279" y="807"/>
                  </a:lnTo>
                  <a:lnTo>
                    <a:pt x="249" y="807"/>
                  </a:lnTo>
                  <a:lnTo>
                    <a:pt x="237" y="783"/>
                  </a:lnTo>
                  <a:lnTo>
                    <a:pt x="232" y="743"/>
                  </a:lnTo>
                  <a:lnTo>
                    <a:pt x="176" y="675"/>
                  </a:lnTo>
                  <a:lnTo>
                    <a:pt x="103" y="636"/>
                  </a:lnTo>
                  <a:lnTo>
                    <a:pt x="73" y="603"/>
                  </a:lnTo>
                  <a:lnTo>
                    <a:pt x="28" y="597"/>
                  </a:lnTo>
                  <a:lnTo>
                    <a:pt x="15" y="568"/>
                  </a:lnTo>
                  <a:lnTo>
                    <a:pt x="37" y="575"/>
                  </a:lnTo>
                  <a:lnTo>
                    <a:pt x="55" y="569"/>
                  </a:lnTo>
                  <a:lnTo>
                    <a:pt x="57" y="541"/>
                  </a:lnTo>
                  <a:lnTo>
                    <a:pt x="25" y="524"/>
                  </a:lnTo>
                  <a:lnTo>
                    <a:pt x="8" y="447"/>
                  </a:lnTo>
                  <a:lnTo>
                    <a:pt x="28" y="393"/>
                  </a:lnTo>
                  <a:lnTo>
                    <a:pt x="24" y="346"/>
                  </a:lnTo>
                  <a:lnTo>
                    <a:pt x="0" y="301"/>
                  </a:lnTo>
                  <a:lnTo>
                    <a:pt x="83" y="194"/>
                  </a:lnTo>
                  <a:lnTo>
                    <a:pt x="110" y="184"/>
                  </a:lnTo>
                  <a:lnTo>
                    <a:pt x="110" y="184"/>
                  </a:lnTo>
                  <a:lnTo>
                    <a:pt x="106" y="176"/>
                  </a:lnTo>
                  <a:lnTo>
                    <a:pt x="98" y="160"/>
                  </a:lnTo>
                  <a:lnTo>
                    <a:pt x="91" y="143"/>
                  </a:lnTo>
                  <a:lnTo>
                    <a:pt x="88" y="136"/>
                  </a:lnTo>
                  <a:lnTo>
                    <a:pt x="88" y="130"/>
                  </a:lnTo>
                  <a:lnTo>
                    <a:pt x="88" y="130"/>
                  </a:lnTo>
                  <a:lnTo>
                    <a:pt x="92" y="125"/>
                  </a:lnTo>
                  <a:lnTo>
                    <a:pt x="96" y="118"/>
                  </a:lnTo>
                  <a:lnTo>
                    <a:pt x="110" y="100"/>
                  </a:lnTo>
                  <a:lnTo>
                    <a:pt x="129" y="77"/>
                  </a:lnTo>
                  <a:lnTo>
                    <a:pt x="185" y="116"/>
                  </a:lnTo>
                  <a:lnTo>
                    <a:pt x="212" y="72"/>
                  </a:lnTo>
                  <a:lnTo>
                    <a:pt x="159" y="47"/>
                  </a:lnTo>
                  <a:lnTo>
                    <a:pt x="164" y="0"/>
                  </a:lnTo>
                  <a:lnTo>
                    <a:pt x="214" y="30"/>
                  </a:lnTo>
                  <a:lnTo>
                    <a:pt x="237" y="10"/>
                  </a:lnTo>
                  <a:lnTo>
                    <a:pt x="239" y="8"/>
                  </a:lnTo>
                  <a:lnTo>
                    <a:pt x="266" y="62"/>
                  </a:lnTo>
                  <a:lnTo>
                    <a:pt x="266" y="62"/>
                  </a:lnTo>
                  <a:lnTo>
                    <a:pt x="274" y="75"/>
                  </a:lnTo>
                  <a:lnTo>
                    <a:pt x="283" y="86"/>
                  </a:lnTo>
                  <a:lnTo>
                    <a:pt x="293" y="96"/>
                  </a:lnTo>
                  <a:lnTo>
                    <a:pt x="302" y="102"/>
                  </a:lnTo>
                  <a:lnTo>
                    <a:pt x="302" y="102"/>
                  </a:lnTo>
                  <a:lnTo>
                    <a:pt x="335" y="123"/>
                  </a:lnTo>
                  <a:lnTo>
                    <a:pt x="349" y="133"/>
                  </a:lnTo>
                  <a:lnTo>
                    <a:pt x="361" y="143"/>
                  </a:lnTo>
                  <a:lnTo>
                    <a:pt x="371" y="153"/>
                  </a:lnTo>
                  <a:lnTo>
                    <a:pt x="379" y="163"/>
                  </a:lnTo>
                  <a:lnTo>
                    <a:pt x="383" y="168"/>
                  </a:lnTo>
                  <a:lnTo>
                    <a:pt x="384" y="174"/>
                  </a:lnTo>
                  <a:lnTo>
                    <a:pt x="386" y="179"/>
                  </a:lnTo>
                  <a:lnTo>
                    <a:pt x="386" y="186"/>
                  </a:lnTo>
                  <a:lnTo>
                    <a:pt x="386" y="186"/>
                  </a:lnTo>
                  <a:lnTo>
                    <a:pt x="387" y="192"/>
                  </a:lnTo>
                  <a:lnTo>
                    <a:pt x="390" y="198"/>
                  </a:lnTo>
                  <a:lnTo>
                    <a:pt x="396" y="205"/>
                  </a:lnTo>
                  <a:lnTo>
                    <a:pt x="403" y="211"/>
                  </a:lnTo>
                  <a:lnTo>
                    <a:pt x="412" y="216"/>
                  </a:lnTo>
                  <a:lnTo>
                    <a:pt x="422" y="223"/>
                  </a:lnTo>
                  <a:lnTo>
                    <a:pt x="444" y="234"/>
                  </a:lnTo>
                  <a:lnTo>
                    <a:pt x="469" y="244"/>
                  </a:lnTo>
                  <a:lnTo>
                    <a:pt x="494" y="254"/>
                  </a:lnTo>
                  <a:lnTo>
                    <a:pt x="539" y="268"/>
                  </a:lnTo>
                  <a:lnTo>
                    <a:pt x="539" y="268"/>
                  </a:lnTo>
                  <a:lnTo>
                    <a:pt x="546" y="273"/>
                  </a:lnTo>
                  <a:lnTo>
                    <a:pt x="552" y="279"/>
                  </a:lnTo>
                  <a:lnTo>
                    <a:pt x="558" y="284"/>
                  </a:lnTo>
                  <a:lnTo>
                    <a:pt x="561" y="292"/>
                  </a:lnTo>
                  <a:lnTo>
                    <a:pt x="563" y="300"/>
                  </a:lnTo>
                  <a:lnTo>
                    <a:pt x="564" y="309"/>
                  </a:lnTo>
                  <a:lnTo>
                    <a:pt x="564" y="316"/>
                  </a:lnTo>
                  <a:lnTo>
                    <a:pt x="563" y="325"/>
                  </a:lnTo>
                  <a:lnTo>
                    <a:pt x="561" y="333"/>
                  </a:lnTo>
                  <a:lnTo>
                    <a:pt x="559" y="342"/>
                  </a:lnTo>
                  <a:lnTo>
                    <a:pt x="556" y="349"/>
                  </a:lnTo>
                  <a:lnTo>
                    <a:pt x="553" y="355"/>
                  </a:lnTo>
                  <a:lnTo>
                    <a:pt x="550" y="360"/>
                  </a:lnTo>
                  <a:lnTo>
                    <a:pt x="545" y="364"/>
                  </a:lnTo>
                  <a:lnTo>
                    <a:pt x="542" y="367"/>
                  </a:lnTo>
                  <a:lnTo>
                    <a:pt x="539" y="367"/>
                  </a:lnTo>
                  <a:lnTo>
                    <a:pt x="539" y="367"/>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65" name="Freeform 323"/>
            <p:cNvSpPr>
              <a:spLocks/>
            </p:cNvSpPr>
            <p:nvPr/>
          </p:nvSpPr>
          <p:spPr bwMode="auto">
            <a:xfrm>
              <a:off x="11421217" y="2890353"/>
              <a:ext cx="336375" cy="176011"/>
            </a:xfrm>
            <a:custGeom>
              <a:avLst/>
              <a:gdLst>
                <a:gd name="T0" fmla="*/ 1946 w 1946"/>
                <a:gd name="T1" fmla="*/ 918 h 1024"/>
                <a:gd name="T2" fmla="*/ 1898 w 1946"/>
                <a:gd name="T3" fmla="*/ 958 h 1024"/>
                <a:gd name="T4" fmla="*/ 1880 w 1946"/>
                <a:gd name="T5" fmla="*/ 1024 h 1024"/>
                <a:gd name="T6" fmla="*/ 1822 w 1946"/>
                <a:gd name="T7" fmla="*/ 980 h 1024"/>
                <a:gd name="T8" fmla="*/ 1733 w 1946"/>
                <a:gd name="T9" fmla="*/ 954 h 1024"/>
                <a:gd name="T10" fmla="*/ 1635 w 1946"/>
                <a:gd name="T11" fmla="*/ 866 h 1024"/>
                <a:gd name="T12" fmla="*/ 1573 w 1946"/>
                <a:gd name="T13" fmla="*/ 912 h 1024"/>
                <a:gd name="T14" fmla="*/ 1439 w 1946"/>
                <a:gd name="T15" fmla="*/ 900 h 1024"/>
                <a:gd name="T16" fmla="*/ 1283 w 1946"/>
                <a:gd name="T17" fmla="*/ 856 h 1024"/>
                <a:gd name="T18" fmla="*/ 1128 w 1946"/>
                <a:gd name="T19" fmla="*/ 880 h 1024"/>
                <a:gd name="T20" fmla="*/ 954 w 1946"/>
                <a:gd name="T21" fmla="*/ 873 h 1024"/>
                <a:gd name="T22" fmla="*/ 932 w 1946"/>
                <a:gd name="T23" fmla="*/ 833 h 1024"/>
                <a:gd name="T24" fmla="*/ 874 w 1946"/>
                <a:gd name="T25" fmla="*/ 803 h 1024"/>
                <a:gd name="T26" fmla="*/ 825 w 1946"/>
                <a:gd name="T27" fmla="*/ 715 h 1024"/>
                <a:gd name="T28" fmla="*/ 767 w 1946"/>
                <a:gd name="T29" fmla="*/ 706 h 1024"/>
                <a:gd name="T30" fmla="*/ 731 w 1946"/>
                <a:gd name="T31" fmla="*/ 759 h 1024"/>
                <a:gd name="T32" fmla="*/ 678 w 1946"/>
                <a:gd name="T33" fmla="*/ 761 h 1024"/>
                <a:gd name="T34" fmla="*/ 585 w 1946"/>
                <a:gd name="T35" fmla="*/ 783 h 1024"/>
                <a:gd name="T36" fmla="*/ 553 w 1946"/>
                <a:gd name="T37" fmla="*/ 765 h 1024"/>
                <a:gd name="T38" fmla="*/ 555 w 1946"/>
                <a:gd name="T39" fmla="*/ 675 h 1024"/>
                <a:gd name="T40" fmla="*/ 508 w 1946"/>
                <a:gd name="T41" fmla="*/ 612 h 1024"/>
                <a:gd name="T42" fmla="*/ 486 w 1946"/>
                <a:gd name="T43" fmla="*/ 434 h 1024"/>
                <a:gd name="T44" fmla="*/ 406 w 1946"/>
                <a:gd name="T45" fmla="*/ 345 h 1024"/>
                <a:gd name="T46" fmla="*/ 388 w 1946"/>
                <a:gd name="T47" fmla="*/ 285 h 1024"/>
                <a:gd name="T48" fmla="*/ 348 w 1946"/>
                <a:gd name="T49" fmla="*/ 253 h 1024"/>
                <a:gd name="T50" fmla="*/ 221 w 1946"/>
                <a:gd name="T51" fmla="*/ 244 h 1024"/>
                <a:gd name="T52" fmla="*/ 144 w 1946"/>
                <a:gd name="T53" fmla="*/ 215 h 1024"/>
                <a:gd name="T54" fmla="*/ 114 w 1946"/>
                <a:gd name="T55" fmla="*/ 151 h 1024"/>
                <a:gd name="T56" fmla="*/ 117 w 1946"/>
                <a:gd name="T57" fmla="*/ 131 h 1024"/>
                <a:gd name="T58" fmla="*/ 87 w 1946"/>
                <a:gd name="T59" fmla="*/ 139 h 1024"/>
                <a:gd name="T60" fmla="*/ 24 w 1946"/>
                <a:gd name="T61" fmla="*/ 99 h 1024"/>
                <a:gd name="T62" fmla="*/ 0 w 1946"/>
                <a:gd name="T63" fmla="*/ 41 h 1024"/>
                <a:gd name="T64" fmla="*/ 94 w 1946"/>
                <a:gd name="T65" fmla="*/ 0 h 1024"/>
                <a:gd name="T66" fmla="*/ 210 w 1946"/>
                <a:gd name="T67" fmla="*/ 43 h 1024"/>
                <a:gd name="T68" fmla="*/ 374 w 1946"/>
                <a:gd name="T69" fmla="*/ 60 h 1024"/>
                <a:gd name="T70" fmla="*/ 463 w 1946"/>
                <a:gd name="T71" fmla="*/ 99 h 1024"/>
                <a:gd name="T72" fmla="*/ 588 w 1946"/>
                <a:gd name="T73" fmla="*/ 107 h 1024"/>
                <a:gd name="T74" fmla="*/ 793 w 1946"/>
                <a:gd name="T75" fmla="*/ 185 h 1024"/>
                <a:gd name="T76" fmla="*/ 984 w 1946"/>
                <a:gd name="T77" fmla="*/ 214 h 1024"/>
                <a:gd name="T78" fmla="*/ 1078 w 1946"/>
                <a:gd name="T79" fmla="*/ 253 h 1024"/>
                <a:gd name="T80" fmla="*/ 1140 w 1946"/>
                <a:gd name="T81" fmla="*/ 332 h 1024"/>
                <a:gd name="T82" fmla="*/ 1235 w 1946"/>
                <a:gd name="T83" fmla="*/ 366 h 1024"/>
                <a:gd name="T84" fmla="*/ 1248 w 1946"/>
                <a:gd name="T85" fmla="*/ 410 h 1024"/>
                <a:gd name="T86" fmla="*/ 1302 w 1946"/>
                <a:gd name="T87" fmla="*/ 419 h 1024"/>
                <a:gd name="T88" fmla="*/ 1426 w 1946"/>
                <a:gd name="T89" fmla="*/ 382 h 1024"/>
                <a:gd name="T90" fmla="*/ 1488 w 1946"/>
                <a:gd name="T91" fmla="*/ 346 h 1024"/>
                <a:gd name="T92" fmla="*/ 1568 w 1946"/>
                <a:gd name="T93" fmla="*/ 416 h 1024"/>
                <a:gd name="T94" fmla="*/ 1693 w 1946"/>
                <a:gd name="T95" fmla="*/ 437 h 1024"/>
                <a:gd name="T96" fmla="*/ 1733 w 1946"/>
                <a:gd name="T97" fmla="*/ 499 h 1024"/>
                <a:gd name="T98" fmla="*/ 1725 w 1946"/>
                <a:gd name="T99" fmla="*/ 543 h 1024"/>
                <a:gd name="T100" fmla="*/ 1819 w 1946"/>
                <a:gd name="T101" fmla="*/ 612 h 1024"/>
                <a:gd name="T102" fmla="*/ 1877 w 1946"/>
                <a:gd name="T103" fmla="*/ 630 h 1024"/>
                <a:gd name="T104" fmla="*/ 1868 w 1946"/>
                <a:gd name="T105" fmla="*/ 693 h 1024"/>
                <a:gd name="T106" fmla="*/ 1789 w 1946"/>
                <a:gd name="T107" fmla="*/ 746 h 1024"/>
                <a:gd name="T108" fmla="*/ 1799 w 1946"/>
                <a:gd name="T109" fmla="*/ 798 h 1024"/>
                <a:gd name="T110" fmla="*/ 1866 w 1946"/>
                <a:gd name="T111" fmla="*/ 839 h 1024"/>
                <a:gd name="T112" fmla="*/ 1883 w 1946"/>
                <a:gd name="T113" fmla="*/ 869 h 1024"/>
                <a:gd name="T114" fmla="*/ 1946 w 1946"/>
                <a:gd name="T115" fmla="*/ 918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6" h="1024">
                  <a:moveTo>
                    <a:pt x="1946" y="918"/>
                  </a:moveTo>
                  <a:lnTo>
                    <a:pt x="1898" y="958"/>
                  </a:lnTo>
                  <a:lnTo>
                    <a:pt x="1880" y="1024"/>
                  </a:lnTo>
                  <a:lnTo>
                    <a:pt x="1822" y="980"/>
                  </a:lnTo>
                  <a:lnTo>
                    <a:pt x="1733" y="954"/>
                  </a:lnTo>
                  <a:lnTo>
                    <a:pt x="1635" y="866"/>
                  </a:lnTo>
                  <a:lnTo>
                    <a:pt x="1573" y="912"/>
                  </a:lnTo>
                  <a:lnTo>
                    <a:pt x="1439" y="900"/>
                  </a:lnTo>
                  <a:lnTo>
                    <a:pt x="1283" y="856"/>
                  </a:lnTo>
                  <a:lnTo>
                    <a:pt x="1128" y="880"/>
                  </a:lnTo>
                  <a:lnTo>
                    <a:pt x="954" y="873"/>
                  </a:lnTo>
                  <a:lnTo>
                    <a:pt x="932" y="833"/>
                  </a:lnTo>
                  <a:lnTo>
                    <a:pt x="874" y="803"/>
                  </a:lnTo>
                  <a:lnTo>
                    <a:pt x="825" y="715"/>
                  </a:lnTo>
                  <a:lnTo>
                    <a:pt x="767" y="706"/>
                  </a:lnTo>
                  <a:lnTo>
                    <a:pt x="731" y="759"/>
                  </a:lnTo>
                  <a:lnTo>
                    <a:pt x="678" y="761"/>
                  </a:lnTo>
                  <a:lnTo>
                    <a:pt x="585" y="783"/>
                  </a:lnTo>
                  <a:lnTo>
                    <a:pt x="553" y="765"/>
                  </a:lnTo>
                  <a:lnTo>
                    <a:pt x="555" y="675"/>
                  </a:lnTo>
                  <a:lnTo>
                    <a:pt x="508" y="612"/>
                  </a:lnTo>
                  <a:lnTo>
                    <a:pt x="486" y="434"/>
                  </a:lnTo>
                  <a:lnTo>
                    <a:pt x="406" y="345"/>
                  </a:lnTo>
                  <a:lnTo>
                    <a:pt x="388" y="285"/>
                  </a:lnTo>
                  <a:lnTo>
                    <a:pt x="348" y="253"/>
                  </a:lnTo>
                  <a:lnTo>
                    <a:pt x="221" y="244"/>
                  </a:lnTo>
                  <a:lnTo>
                    <a:pt x="144" y="215"/>
                  </a:lnTo>
                  <a:lnTo>
                    <a:pt x="114" y="151"/>
                  </a:lnTo>
                  <a:lnTo>
                    <a:pt x="117" y="131"/>
                  </a:lnTo>
                  <a:lnTo>
                    <a:pt x="87" y="139"/>
                  </a:lnTo>
                  <a:lnTo>
                    <a:pt x="24" y="99"/>
                  </a:lnTo>
                  <a:lnTo>
                    <a:pt x="0" y="41"/>
                  </a:lnTo>
                  <a:lnTo>
                    <a:pt x="94" y="0"/>
                  </a:lnTo>
                  <a:lnTo>
                    <a:pt x="210" y="43"/>
                  </a:lnTo>
                  <a:lnTo>
                    <a:pt x="374" y="60"/>
                  </a:lnTo>
                  <a:lnTo>
                    <a:pt x="463" y="99"/>
                  </a:lnTo>
                  <a:lnTo>
                    <a:pt x="588" y="107"/>
                  </a:lnTo>
                  <a:lnTo>
                    <a:pt x="793" y="185"/>
                  </a:lnTo>
                  <a:lnTo>
                    <a:pt x="984" y="214"/>
                  </a:lnTo>
                  <a:lnTo>
                    <a:pt x="1078" y="253"/>
                  </a:lnTo>
                  <a:lnTo>
                    <a:pt x="1140" y="332"/>
                  </a:lnTo>
                  <a:lnTo>
                    <a:pt x="1235" y="366"/>
                  </a:lnTo>
                  <a:lnTo>
                    <a:pt x="1248" y="410"/>
                  </a:lnTo>
                  <a:lnTo>
                    <a:pt x="1302" y="419"/>
                  </a:lnTo>
                  <a:lnTo>
                    <a:pt x="1426" y="382"/>
                  </a:lnTo>
                  <a:lnTo>
                    <a:pt x="1488" y="346"/>
                  </a:lnTo>
                  <a:lnTo>
                    <a:pt x="1568" y="416"/>
                  </a:lnTo>
                  <a:lnTo>
                    <a:pt x="1693" y="437"/>
                  </a:lnTo>
                  <a:lnTo>
                    <a:pt x="1733" y="499"/>
                  </a:lnTo>
                  <a:lnTo>
                    <a:pt x="1725" y="543"/>
                  </a:lnTo>
                  <a:lnTo>
                    <a:pt x="1819" y="612"/>
                  </a:lnTo>
                  <a:lnTo>
                    <a:pt x="1877" y="630"/>
                  </a:lnTo>
                  <a:lnTo>
                    <a:pt x="1868" y="693"/>
                  </a:lnTo>
                  <a:lnTo>
                    <a:pt x="1789" y="746"/>
                  </a:lnTo>
                  <a:lnTo>
                    <a:pt x="1799" y="798"/>
                  </a:lnTo>
                  <a:lnTo>
                    <a:pt x="1866" y="839"/>
                  </a:lnTo>
                  <a:lnTo>
                    <a:pt x="1883" y="869"/>
                  </a:lnTo>
                  <a:lnTo>
                    <a:pt x="1946" y="918"/>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66" name="Freeform 324"/>
            <p:cNvSpPr>
              <a:spLocks/>
            </p:cNvSpPr>
            <p:nvPr/>
          </p:nvSpPr>
          <p:spPr bwMode="auto">
            <a:xfrm>
              <a:off x="11585513" y="3037172"/>
              <a:ext cx="204072" cy="170860"/>
            </a:xfrm>
            <a:custGeom>
              <a:avLst/>
              <a:gdLst>
                <a:gd name="T0" fmla="*/ 1149 w 1177"/>
                <a:gd name="T1" fmla="*/ 768 h 992"/>
                <a:gd name="T2" fmla="*/ 1096 w 1177"/>
                <a:gd name="T3" fmla="*/ 746 h 992"/>
                <a:gd name="T4" fmla="*/ 1109 w 1177"/>
                <a:gd name="T5" fmla="*/ 701 h 992"/>
                <a:gd name="T6" fmla="*/ 1087 w 1177"/>
                <a:gd name="T7" fmla="*/ 676 h 992"/>
                <a:gd name="T8" fmla="*/ 1029 w 1177"/>
                <a:gd name="T9" fmla="*/ 667 h 992"/>
                <a:gd name="T10" fmla="*/ 975 w 1177"/>
                <a:gd name="T11" fmla="*/ 610 h 992"/>
                <a:gd name="T12" fmla="*/ 965 w 1177"/>
                <a:gd name="T13" fmla="*/ 517 h 992"/>
                <a:gd name="T14" fmla="*/ 961 w 1177"/>
                <a:gd name="T15" fmla="*/ 473 h 992"/>
                <a:gd name="T16" fmla="*/ 781 w 1177"/>
                <a:gd name="T17" fmla="*/ 350 h 992"/>
                <a:gd name="T18" fmla="*/ 780 w 1177"/>
                <a:gd name="T19" fmla="*/ 271 h 992"/>
                <a:gd name="T20" fmla="*/ 740 w 1177"/>
                <a:gd name="T21" fmla="*/ 223 h 992"/>
                <a:gd name="T22" fmla="*/ 660 w 1177"/>
                <a:gd name="T23" fmla="*/ 223 h 992"/>
                <a:gd name="T24" fmla="*/ 663 w 1177"/>
                <a:gd name="T25" fmla="*/ 113 h 992"/>
                <a:gd name="T26" fmla="*/ 619 w 1177"/>
                <a:gd name="T27" fmla="*/ 104 h 992"/>
                <a:gd name="T28" fmla="*/ 619 w 1177"/>
                <a:gd name="T29" fmla="*/ 56 h 992"/>
                <a:gd name="T30" fmla="*/ 485 w 1177"/>
                <a:gd name="T31" fmla="*/ 44 h 992"/>
                <a:gd name="T32" fmla="*/ 329 w 1177"/>
                <a:gd name="T33" fmla="*/ 0 h 992"/>
                <a:gd name="T34" fmla="*/ 174 w 1177"/>
                <a:gd name="T35" fmla="*/ 24 h 992"/>
                <a:gd name="T36" fmla="*/ 0 w 1177"/>
                <a:gd name="T37" fmla="*/ 17 h 992"/>
                <a:gd name="T38" fmla="*/ 46 w 1177"/>
                <a:gd name="T39" fmla="*/ 69 h 992"/>
                <a:gd name="T40" fmla="*/ 144 w 1177"/>
                <a:gd name="T41" fmla="*/ 122 h 992"/>
                <a:gd name="T42" fmla="*/ 229 w 1177"/>
                <a:gd name="T43" fmla="*/ 183 h 992"/>
                <a:gd name="T44" fmla="*/ 239 w 1177"/>
                <a:gd name="T45" fmla="*/ 316 h 992"/>
                <a:gd name="T46" fmla="*/ 213 w 1177"/>
                <a:gd name="T47" fmla="*/ 396 h 992"/>
                <a:gd name="T48" fmla="*/ 254 w 1177"/>
                <a:gd name="T49" fmla="*/ 529 h 992"/>
                <a:gd name="T50" fmla="*/ 348 w 1177"/>
                <a:gd name="T51" fmla="*/ 554 h 992"/>
                <a:gd name="T52" fmla="*/ 431 w 1177"/>
                <a:gd name="T53" fmla="*/ 522 h 992"/>
                <a:gd name="T54" fmla="*/ 490 w 1177"/>
                <a:gd name="T55" fmla="*/ 637 h 992"/>
                <a:gd name="T56" fmla="*/ 557 w 1177"/>
                <a:gd name="T57" fmla="*/ 667 h 992"/>
                <a:gd name="T58" fmla="*/ 620 w 1177"/>
                <a:gd name="T59" fmla="*/ 631 h 992"/>
                <a:gd name="T60" fmla="*/ 704 w 1177"/>
                <a:gd name="T61" fmla="*/ 706 h 992"/>
                <a:gd name="T62" fmla="*/ 789 w 1177"/>
                <a:gd name="T63" fmla="*/ 678 h 992"/>
                <a:gd name="T64" fmla="*/ 883 w 1177"/>
                <a:gd name="T65" fmla="*/ 752 h 992"/>
                <a:gd name="T66" fmla="*/ 888 w 1177"/>
                <a:gd name="T67" fmla="*/ 824 h 992"/>
                <a:gd name="T68" fmla="*/ 928 w 1177"/>
                <a:gd name="T69" fmla="*/ 881 h 992"/>
                <a:gd name="T70" fmla="*/ 1026 w 1177"/>
                <a:gd name="T71" fmla="*/ 915 h 992"/>
                <a:gd name="T72" fmla="*/ 1043 w 1177"/>
                <a:gd name="T73" fmla="*/ 992 h 992"/>
                <a:gd name="T74" fmla="*/ 1093 w 1177"/>
                <a:gd name="T75" fmla="*/ 932 h 992"/>
                <a:gd name="T76" fmla="*/ 1177 w 1177"/>
                <a:gd name="T77" fmla="*/ 865 h 992"/>
                <a:gd name="T78" fmla="*/ 1123 w 1177"/>
                <a:gd name="T79" fmla="*/ 804 h 992"/>
                <a:gd name="T80" fmla="*/ 1149 w 1177"/>
                <a:gd name="T81" fmla="*/ 768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77" h="992">
                  <a:moveTo>
                    <a:pt x="1149" y="768"/>
                  </a:moveTo>
                  <a:lnTo>
                    <a:pt x="1096" y="746"/>
                  </a:lnTo>
                  <a:lnTo>
                    <a:pt x="1109" y="701"/>
                  </a:lnTo>
                  <a:lnTo>
                    <a:pt x="1087" y="676"/>
                  </a:lnTo>
                  <a:lnTo>
                    <a:pt x="1029" y="667"/>
                  </a:lnTo>
                  <a:lnTo>
                    <a:pt x="975" y="610"/>
                  </a:lnTo>
                  <a:lnTo>
                    <a:pt x="965" y="517"/>
                  </a:lnTo>
                  <a:lnTo>
                    <a:pt x="961" y="473"/>
                  </a:lnTo>
                  <a:lnTo>
                    <a:pt x="781" y="350"/>
                  </a:lnTo>
                  <a:lnTo>
                    <a:pt x="780" y="271"/>
                  </a:lnTo>
                  <a:lnTo>
                    <a:pt x="740" y="223"/>
                  </a:lnTo>
                  <a:lnTo>
                    <a:pt x="660" y="223"/>
                  </a:lnTo>
                  <a:lnTo>
                    <a:pt x="663" y="113"/>
                  </a:lnTo>
                  <a:lnTo>
                    <a:pt x="619" y="104"/>
                  </a:lnTo>
                  <a:lnTo>
                    <a:pt x="619" y="56"/>
                  </a:lnTo>
                  <a:lnTo>
                    <a:pt x="485" y="44"/>
                  </a:lnTo>
                  <a:lnTo>
                    <a:pt x="329" y="0"/>
                  </a:lnTo>
                  <a:lnTo>
                    <a:pt x="174" y="24"/>
                  </a:lnTo>
                  <a:lnTo>
                    <a:pt x="0" y="17"/>
                  </a:lnTo>
                  <a:lnTo>
                    <a:pt x="46" y="69"/>
                  </a:lnTo>
                  <a:lnTo>
                    <a:pt x="144" y="122"/>
                  </a:lnTo>
                  <a:lnTo>
                    <a:pt x="229" y="183"/>
                  </a:lnTo>
                  <a:lnTo>
                    <a:pt x="239" y="316"/>
                  </a:lnTo>
                  <a:lnTo>
                    <a:pt x="213" y="396"/>
                  </a:lnTo>
                  <a:lnTo>
                    <a:pt x="254" y="529"/>
                  </a:lnTo>
                  <a:lnTo>
                    <a:pt x="348" y="554"/>
                  </a:lnTo>
                  <a:lnTo>
                    <a:pt x="431" y="522"/>
                  </a:lnTo>
                  <a:lnTo>
                    <a:pt x="490" y="637"/>
                  </a:lnTo>
                  <a:lnTo>
                    <a:pt x="557" y="667"/>
                  </a:lnTo>
                  <a:lnTo>
                    <a:pt x="620" y="631"/>
                  </a:lnTo>
                  <a:lnTo>
                    <a:pt x="704" y="706"/>
                  </a:lnTo>
                  <a:lnTo>
                    <a:pt x="789" y="678"/>
                  </a:lnTo>
                  <a:lnTo>
                    <a:pt x="883" y="752"/>
                  </a:lnTo>
                  <a:lnTo>
                    <a:pt x="888" y="824"/>
                  </a:lnTo>
                  <a:lnTo>
                    <a:pt x="928" y="881"/>
                  </a:lnTo>
                  <a:lnTo>
                    <a:pt x="1026" y="915"/>
                  </a:lnTo>
                  <a:lnTo>
                    <a:pt x="1043" y="992"/>
                  </a:lnTo>
                  <a:lnTo>
                    <a:pt x="1093" y="932"/>
                  </a:lnTo>
                  <a:lnTo>
                    <a:pt x="1177" y="865"/>
                  </a:lnTo>
                  <a:lnTo>
                    <a:pt x="1123" y="804"/>
                  </a:lnTo>
                  <a:lnTo>
                    <a:pt x="1149" y="768"/>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67" name="Freeform 325"/>
            <p:cNvSpPr>
              <a:spLocks/>
            </p:cNvSpPr>
            <p:nvPr/>
          </p:nvSpPr>
          <p:spPr bwMode="auto">
            <a:xfrm>
              <a:off x="11032096" y="3421820"/>
              <a:ext cx="123655" cy="73839"/>
            </a:xfrm>
            <a:custGeom>
              <a:avLst/>
              <a:gdLst>
                <a:gd name="T0" fmla="*/ 701 w 714"/>
                <a:gd name="T1" fmla="*/ 30 h 432"/>
                <a:gd name="T2" fmla="*/ 657 w 714"/>
                <a:gd name="T3" fmla="*/ 43 h 432"/>
                <a:gd name="T4" fmla="*/ 660 w 714"/>
                <a:gd name="T5" fmla="*/ 70 h 432"/>
                <a:gd name="T6" fmla="*/ 611 w 714"/>
                <a:gd name="T7" fmla="*/ 103 h 432"/>
                <a:gd name="T8" fmla="*/ 578 w 714"/>
                <a:gd name="T9" fmla="*/ 123 h 432"/>
                <a:gd name="T10" fmla="*/ 545 w 714"/>
                <a:gd name="T11" fmla="*/ 163 h 432"/>
                <a:gd name="T12" fmla="*/ 499 w 714"/>
                <a:gd name="T13" fmla="*/ 201 h 432"/>
                <a:gd name="T14" fmla="*/ 500 w 714"/>
                <a:gd name="T15" fmla="*/ 205 h 432"/>
                <a:gd name="T16" fmla="*/ 509 w 714"/>
                <a:gd name="T17" fmla="*/ 234 h 432"/>
                <a:gd name="T18" fmla="*/ 519 w 714"/>
                <a:gd name="T19" fmla="*/ 246 h 432"/>
                <a:gd name="T20" fmla="*/ 539 w 714"/>
                <a:gd name="T21" fmla="*/ 270 h 432"/>
                <a:gd name="T22" fmla="*/ 546 w 714"/>
                <a:gd name="T23" fmla="*/ 300 h 432"/>
                <a:gd name="T24" fmla="*/ 523 w 714"/>
                <a:gd name="T25" fmla="*/ 304 h 432"/>
                <a:gd name="T26" fmla="*/ 516 w 714"/>
                <a:gd name="T27" fmla="*/ 284 h 432"/>
                <a:gd name="T28" fmla="*/ 489 w 714"/>
                <a:gd name="T29" fmla="*/ 284 h 432"/>
                <a:gd name="T30" fmla="*/ 467 w 714"/>
                <a:gd name="T31" fmla="*/ 290 h 432"/>
                <a:gd name="T32" fmla="*/ 447 w 714"/>
                <a:gd name="T33" fmla="*/ 310 h 432"/>
                <a:gd name="T34" fmla="*/ 413 w 714"/>
                <a:gd name="T35" fmla="*/ 347 h 432"/>
                <a:gd name="T36" fmla="*/ 347 w 714"/>
                <a:gd name="T37" fmla="*/ 385 h 432"/>
                <a:gd name="T38" fmla="*/ 284 w 714"/>
                <a:gd name="T39" fmla="*/ 392 h 432"/>
                <a:gd name="T40" fmla="*/ 234 w 714"/>
                <a:gd name="T41" fmla="*/ 386 h 432"/>
                <a:gd name="T42" fmla="*/ 207 w 714"/>
                <a:gd name="T43" fmla="*/ 410 h 432"/>
                <a:gd name="T44" fmla="*/ 214 w 714"/>
                <a:gd name="T45" fmla="*/ 432 h 432"/>
                <a:gd name="T46" fmla="*/ 190 w 714"/>
                <a:gd name="T47" fmla="*/ 426 h 432"/>
                <a:gd name="T48" fmla="*/ 143 w 714"/>
                <a:gd name="T49" fmla="*/ 416 h 432"/>
                <a:gd name="T50" fmla="*/ 64 w 714"/>
                <a:gd name="T51" fmla="*/ 411 h 432"/>
                <a:gd name="T52" fmla="*/ 50 w 714"/>
                <a:gd name="T53" fmla="*/ 384 h 432"/>
                <a:gd name="T54" fmla="*/ 40 w 714"/>
                <a:gd name="T55" fmla="*/ 354 h 432"/>
                <a:gd name="T56" fmla="*/ 10 w 714"/>
                <a:gd name="T57" fmla="*/ 328 h 432"/>
                <a:gd name="T58" fmla="*/ 6 w 714"/>
                <a:gd name="T59" fmla="*/ 295 h 432"/>
                <a:gd name="T60" fmla="*/ 0 w 714"/>
                <a:gd name="T61" fmla="*/ 268 h 432"/>
                <a:gd name="T62" fmla="*/ 36 w 714"/>
                <a:gd name="T63" fmla="*/ 275 h 432"/>
                <a:gd name="T64" fmla="*/ 57 w 714"/>
                <a:gd name="T65" fmla="*/ 285 h 432"/>
                <a:gd name="T66" fmla="*/ 89 w 714"/>
                <a:gd name="T67" fmla="*/ 231 h 432"/>
                <a:gd name="T68" fmla="*/ 113 w 714"/>
                <a:gd name="T69" fmla="*/ 221 h 432"/>
                <a:gd name="T70" fmla="*/ 142 w 714"/>
                <a:gd name="T71" fmla="*/ 210 h 432"/>
                <a:gd name="T72" fmla="*/ 206 w 714"/>
                <a:gd name="T73" fmla="*/ 217 h 432"/>
                <a:gd name="T74" fmla="*/ 208 w 714"/>
                <a:gd name="T75" fmla="*/ 193 h 432"/>
                <a:gd name="T76" fmla="*/ 208 w 714"/>
                <a:gd name="T77" fmla="*/ 187 h 432"/>
                <a:gd name="T78" fmla="*/ 205 w 714"/>
                <a:gd name="T79" fmla="*/ 150 h 432"/>
                <a:gd name="T80" fmla="*/ 241 w 714"/>
                <a:gd name="T81" fmla="*/ 153 h 432"/>
                <a:gd name="T82" fmla="*/ 265 w 714"/>
                <a:gd name="T83" fmla="*/ 173 h 432"/>
                <a:gd name="T84" fmla="*/ 325 w 714"/>
                <a:gd name="T85" fmla="*/ 179 h 432"/>
                <a:gd name="T86" fmla="*/ 382 w 714"/>
                <a:gd name="T87" fmla="*/ 156 h 432"/>
                <a:gd name="T88" fmla="*/ 484 w 714"/>
                <a:gd name="T89" fmla="*/ 121 h 432"/>
                <a:gd name="T90" fmla="*/ 561 w 714"/>
                <a:gd name="T91" fmla="*/ 91 h 432"/>
                <a:gd name="T92" fmla="*/ 617 w 714"/>
                <a:gd name="T93" fmla="*/ 44 h 432"/>
                <a:gd name="T94" fmla="*/ 660 w 714"/>
                <a:gd name="T95" fmla="*/ 30 h 432"/>
                <a:gd name="T96" fmla="*/ 687 w 714"/>
                <a:gd name="T97" fmla="*/ 0 h 432"/>
                <a:gd name="T98" fmla="*/ 714 w 714"/>
                <a:gd name="T99" fmla="*/ 0 h 432"/>
                <a:gd name="T100" fmla="*/ 701 w 714"/>
                <a:gd name="T101" fmla="*/ 3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4" h="432">
                  <a:moveTo>
                    <a:pt x="701" y="30"/>
                  </a:moveTo>
                  <a:lnTo>
                    <a:pt x="657" y="43"/>
                  </a:lnTo>
                  <a:lnTo>
                    <a:pt x="660" y="70"/>
                  </a:lnTo>
                  <a:lnTo>
                    <a:pt x="611" y="103"/>
                  </a:lnTo>
                  <a:lnTo>
                    <a:pt x="578" y="123"/>
                  </a:lnTo>
                  <a:lnTo>
                    <a:pt x="545" y="163"/>
                  </a:lnTo>
                  <a:lnTo>
                    <a:pt x="499" y="201"/>
                  </a:lnTo>
                  <a:lnTo>
                    <a:pt x="500" y="205"/>
                  </a:lnTo>
                  <a:lnTo>
                    <a:pt x="509" y="234"/>
                  </a:lnTo>
                  <a:lnTo>
                    <a:pt x="519" y="246"/>
                  </a:lnTo>
                  <a:lnTo>
                    <a:pt x="539" y="270"/>
                  </a:lnTo>
                  <a:lnTo>
                    <a:pt x="546" y="300"/>
                  </a:lnTo>
                  <a:lnTo>
                    <a:pt x="523" y="304"/>
                  </a:lnTo>
                  <a:lnTo>
                    <a:pt x="516" y="284"/>
                  </a:lnTo>
                  <a:lnTo>
                    <a:pt x="489" y="284"/>
                  </a:lnTo>
                  <a:lnTo>
                    <a:pt x="467" y="290"/>
                  </a:lnTo>
                  <a:lnTo>
                    <a:pt x="447" y="310"/>
                  </a:lnTo>
                  <a:lnTo>
                    <a:pt x="413" y="347"/>
                  </a:lnTo>
                  <a:lnTo>
                    <a:pt x="347" y="385"/>
                  </a:lnTo>
                  <a:lnTo>
                    <a:pt x="284" y="392"/>
                  </a:lnTo>
                  <a:lnTo>
                    <a:pt x="234" y="386"/>
                  </a:lnTo>
                  <a:lnTo>
                    <a:pt x="207" y="410"/>
                  </a:lnTo>
                  <a:lnTo>
                    <a:pt x="214" y="432"/>
                  </a:lnTo>
                  <a:lnTo>
                    <a:pt x="190" y="426"/>
                  </a:lnTo>
                  <a:lnTo>
                    <a:pt x="143" y="416"/>
                  </a:lnTo>
                  <a:lnTo>
                    <a:pt x="64" y="411"/>
                  </a:lnTo>
                  <a:lnTo>
                    <a:pt x="50" y="384"/>
                  </a:lnTo>
                  <a:lnTo>
                    <a:pt x="40" y="354"/>
                  </a:lnTo>
                  <a:lnTo>
                    <a:pt x="10" y="328"/>
                  </a:lnTo>
                  <a:lnTo>
                    <a:pt x="6" y="295"/>
                  </a:lnTo>
                  <a:lnTo>
                    <a:pt x="0" y="268"/>
                  </a:lnTo>
                  <a:lnTo>
                    <a:pt x="36" y="275"/>
                  </a:lnTo>
                  <a:lnTo>
                    <a:pt x="57" y="285"/>
                  </a:lnTo>
                  <a:lnTo>
                    <a:pt x="89" y="231"/>
                  </a:lnTo>
                  <a:lnTo>
                    <a:pt x="113" y="221"/>
                  </a:lnTo>
                  <a:lnTo>
                    <a:pt x="142" y="210"/>
                  </a:lnTo>
                  <a:lnTo>
                    <a:pt x="206" y="217"/>
                  </a:lnTo>
                  <a:lnTo>
                    <a:pt x="208" y="193"/>
                  </a:lnTo>
                  <a:lnTo>
                    <a:pt x="208" y="187"/>
                  </a:lnTo>
                  <a:lnTo>
                    <a:pt x="205" y="150"/>
                  </a:lnTo>
                  <a:lnTo>
                    <a:pt x="241" y="153"/>
                  </a:lnTo>
                  <a:lnTo>
                    <a:pt x="265" y="173"/>
                  </a:lnTo>
                  <a:lnTo>
                    <a:pt x="325" y="179"/>
                  </a:lnTo>
                  <a:lnTo>
                    <a:pt x="382" y="156"/>
                  </a:lnTo>
                  <a:lnTo>
                    <a:pt x="484" y="121"/>
                  </a:lnTo>
                  <a:lnTo>
                    <a:pt x="561" y="91"/>
                  </a:lnTo>
                  <a:lnTo>
                    <a:pt x="617" y="44"/>
                  </a:lnTo>
                  <a:lnTo>
                    <a:pt x="660" y="30"/>
                  </a:lnTo>
                  <a:lnTo>
                    <a:pt x="687" y="0"/>
                  </a:lnTo>
                  <a:lnTo>
                    <a:pt x="714" y="0"/>
                  </a:lnTo>
                  <a:lnTo>
                    <a:pt x="701" y="30"/>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sp>
          <p:nvSpPr>
            <p:cNvPr id="68" name="Freeform 704"/>
            <p:cNvSpPr>
              <a:spLocks/>
            </p:cNvSpPr>
            <p:nvPr/>
          </p:nvSpPr>
          <p:spPr bwMode="auto">
            <a:xfrm>
              <a:off x="11766239" y="2269204"/>
              <a:ext cx="396857" cy="582075"/>
            </a:xfrm>
            <a:custGeom>
              <a:avLst/>
              <a:gdLst>
                <a:gd name="connsiteX0" fmla="*/ 180947 w 341129"/>
                <a:gd name="connsiteY0" fmla="*/ 468792 h 503906"/>
                <a:gd name="connsiteX1" fmla="*/ 186299 w 341129"/>
                <a:gd name="connsiteY1" fmla="*/ 472805 h 503906"/>
                <a:gd name="connsiteX2" fmla="*/ 191652 w 341129"/>
                <a:gd name="connsiteY2" fmla="*/ 471468 h 503906"/>
                <a:gd name="connsiteX3" fmla="*/ 195220 w 341129"/>
                <a:gd name="connsiteY3" fmla="*/ 473697 h 503906"/>
                <a:gd name="connsiteX4" fmla="*/ 202208 w 341129"/>
                <a:gd name="connsiteY4" fmla="*/ 474738 h 503906"/>
                <a:gd name="connsiteX5" fmla="*/ 207120 w 341129"/>
                <a:gd name="connsiteY5" fmla="*/ 475776 h 503906"/>
                <a:gd name="connsiteX6" fmla="*/ 193569 w 341129"/>
                <a:gd name="connsiteY6" fmla="*/ 503906 h 503906"/>
                <a:gd name="connsiteX7" fmla="*/ 190165 w 341129"/>
                <a:gd name="connsiteY7" fmla="*/ 494654 h 503906"/>
                <a:gd name="connsiteX8" fmla="*/ 185258 w 341129"/>
                <a:gd name="connsiteY8" fmla="*/ 493465 h 503906"/>
                <a:gd name="connsiteX9" fmla="*/ 181244 w 341129"/>
                <a:gd name="connsiteY9" fmla="*/ 495992 h 503906"/>
                <a:gd name="connsiteX10" fmla="*/ 177378 w 341129"/>
                <a:gd name="connsiteY10" fmla="*/ 494357 h 503906"/>
                <a:gd name="connsiteX11" fmla="*/ 176932 w 341129"/>
                <a:gd name="connsiteY11" fmla="*/ 489304 h 503906"/>
                <a:gd name="connsiteX12" fmla="*/ 169647 w 341129"/>
                <a:gd name="connsiteY12" fmla="*/ 483210 h 503906"/>
                <a:gd name="connsiteX13" fmla="*/ 170836 w 341129"/>
                <a:gd name="connsiteY13" fmla="*/ 474440 h 503906"/>
                <a:gd name="connsiteX14" fmla="*/ 176040 w 341129"/>
                <a:gd name="connsiteY14" fmla="*/ 472657 h 503906"/>
                <a:gd name="connsiteX15" fmla="*/ 228469 w 341129"/>
                <a:gd name="connsiteY15" fmla="*/ 431458 h 503906"/>
                <a:gd name="connsiteX16" fmla="*/ 213259 w 341129"/>
                <a:gd name="connsiteY16" fmla="*/ 463031 h 503906"/>
                <a:gd name="connsiteX17" fmla="*/ 213359 w 341129"/>
                <a:gd name="connsiteY17" fmla="*/ 459725 h 503906"/>
                <a:gd name="connsiteX18" fmla="*/ 215887 w 341129"/>
                <a:gd name="connsiteY18" fmla="*/ 456901 h 503906"/>
                <a:gd name="connsiteX19" fmla="*/ 217671 w 341129"/>
                <a:gd name="connsiteY19" fmla="*/ 448429 h 503906"/>
                <a:gd name="connsiteX20" fmla="*/ 214698 w 341129"/>
                <a:gd name="connsiteY20" fmla="*/ 445011 h 503906"/>
                <a:gd name="connsiteX21" fmla="*/ 215441 w 341129"/>
                <a:gd name="connsiteY21" fmla="*/ 439511 h 503906"/>
                <a:gd name="connsiteX22" fmla="*/ 221983 w 341129"/>
                <a:gd name="connsiteY22" fmla="*/ 432823 h 503906"/>
                <a:gd name="connsiteX23" fmla="*/ 173215 w 341129"/>
                <a:gd name="connsiteY23" fmla="*/ 0 h 503906"/>
                <a:gd name="connsiteX24" fmla="*/ 183623 w 341129"/>
                <a:gd name="connsiteY24" fmla="*/ 1338 h 503906"/>
                <a:gd name="connsiteX25" fmla="*/ 186448 w 341129"/>
                <a:gd name="connsiteY25" fmla="*/ 7134 h 503906"/>
                <a:gd name="connsiteX26" fmla="*/ 210237 w 341129"/>
                <a:gd name="connsiteY26" fmla="*/ 20660 h 503906"/>
                <a:gd name="connsiteX27" fmla="*/ 218117 w 341129"/>
                <a:gd name="connsiteY27" fmla="*/ 6243 h 503906"/>
                <a:gd name="connsiteX28" fmla="*/ 235959 w 341129"/>
                <a:gd name="connsiteY28" fmla="*/ 2229 h 503906"/>
                <a:gd name="connsiteX29" fmla="*/ 254544 w 341129"/>
                <a:gd name="connsiteY29" fmla="*/ 13080 h 503906"/>
                <a:gd name="connsiteX30" fmla="*/ 264952 w 341129"/>
                <a:gd name="connsiteY30" fmla="*/ 5202 h 503906"/>
                <a:gd name="connsiteX31" fmla="*/ 282199 w 341129"/>
                <a:gd name="connsiteY31" fmla="*/ 9661 h 503906"/>
                <a:gd name="connsiteX32" fmla="*/ 305394 w 341129"/>
                <a:gd name="connsiteY32" fmla="*/ 7432 h 503906"/>
                <a:gd name="connsiteX33" fmla="*/ 320559 w 341129"/>
                <a:gd name="connsiteY33" fmla="*/ 22295 h 503906"/>
                <a:gd name="connsiteX34" fmla="*/ 341129 w 341129"/>
                <a:gd name="connsiteY34" fmla="*/ 37374 h 503906"/>
                <a:gd name="connsiteX35" fmla="*/ 331005 w 341129"/>
                <a:gd name="connsiteY35" fmla="*/ 103707 h 503906"/>
                <a:gd name="connsiteX36" fmla="*/ 288590 w 341129"/>
                <a:gd name="connsiteY36" fmla="*/ 268664 h 503906"/>
                <a:gd name="connsiteX37" fmla="*/ 272953 w 341129"/>
                <a:gd name="connsiteY37" fmla="*/ 311387 h 503906"/>
                <a:gd name="connsiteX38" fmla="*/ 265993 w 341129"/>
                <a:gd name="connsiteY38" fmla="*/ 310199 h 503906"/>
                <a:gd name="connsiteX39" fmla="*/ 258856 w 341129"/>
                <a:gd name="connsiteY39" fmla="*/ 314361 h 503906"/>
                <a:gd name="connsiteX40" fmla="*/ 249935 w 341129"/>
                <a:gd name="connsiteY40" fmla="*/ 319118 h 503906"/>
                <a:gd name="connsiteX41" fmla="*/ 244285 w 341129"/>
                <a:gd name="connsiteY41" fmla="*/ 321496 h 503906"/>
                <a:gd name="connsiteX42" fmla="*/ 240866 w 341129"/>
                <a:gd name="connsiteY42" fmla="*/ 318820 h 503906"/>
                <a:gd name="connsiteX43" fmla="*/ 235959 w 341129"/>
                <a:gd name="connsiteY43" fmla="*/ 318226 h 503906"/>
                <a:gd name="connsiteX44" fmla="*/ 237149 w 341129"/>
                <a:gd name="connsiteY44" fmla="*/ 311389 h 503906"/>
                <a:gd name="connsiteX45" fmla="*/ 233580 w 341129"/>
                <a:gd name="connsiteY45" fmla="*/ 309308 h 503906"/>
                <a:gd name="connsiteX46" fmla="*/ 226890 w 341129"/>
                <a:gd name="connsiteY46" fmla="*/ 308565 h 503906"/>
                <a:gd name="connsiteX47" fmla="*/ 212467 w 341129"/>
                <a:gd name="connsiteY47" fmla="*/ 309159 h 503906"/>
                <a:gd name="connsiteX48" fmla="*/ 202506 w 341129"/>
                <a:gd name="connsiteY48" fmla="*/ 307524 h 503906"/>
                <a:gd name="connsiteX49" fmla="*/ 195964 w 341129"/>
                <a:gd name="connsiteY49" fmla="*/ 311389 h 503906"/>
                <a:gd name="connsiteX50" fmla="*/ 183772 w 341129"/>
                <a:gd name="connsiteY50" fmla="*/ 321347 h 503906"/>
                <a:gd name="connsiteX51" fmla="*/ 175148 w 341129"/>
                <a:gd name="connsiteY51" fmla="*/ 328630 h 503906"/>
                <a:gd name="connsiteX52" fmla="*/ 174999 w 341129"/>
                <a:gd name="connsiteY52" fmla="*/ 334427 h 503906"/>
                <a:gd name="connsiteX53" fmla="*/ 166971 w 341129"/>
                <a:gd name="connsiteY53" fmla="*/ 339183 h 503906"/>
                <a:gd name="connsiteX54" fmla="*/ 163997 w 341129"/>
                <a:gd name="connsiteY54" fmla="*/ 337697 h 503906"/>
                <a:gd name="connsiteX55" fmla="*/ 159090 w 341129"/>
                <a:gd name="connsiteY55" fmla="*/ 337548 h 503906"/>
                <a:gd name="connsiteX56" fmla="*/ 154630 w 341129"/>
                <a:gd name="connsiteY56" fmla="*/ 339332 h 503906"/>
                <a:gd name="connsiteX57" fmla="*/ 150615 w 341129"/>
                <a:gd name="connsiteY57" fmla="*/ 338143 h 503906"/>
                <a:gd name="connsiteX58" fmla="*/ 139167 w 341129"/>
                <a:gd name="connsiteY58" fmla="*/ 340818 h 503906"/>
                <a:gd name="connsiteX59" fmla="*/ 135747 w 341129"/>
                <a:gd name="connsiteY59" fmla="*/ 339332 h 503906"/>
                <a:gd name="connsiteX60" fmla="*/ 128313 w 341129"/>
                <a:gd name="connsiteY60" fmla="*/ 341710 h 503906"/>
                <a:gd name="connsiteX61" fmla="*/ 119689 w 341129"/>
                <a:gd name="connsiteY61" fmla="*/ 347804 h 503906"/>
                <a:gd name="connsiteX62" fmla="*/ 117162 w 341129"/>
                <a:gd name="connsiteY62" fmla="*/ 346318 h 503906"/>
                <a:gd name="connsiteX63" fmla="*/ 112255 w 341129"/>
                <a:gd name="connsiteY63" fmla="*/ 349142 h 503906"/>
                <a:gd name="connsiteX64" fmla="*/ 118500 w 341129"/>
                <a:gd name="connsiteY64" fmla="*/ 353749 h 503906"/>
                <a:gd name="connsiteX65" fmla="*/ 117013 w 341129"/>
                <a:gd name="connsiteY65" fmla="*/ 357614 h 503906"/>
                <a:gd name="connsiteX66" fmla="*/ 111958 w 341129"/>
                <a:gd name="connsiteY66" fmla="*/ 353601 h 503906"/>
                <a:gd name="connsiteX67" fmla="*/ 109579 w 341129"/>
                <a:gd name="connsiteY67" fmla="*/ 353452 h 503906"/>
                <a:gd name="connsiteX68" fmla="*/ 111958 w 341129"/>
                <a:gd name="connsiteY68" fmla="*/ 358357 h 503906"/>
                <a:gd name="connsiteX69" fmla="*/ 112404 w 341129"/>
                <a:gd name="connsiteY69" fmla="*/ 364302 h 503906"/>
                <a:gd name="connsiteX70" fmla="*/ 89804 w 341129"/>
                <a:gd name="connsiteY70" fmla="*/ 352114 h 503906"/>
                <a:gd name="connsiteX71" fmla="*/ 90399 w 341129"/>
                <a:gd name="connsiteY71" fmla="*/ 343494 h 503906"/>
                <a:gd name="connsiteX72" fmla="*/ 108241 w 341129"/>
                <a:gd name="connsiteY72" fmla="*/ 341264 h 503906"/>
                <a:gd name="connsiteX73" fmla="*/ 109430 w 341129"/>
                <a:gd name="connsiteY73" fmla="*/ 339332 h 503906"/>
                <a:gd name="connsiteX74" fmla="*/ 70178 w 341129"/>
                <a:gd name="connsiteY74" fmla="*/ 292512 h 503906"/>
                <a:gd name="connsiteX75" fmla="*/ 56797 w 341129"/>
                <a:gd name="connsiteY75" fmla="*/ 286567 h 503906"/>
                <a:gd name="connsiteX76" fmla="*/ 28845 w 341129"/>
                <a:gd name="connsiteY76" fmla="*/ 266501 h 503906"/>
                <a:gd name="connsiteX77" fmla="*/ 28696 w 341129"/>
                <a:gd name="connsiteY77" fmla="*/ 255799 h 503906"/>
                <a:gd name="connsiteX78" fmla="*/ 24533 w 341129"/>
                <a:gd name="connsiteY78" fmla="*/ 237517 h 503906"/>
                <a:gd name="connsiteX79" fmla="*/ 0 w 341129"/>
                <a:gd name="connsiteY79" fmla="*/ 221316 h 503906"/>
                <a:gd name="connsiteX80" fmla="*/ 11597 w 341129"/>
                <a:gd name="connsiteY80" fmla="*/ 184306 h 503906"/>
                <a:gd name="connsiteX81" fmla="*/ 20816 w 341129"/>
                <a:gd name="connsiteY81" fmla="*/ 174348 h 503906"/>
                <a:gd name="connsiteX82" fmla="*/ 15463 w 341129"/>
                <a:gd name="connsiteY82" fmla="*/ 164687 h 503906"/>
                <a:gd name="connsiteX83" fmla="*/ 17247 w 341129"/>
                <a:gd name="connsiteY83" fmla="*/ 150120 h 503906"/>
                <a:gd name="connsiteX84" fmla="*/ 15760 w 341129"/>
                <a:gd name="connsiteY84" fmla="*/ 137635 h 503906"/>
                <a:gd name="connsiteX85" fmla="*/ 27506 w 341129"/>
                <a:gd name="connsiteY85" fmla="*/ 119056 h 503906"/>
                <a:gd name="connsiteX86" fmla="*/ 25425 w 341129"/>
                <a:gd name="connsiteY86" fmla="*/ 109246 h 503906"/>
                <a:gd name="connsiteX87" fmla="*/ 33900 w 341129"/>
                <a:gd name="connsiteY87" fmla="*/ 93342 h 503906"/>
                <a:gd name="connsiteX88" fmla="*/ 71070 w 341129"/>
                <a:gd name="connsiteY88" fmla="*/ 124704 h 503906"/>
                <a:gd name="connsiteX89" fmla="*/ 81775 w 341129"/>
                <a:gd name="connsiteY89" fmla="*/ 125893 h 503906"/>
                <a:gd name="connsiteX90" fmla="*/ 96792 w 341129"/>
                <a:gd name="connsiteY90" fmla="*/ 111922 h 503906"/>
                <a:gd name="connsiteX91" fmla="*/ 71368 w 341129"/>
                <a:gd name="connsiteY91" fmla="*/ 78627 h 503906"/>
                <a:gd name="connsiteX92" fmla="*/ 76720 w 341129"/>
                <a:gd name="connsiteY92" fmla="*/ 78479 h 503906"/>
                <a:gd name="connsiteX93" fmla="*/ 85790 w 341129"/>
                <a:gd name="connsiteY93" fmla="*/ 71196 h 503906"/>
                <a:gd name="connsiteX94" fmla="*/ 93819 w 341129"/>
                <a:gd name="connsiteY94" fmla="*/ 71939 h 503906"/>
                <a:gd name="connsiteX95" fmla="*/ 125785 w 341129"/>
                <a:gd name="connsiteY95" fmla="*/ 35969 h 503906"/>
                <a:gd name="connsiteX96" fmla="*/ 156117 w 341129"/>
                <a:gd name="connsiteY96" fmla="*/ 23930 h 503906"/>
                <a:gd name="connsiteX97" fmla="*/ 169349 w 341129"/>
                <a:gd name="connsiteY97" fmla="*/ 17836 h 503906"/>
                <a:gd name="connsiteX98" fmla="*/ 169201 w 341129"/>
                <a:gd name="connsiteY98" fmla="*/ 8026 h 503906"/>
                <a:gd name="connsiteX99" fmla="*/ 173810 w 341129"/>
                <a:gd name="connsiteY99" fmla="*/ 9215 h 50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1129" h="503906">
                  <a:moveTo>
                    <a:pt x="180947" y="468792"/>
                  </a:moveTo>
                  <a:lnTo>
                    <a:pt x="186299" y="472805"/>
                  </a:lnTo>
                  <a:lnTo>
                    <a:pt x="191652" y="471468"/>
                  </a:lnTo>
                  <a:lnTo>
                    <a:pt x="195220" y="473697"/>
                  </a:lnTo>
                  <a:lnTo>
                    <a:pt x="202208" y="474738"/>
                  </a:lnTo>
                  <a:lnTo>
                    <a:pt x="207120" y="475776"/>
                  </a:lnTo>
                  <a:lnTo>
                    <a:pt x="193569" y="503906"/>
                  </a:lnTo>
                  <a:lnTo>
                    <a:pt x="190165" y="494654"/>
                  </a:lnTo>
                  <a:lnTo>
                    <a:pt x="185258" y="493465"/>
                  </a:lnTo>
                  <a:lnTo>
                    <a:pt x="181244" y="495992"/>
                  </a:lnTo>
                  <a:lnTo>
                    <a:pt x="177378" y="494357"/>
                  </a:lnTo>
                  <a:lnTo>
                    <a:pt x="176932" y="489304"/>
                  </a:lnTo>
                  <a:lnTo>
                    <a:pt x="169647" y="483210"/>
                  </a:lnTo>
                  <a:lnTo>
                    <a:pt x="170836" y="474440"/>
                  </a:lnTo>
                  <a:lnTo>
                    <a:pt x="176040" y="472657"/>
                  </a:lnTo>
                  <a:close/>
                  <a:moveTo>
                    <a:pt x="228469" y="431458"/>
                  </a:moveTo>
                  <a:lnTo>
                    <a:pt x="213259" y="463031"/>
                  </a:lnTo>
                  <a:lnTo>
                    <a:pt x="213359" y="459725"/>
                  </a:lnTo>
                  <a:lnTo>
                    <a:pt x="215887" y="456901"/>
                  </a:lnTo>
                  <a:lnTo>
                    <a:pt x="217671" y="448429"/>
                  </a:lnTo>
                  <a:lnTo>
                    <a:pt x="214698" y="445011"/>
                  </a:lnTo>
                  <a:lnTo>
                    <a:pt x="215441" y="439511"/>
                  </a:lnTo>
                  <a:lnTo>
                    <a:pt x="221983" y="432823"/>
                  </a:lnTo>
                  <a:close/>
                  <a:moveTo>
                    <a:pt x="173215" y="0"/>
                  </a:moveTo>
                  <a:lnTo>
                    <a:pt x="183623" y="1338"/>
                  </a:lnTo>
                  <a:lnTo>
                    <a:pt x="186448" y="7134"/>
                  </a:lnTo>
                  <a:lnTo>
                    <a:pt x="210237" y="20660"/>
                  </a:lnTo>
                  <a:lnTo>
                    <a:pt x="218117" y="6243"/>
                  </a:lnTo>
                  <a:lnTo>
                    <a:pt x="235959" y="2229"/>
                  </a:lnTo>
                  <a:lnTo>
                    <a:pt x="254544" y="13080"/>
                  </a:lnTo>
                  <a:lnTo>
                    <a:pt x="264952" y="5202"/>
                  </a:lnTo>
                  <a:lnTo>
                    <a:pt x="282199" y="9661"/>
                  </a:lnTo>
                  <a:lnTo>
                    <a:pt x="305394" y="7432"/>
                  </a:lnTo>
                  <a:lnTo>
                    <a:pt x="320559" y="22295"/>
                  </a:lnTo>
                  <a:lnTo>
                    <a:pt x="341129" y="37374"/>
                  </a:lnTo>
                  <a:lnTo>
                    <a:pt x="331005" y="103707"/>
                  </a:lnTo>
                  <a:cubicBezTo>
                    <a:pt x="319541" y="159732"/>
                    <a:pt x="305354" y="214766"/>
                    <a:pt x="288590" y="268664"/>
                  </a:cubicBezTo>
                  <a:lnTo>
                    <a:pt x="272953" y="311387"/>
                  </a:lnTo>
                  <a:lnTo>
                    <a:pt x="265993" y="310199"/>
                  </a:lnTo>
                  <a:lnTo>
                    <a:pt x="258856" y="314361"/>
                  </a:lnTo>
                  <a:lnTo>
                    <a:pt x="249935" y="319118"/>
                  </a:lnTo>
                  <a:lnTo>
                    <a:pt x="244285" y="321496"/>
                  </a:lnTo>
                  <a:lnTo>
                    <a:pt x="240866" y="318820"/>
                  </a:lnTo>
                  <a:lnTo>
                    <a:pt x="235959" y="318226"/>
                  </a:lnTo>
                  <a:lnTo>
                    <a:pt x="237149" y="311389"/>
                  </a:lnTo>
                  <a:lnTo>
                    <a:pt x="233580" y="309308"/>
                  </a:lnTo>
                  <a:lnTo>
                    <a:pt x="226890" y="308565"/>
                  </a:lnTo>
                  <a:lnTo>
                    <a:pt x="212467" y="309159"/>
                  </a:lnTo>
                  <a:lnTo>
                    <a:pt x="202506" y="307524"/>
                  </a:lnTo>
                  <a:lnTo>
                    <a:pt x="195964" y="311389"/>
                  </a:lnTo>
                  <a:lnTo>
                    <a:pt x="183772" y="321347"/>
                  </a:lnTo>
                  <a:lnTo>
                    <a:pt x="175148" y="328630"/>
                  </a:lnTo>
                  <a:lnTo>
                    <a:pt x="174999" y="334427"/>
                  </a:lnTo>
                  <a:lnTo>
                    <a:pt x="166971" y="339183"/>
                  </a:lnTo>
                  <a:lnTo>
                    <a:pt x="163997" y="337697"/>
                  </a:lnTo>
                  <a:lnTo>
                    <a:pt x="159090" y="337548"/>
                  </a:lnTo>
                  <a:lnTo>
                    <a:pt x="154630" y="339332"/>
                  </a:lnTo>
                  <a:lnTo>
                    <a:pt x="150615" y="338143"/>
                  </a:lnTo>
                  <a:lnTo>
                    <a:pt x="139167" y="340818"/>
                  </a:lnTo>
                  <a:lnTo>
                    <a:pt x="135747" y="339332"/>
                  </a:lnTo>
                  <a:lnTo>
                    <a:pt x="128313" y="341710"/>
                  </a:lnTo>
                  <a:lnTo>
                    <a:pt x="119689" y="347804"/>
                  </a:lnTo>
                  <a:lnTo>
                    <a:pt x="117162" y="346318"/>
                  </a:lnTo>
                  <a:lnTo>
                    <a:pt x="112255" y="349142"/>
                  </a:lnTo>
                  <a:lnTo>
                    <a:pt x="118500" y="353749"/>
                  </a:lnTo>
                  <a:lnTo>
                    <a:pt x="117013" y="357614"/>
                  </a:lnTo>
                  <a:lnTo>
                    <a:pt x="111958" y="353601"/>
                  </a:lnTo>
                  <a:lnTo>
                    <a:pt x="109579" y="353452"/>
                  </a:lnTo>
                  <a:lnTo>
                    <a:pt x="111958" y="358357"/>
                  </a:lnTo>
                  <a:lnTo>
                    <a:pt x="112404" y="364302"/>
                  </a:lnTo>
                  <a:lnTo>
                    <a:pt x="89804" y="352114"/>
                  </a:lnTo>
                  <a:lnTo>
                    <a:pt x="90399" y="343494"/>
                  </a:lnTo>
                  <a:lnTo>
                    <a:pt x="108241" y="341264"/>
                  </a:lnTo>
                  <a:lnTo>
                    <a:pt x="109430" y="339332"/>
                  </a:lnTo>
                  <a:lnTo>
                    <a:pt x="70178" y="292512"/>
                  </a:lnTo>
                  <a:lnTo>
                    <a:pt x="56797" y="286567"/>
                  </a:lnTo>
                  <a:lnTo>
                    <a:pt x="28845" y="266501"/>
                  </a:lnTo>
                  <a:lnTo>
                    <a:pt x="28696" y="255799"/>
                  </a:lnTo>
                  <a:lnTo>
                    <a:pt x="24533" y="237517"/>
                  </a:lnTo>
                  <a:lnTo>
                    <a:pt x="0" y="221316"/>
                  </a:lnTo>
                  <a:lnTo>
                    <a:pt x="11597" y="184306"/>
                  </a:lnTo>
                  <a:lnTo>
                    <a:pt x="20816" y="174348"/>
                  </a:lnTo>
                  <a:lnTo>
                    <a:pt x="15463" y="164687"/>
                  </a:lnTo>
                  <a:lnTo>
                    <a:pt x="17247" y="150120"/>
                  </a:lnTo>
                  <a:lnTo>
                    <a:pt x="15760" y="137635"/>
                  </a:lnTo>
                  <a:lnTo>
                    <a:pt x="27506" y="119056"/>
                  </a:lnTo>
                  <a:lnTo>
                    <a:pt x="25425" y="109246"/>
                  </a:lnTo>
                  <a:lnTo>
                    <a:pt x="33900" y="93342"/>
                  </a:lnTo>
                  <a:lnTo>
                    <a:pt x="71070" y="124704"/>
                  </a:lnTo>
                  <a:lnTo>
                    <a:pt x="81775" y="125893"/>
                  </a:lnTo>
                  <a:lnTo>
                    <a:pt x="96792" y="111922"/>
                  </a:lnTo>
                  <a:lnTo>
                    <a:pt x="71368" y="78627"/>
                  </a:lnTo>
                  <a:lnTo>
                    <a:pt x="76720" y="78479"/>
                  </a:lnTo>
                  <a:lnTo>
                    <a:pt x="85790" y="71196"/>
                  </a:lnTo>
                  <a:lnTo>
                    <a:pt x="93819" y="71939"/>
                  </a:lnTo>
                  <a:lnTo>
                    <a:pt x="125785" y="35969"/>
                  </a:lnTo>
                  <a:lnTo>
                    <a:pt x="156117" y="23930"/>
                  </a:lnTo>
                  <a:lnTo>
                    <a:pt x="169349" y="17836"/>
                  </a:lnTo>
                  <a:lnTo>
                    <a:pt x="169201" y="8026"/>
                  </a:lnTo>
                  <a:lnTo>
                    <a:pt x="173810" y="9215"/>
                  </a:lnTo>
                  <a:close/>
                </a:path>
              </a:pathLst>
            </a:custGeom>
            <a:solidFill>
              <a:schemeClr val="accent6">
                <a:lumMod val="90000"/>
              </a:schemeClr>
            </a:solidFill>
            <a:ln>
              <a:noFill/>
            </a:ln>
          </p:spPr>
          <p:txBody>
            <a:bodyPr vert="horz" wrap="square" lIns="68580" tIns="34290" rIns="68580" bIns="34290" numCol="1" anchor="t" anchorCtr="0" compatLnSpc="1">
              <a:prstTxWarp prst="textNoShape">
                <a:avLst/>
              </a:prstTxWarp>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ysClr val="windowText" lastClr="000000"/>
                </a:solidFill>
                <a:latin typeface="Calibri"/>
              </a:endParaRPr>
            </a:p>
          </p:txBody>
        </p:sp>
      </p:grpSp>
      <p:sp>
        <p:nvSpPr>
          <p:cNvPr id="317" name="Content Placeholder 2">
            <a:extLst>
              <a:ext uri="{FF2B5EF4-FFF2-40B4-BE49-F238E27FC236}">
                <a16:creationId xmlns:a16="http://schemas.microsoft.com/office/drawing/2014/main" id="{BCA49E85-3B85-447D-A5B1-486DDCBCF723}"/>
              </a:ext>
            </a:extLst>
          </p:cNvPr>
          <p:cNvSpPr>
            <a:spLocks noGrp="1"/>
          </p:cNvSpPr>
          <p:nvPr/>
        </p:nvSpPr>
        <p:spPr>
          <a:xfrm>
            <a:off x="96912" y="2886160"/>
            <a:ext cx="4328128" cy="3433004"/>
          </a:xfrm>
          <a:prstGeom prst="rect">
            <a:avLst/>
          </a:prstGeom>
        </p:spPr>
        <p:txBody>
          <a:bodyPr vert="horz" lIns="68580" tIns="34290" rIns="68580" bIns="34290" rtlCol="0" anchor="t">
            <a:normAutofit fontScale="92500" lnSpcReduction="20000"/>
          </a:bodyPr>
          <a:lstStyle>
            <a:lvl1pPr marL="228600" indent="-228600" algn="l" defTabSz="914400" rtl="0" eaLnBrk="1" latinLnBrk="0" hangingPunct="1">
              <a:lnSpc>
                <a:spcPct val="90000"/>
              </a:lnSpc>
              <a:spcBef>
                <a:spcPts val="1000"/>
              </a:spcBef>
              <a:buClr>
                <a:srgbClr val="C40D04"/>
              </a:buClr>
              <a:buFont typeface="Arial" panose="020B0604020202020204" pitchFamily="34" charset="0"/>
              <a:buChar char="•"/>
              <a:defRPr sz="2400" b="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1pPr>
            <a:lvl2pPr marL="685800" indent="-228600" algn="l" defTabSz="914400" rtl="0" eaLnBrk="1" latinLnBrk="0" hangingPunct="1">
              <a:lnSpc>
                <a:spcPct val="90000"/>
              </a:lnSpc>
              <a:spcBef>
                <a:spcPts val="500"/>
              </a:spcBef>
              <a:buClr>
                <a:srgbClr val="C40D04"/>
              </a:buClr>
              <a:buFont typeface="Netto OT" panose="02000500030000020004" pitchFamily="2" charset="0"/>
              <a:buChar char="–"/>
              <a:defRPr sz="2000" b="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2pPr>
            <a:lvl3pPr marL="1143000" indent="-228600" algn="l" defTabSz="914400" rtl="0" eaLnBrk="1" latinLnBrk="0" hangingPunct="1">
              <a:lnSpc>
                <a:spcPct val="90000"/>
              </a:lnSpc>
              <a:spcBef>
                <a:spcPts val="500"/>
              </a:spcBef>
              <a:buClr>
                <a:srgbClr val="C40D04"/>
              </a:buClr>
              <a:buFont typeface="Courier New" panose="02070309020205020404" pitchFamily="49" charset="0"/>
              <a:buChar char="o"/>
              <a:defRPr sz="1800" b="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342900" defTabSz="685800" fontAlgn="b">
              <a:spcBef>
                <a:spcPts val="375"/>
              </a:spcBef>
              <a:buClr>
                <a:srgbClr val="FFCC00"/>
              </a:buClr>
              <a:buFont typeface="+mj-lt"/>
              <a:buAutoNum type="arabicPeriod"/>
              <a:defRPr/>
            </a:pPr>
            <a:r>
              <a:rPr lang="en-GB" sz="1500" b="1" err="1">
                <a:solidFill>
                  <a:srgbClr val="002060"/>
                </a:solidFill>
                <a:latin typeface="Verdana"/>
                <a:ea typeface="Verdana"/>
              </a:rPr>
              <a:t>Inserm</a:t>
            </a:r>
            <a:r>
              <a:rPr lang="en-GB" sz="1500" b="1">
                <a:solidFill>
                  <a:srgbClr val="002060"/>
                </a:solidFill>
                <a:latin typeface="Verdana"/>
                <a:ea typeface="Verdana"/>
              </a:rPr>
              <a:t> </a:t>
            </a:r>
            <a:endParaRPr lang="nl-BE" sz="1500">
              <a:solidFill>
                <a:srgbClr val="002060"/>
              </a:solidFill>
              <a:latin typeface="Verdana"/>
              <a:ea typeface="Verdana"/>
            </a:endParaRPr>
          </a:p>
          <a:p>
            <a:pPr marL="342900" lvl="1" indent="0" defTabSz="685800" fontAlgn="b">
              <a:spcBef>
                <a:spcPts val="375"/>
              </a:spcBef>
              <a:buNone/>
              <a:defRPr/>
            </a:pPr>
            <a:r>
              <a:rPr lang="en-GB" sz="1500">
                <a:solidFill>
                  <a:srgbClr val="002060"/>
                </a:solidFill>
                <a:latin typeface="Verdana"/>
                <a:ea typeface="Verdana"/>
              </a:rPr>
              <a:t>	</a:t>
            </a:r>
            <a:r>
              <a:rPr lang="en-GB" sz="1500" err="1">
                <a:solidFill>
                  <a:srgbClr val="002060"/>
                </a:solidFill>
                <a:latin typeface="Verdana"/>
                <a:ea typeface="Verdana"/>
              </a:rPr>
              <a:t>Inserm</a:t>
            </a:r>
            <a:r>
              <a:rPr lang="en-GB" sz="1500">
                <a:solidFill>
                  <a:srgbClr val="002060"/>
                </a:solidFill>
                <a:latin typeface="Verdana"/>
                <a:ea typeface="Verdana"/>
              </a:rPr>
              <a:t> - PRC</a:t>
            </a:r>
            <a:endParaRPr lang="nl-BE" sz="1500">
              <a:solidFill>
                <a:srgbClr val="002060"/>
              </a:solidFill>
              <a:latin typeface="Verdana"/>
              <a:ea typeface="Verdana"/>
            </a:endParaRPr>
          </a:p>
          <a:p>
            <a:pPr marL="342900" lvl="1" indent="0" defTabSz="685800" fontAlgn="b">
              <a:spcBef>
                <a:spcPts val="375"/>
              </a:spcBef>
              <a:buNone/>
              <a:defRPr/>
            </a:pPr>
            <a:r>
              <a:rPr lang="en-GB" sz="1500">
                <a:solidFill>
                  <a:srgbClr val="002060"/>
                </a:solidFill>
                <a:latin typeface="Verdana"/>
                <a:ea typeface="Verdana"/>
              </a:rPr>
              <a:t>	</a:t>
            </a:r>
            <a:r>
              <a:rPr lang="en-GB" sz="1500" err="1">
                <a:solidFill>
                  <a:srgbClr val="002060"/>
                </a:solidFill>
                <a:latin typeface="Verdana"/>
                <a:ea typeface="Verdana"/>
              </a:rPr>
              <a:t>Inserm</a:t>
            </a:r>
            <a:r>
              <a:rPr lang="en-GB" sz="1500">
                <a:solidFill>
                  <a:srgbClr val="002060"/>
                </a:solidFill>
                <a:latin typeface="Verdana"/>
                <a:ea typeface="Verdana"/>
              </a:rPr>
              <a:t> - U1137 IAME </a:t>
            </a:r>
            <a:endParaRPr lang="nl-BE" sz="1500">
              <a:solidFill>
                <a:srgbClr val="002060"/>
              </a:solidFill>
            </a:endParaRPr>
          </a:p>
          <a:p>
            <a:pPr marL="342900" lvl="1" indent="0" defTabSz="685800" fontAlgn="b">
              <a:spcBef>
                <a:spcPts val="375"/>
              </a:spcBef>
              <a:buNone/>
              <a:defRPr/>
            </a:pPr>
            <a:r>
              <a:rPr lang="en-GB" sz="1500">
                <a:solidFill>
                  <a:srgbClr val="002060"/>
                </a:solidFill>
                <a:latin typeface="Verdana"/>
                <a:ea typeface="Verdana"/>
              </a:rPr>
              <a:t>	</a:t>
            </a:r>
            <a:r>
              <a:rPr lang="en-GB" sz="1500" err="1">
                <a:solidFill>
                  <a:srgbClr val="002060"/>
                </a:solidFill>
                <a:latin typeface="Verdana"/>
                <a:ea typeface="Verdana"/>
              </a:rPr>
              <a:t>Inserm</a:t>
            </a:r>
            <a:r>
              <a:rPr lang="en-GB" sz="1500">
                <a:solidFill>
                  <a:srgbClr val="002060"/>
                </a:solidFill>
                <a:latin typeface="Verdana"/>
                <a:ea typeface="Verdana"/>
              </a:rPr>
              <a:t> - U1111</a:t>
            </a:r>
            <a:endParaRPr lang="nl-BE" sz="1500">
              <a:solidFill>
                <a:srgbClr val="002060"/>
              </a:solidFill>
            </a:endParaRPr>
          </a:p>
          <a:p>
            <a:pPr marL="342900" lvl="1" indent="0" defTabSz="685800" fontAlgn="b">
              <a:spcBef>
                <a:spcPts val="375"/>
              </a:spcBef>
              <a:buNone/>
              <a:defRPr/>
            </a:pPr>
            <a:r>
              <a:rPr lang="en-GB" sz="1500">
                <a:solidFill>
                  <a:srgbClr val="002060"/>
                </a:solidFill>
                <a:latin typeface="Verdana"/>
                <a:ea typeface="Verdana"/>
              </a:rPr>
              <a:t>	</a:t>
            </a:r>
            <a:r>
              <a:rPr lang="en-GB" sz="1500" err="1">
                <a:solidFill>
                  <a:srgbClr val="002060"/>
                </a:solidFill>
                <a:latin typeface="Verdana"/>
                <a:ea typeface="Verdana"/>
              </a:rPr>
              <a:t>Inserm</a:t>
            </a:r>
            <a:r>
              <a:rPr lang="en-GB" sz="1500">
                <a:solidFill>
                  <a:srgbClr val="002060"/>
                </a:solidFill>
                <a:latin typeface="Verdana"/>
                <a:ea typeface="Verdana"/>
              </a:rPr>
              <a:t> - U1136 </a:t>
            </a:r>
            <a:endParaRPr lang="nl-BE" sz="1500">
              <a:solidFill>
                <a:srgbClr val="002060"/>
              </a:solidFill>
            </a:endParaRPr>
          </a:p>
          <a:p>
            <a:pPr lvl="1" indent="-342900" defTabSz="685800" fontAlgn="b">
              <a:lnSpc>
                <a:spcPct val="120000"/>
              </a:lnSpc>
              <a:spcBef>
                <a:spcPts val="375"/>
              </a:spcBef>
              <a:buClr>
                <a:srgbClr val="FFCC00"/>
              </a:buClr>
              <a:buFont typeface="+mj-lt"/>
              <a:buAutoNum type="arabicPeriod" startAt="2"/>
              <a:defRPr/>
            </a:pPr>
            <a:r>
              <a:rPr lang="en-GB" sz="1500">
                <a:solidFill>
                  <a:srgbClr val="002060"/>
                </a:solidFill>
                <a:latin typeface="Verdana"/>
                <a:ea typeface="Verdana"/>
              </a:rPr>
              <a:t>ECRIN</a:t>
            </a:r>
            <a:endParaRPr lang="nl-BE" sz="15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2"/>
              <a:defRPr/>
            </a:pPr>
            <a:r>
              <a:rPr lang="nl-BE" sz="1500" err="1">
                <a:solidFill>
                  <a:srgbClr val="002060"/>
                </a:solidFill>
                <a:latin typeface="Verdana"/>
                <a:ea typeface="Verdana"/>
              </a:rPr>
              <a:t>Norwegien</a:t>
            </a:r>
            <a:r>
              <a:rPr lang="nl-BE" sz="1500">
                <a:solidFill>
                  <a:srgbClr val="002060"/>
                </a:solidFill>
                <a:latin typeface="Verdana"/>
                <a:ea typeface="Verdana"/>
              </a:rPr>
              <a:t> </a:t>
            </a:r>
            <a:r>
              <a:rPr lang="nl-BE" sz="1500" err="1">
                <a:solidFill>
                  <a:srgbClr val="002060"/>
                </a:solidFill>
                <a:latin typeface="Verdana"/>
                <a:ea typeface="Verdana"/>
              </a:rPr>
              <a:t>institute</a:t>
            </a:r>
            <a:r>
              <a:rPr lang="nl-BE" sz="1500">
                <a:solidFill>
                  <a:srgbClr val="002060"/>
                </a:solidFill>
                <a:latin typeface="Verdana"/>
                <a:ea typeface="Verdana"/>
              </a:rPr>
              <a:t> of Public Health </a:t>
            </a:r>
          </a:p>
          <a:p>
            <a:pPr lvl="1" indent="-342900" defTabSz="685800" fontAlgn="b">
              <a:lnSpc>
                <a:spcPct val="120000"/>
              </a:lnSpc>
              <a:spcBef>
                <a:spcPts val="375"/>
              </a:spcBef>
              <a:buClr>
                <a:srgbClr val="FFCC00"/>
              </a:buClr>
              <a:buFont typeface="+mj-lt"/>
              <a:buAutoNum type="arabicPeriod" startAt="2"/>
              <a:defRPr/>
            </a:pPr>
            <a:r>
              <a:rPr lang="en-GB" sz="1500">
                <a:solidFill>
                  <a:srgbClr val="002060"/>
                </a:solidFill>
                <a:latin typeface="Verdana"/>
                <a:ea typeface="Verdana"/>
              </a:rPr>
              <a:t>Oslo University Hospital </a:t>
            </a:r>
            <a:endParaRPr lang="nl-BE" sz="15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2"/>
              <a:defRPr/>
            </a:pPr>
            <a:r>
              <a:rPr lang="it-IT" sz="1500">
                <a:solidFill>
                  <a:srgbClr val="002060"/>
                </a:solidFill>
                <a:latin typeface="Verdana"/>
                <a:ea typeface="Verdana"/>
              </a:rPr>
              <a:t>Università degli Studi di Verona</a:t>
            </a:r>
            <a:endParaRPr lang="nl-BE" sz="15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2"/>
              <a:defRPr/>
            </a:pPr>
            <a:r>
              <a:rPr lang="pt-BR" sz="1500">
                <a:solidFill>
                  <a:srgbClr val="002060"/>
                </a:solidFill>
                <a:latin typeface="Verdana"/>
                <a:ea typeface="Verdana"/>
              </a:rPr>
              <a:t>Centro Hospitalar Universitário Sao Joao</a:t>
            </a:r>
            <a:endParaRPr lang="nl-BE" sz="15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2"/>
              <a:defRPr/>
            </a:pPr>
            <a:r>
              <a:rPr lang="en-GB" sz="1500" err="1">
                <a:solidFill>
                  <a:srgbClr val="002060"/>
                </a:solidFill>
                <a:latin typeface="Verdana"/>
                <a:ea typeface="Verdana"/>
              </a:rPr>
              <a:t>Inserm</a:t>
            </a:r>
            <a:r>
              <a:rPr lang="en-GB" sz="1500">
                <a:solidFill>
                  <a:srgbClr val="002060"/>
                </a:solidFill>
                <a:latin typeface="Verdana"/>
                <a:ea typeface="Verdana"/>
              </a:rPr>
              <a:t> </a:t>
            </a:r>
            <a:r>
              <a:rPr lang="en-GB" sz="1500" err="1">
                <a:solidFill>
                  <a:srgbClr val="002060"/>
                </a:solidFill>
                <a:latin typeface="Verdana"/>
                <a:ea typeface="Verdana"/>
              </a:rPr>
              <a:t>Transfert</a:t>
            </a:r>
            <a:r>
              <a:rPr lang="en-GB" sz="1500">
                <a:solidFill>
                  <a:srgbClr val="002060"/>
                </a:solidFill>
                <a:latin typeface="Verdana"/>
                <a:ea typeface="Verdana"/>
              </a:rPr>
              <a:t> </a:t>
            </a:r>
            <a:endParaRPr lang="nl-BE" sz="15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2"/>
              <a:defRPr/>
            </a:pPr>
            <a:r>
              <a:rPr lang="en-GB" sz="1500" err="1">
                <a:solidFill>
                  <a:srgbClr val="002060"/>
                </a:solidFill>
                <a:latin typeface="Verdana"/>
                <a:ea typeface="Verdana"/>
              </a:rPr>
              <a:t>Pavol</a:t>
            </a:r>
            <a:r>
              <a:rPr lang="en-GB" sz="1500">
                <a:solidFill>
                  <a:srgbClr val="002060"/>
                </a:solidFill>
                <a:latin typeface="Verdana"/>
                <a:ea typeface="Verdana"/>
              </a:rPr>
              <a:t> </a:t>
            </a:r>
            <a:r>
              <a:rPr lang="en-GB" sz="1500" err="1">
                <a:solidFill>
                  <a:srgbClr val="002060"/>
                </a:solidFill>
                <a:latin typeface="Verdana"/>
                <a:ea typeface="Verdana"/>
              </a:rPr>
              <a:t>Jozef</a:t>
            </a:r>
            <a:r>
              <a:rPr lang="en-GB" sz="1500">
                <a:solidFill>
                  <a:srgbClr val="002060"/>
                </a:solidFill>
                <a:latin typeface="Verdana"/>
                <a:ea typeface="Verdana"/>
              </a:rPr>
              <a:t> </a:t>
            </a:r>
            <a:r>
              <a:rPr lang="en-GB" sz="1500" err="1">
                <a:solidFill>
                  <a:srgbClr val="002060"/>
                </a:solidFill>
                <a:latin typeface="Verdana"/>
                <a:ea typeface="Verdana"/>
              </a:rPr>
              <a:t>Safarik</a:t>
            </a:r>
            <a:r>
              <a:rPr lang="en-GB" sz="1500">
                <a:solidFill>
                  <a:srgbClr val="002060"/>
                </a:solidFill>
                <a:latin typeface="Verdana"/>
                <a:ea typeface="Verdana"/>
              </a:rPr>
              <a:t> University in Kosice</a:t>
            </a:r>
          </a:p>
          <a:p>
            <a:pPr lvl="1" indent="-342900" defTabSz="685800" fontAlgn="b">
              <a:lnSpc>
                <a:spcPct val="120000"/>
              </a:lnSpc>
              <a:spcBef>
                <a:spcPts val="375"/>
              </a:spcBef>
              <a:buClr>
                <a:srgbClr val="FFCC00"/>
              </a:buClr>
              <a:buFont typeface="+mj-lt"/>
              <a:buAutoNum type="arabicPeriod" startAt="2"/>
              <a:defRPr/>
            </a:pPr>
            <a:r>
              <a:rPr lang="en-GB" sz="1500" err="1">
                <a:solidFill>
                  <a:srgbClr val="002060"/>
                </a:solidFill>
                <a:latin typeface="Verdana"/>
                <a:ea typeface="Verdana"/>
              </a:rPr>
              <a:t>Université</a:t>
            </a:r>
            <a:r>
              <a:rPr lang="en-GB" sz="1500">
                <a:solidFill>
                  <a:srgbClr val="002060"/>
                </a:solidFill>
                <a:latin typeface="Verdana"/>
                <a:ea typeface="Verdana"/>
              </a:rPr>
              <a:t> </a:t>
            </a:r>
            <a:r>
              <a:rPr lang="en-GB" sz="1500" err="1">
                <a:solidFill>
                  <a:srgbClr val="002060"/>
                </a:solidFill>
                <a:latin typeface="Verdana"/>
                <a:ea typeface="Verdana"/>
              </a:rPr>
              <a:t>Libre</a:t>
            </a:r>
            <a:r>
              <a:rPr lang="en-GB" sz="1500">
                <a:solidFill>
                  <a:srgbClr val="002060"/>
                </a:solidFill>
                <a:latin typeface="Verdana"/>
                <a:ea typeface="Verdana"/>
              </a:rPr>
              <a:t> de </a:t>
            </a:r>
            <a:r>
              <a:rPr lang="en-GB" sz="1500" err="1">
                <a:solidFill>
                  <a:srgbClr val="002060"/>
                </a:solidFill>
                <a:latin typeface="Verdana"/>
                <a:ea typeface="Verdana"/>
              </a:rPr>
              <a:t>Bruxelles</a:t>
            </a:r>
            <a:r>
              <a:rPr lang="en-GB" sz="1500">
                <a:solidFill>
                  <a:srgbClr val="002060"/>
                </a:solidFill>
                <a:latin typeface="Verdana"/>
                <a:ea typeface="Verdana"/>
              </a:rPr>
              <a:t> </a:t>
            </a:r>
          </a:p>
        </p:txBody>
      </p:sp>
      <p:sp>
        <p:nvSpPr>
          <p:cNvPr id="318" name="Content Placeholder 2">
            <a:extLst>
              <a:ext uri="{FF2B5EF4-FFF2-40B4-BE49-F238E27FC236}">
                <a16:creationId xmlns:a16="http://schemas.microsoft.com/office/drawing/2014/main" id="{BCA49E85-3B85-447D-A5B1-486DDCBCF723}"/>
              </a:ext>
            </a:extLst>
          </p:cNvPr>
          <p:cNvSpPr>
            <a:spLocks noGrp="1"/>
          </p:cNvSpPr>
          <p:nvPr/>
        </p:nvSpPr>
        <p:spPr>
          <a:xfrm>
            <a:off x="4069529" y="2865863"/>
            <a:ext cx="6266454" cy="3747208"/>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Clr>
                <a:srgbClr val="C40D04"/>
              </a:buClr>
              <a:buFont typeface="Arial" panose="020B0604020202020204" pitchFamily="34" charset="0"/>
              <a:buChar char="•"/>
              <a:defRPr sz="2400" b="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1pPr>
            <a:lvl2pPr marL="685800" indent="-228600" algn="l" defTabSz="914400" rtl="0" eaLnBrk="1" latinLnBrk="0" hangingPunct="1">
              <a:lnSpc>
                <a:spcPct val="90000"/>
              </a:lnSpc>
              <a:spcBef>
                <a:spcPts val="500"/>
              </a:spcBef>
              <a:buClr>
                <a:srgbClr val="C40D04"/>
              </a:buClr>
              <a:buFont typeface="Netto OT" panose="02000500030000020004" pitchFamily="2" charset="0"/>
              <a:buChar char="–"/>
              <a:defRPr sz="2000" b="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2pPr>
            <a:lvl3pPr marL="1143000" indent="-228600" algn="l" defTabSz="914400" rtl="0" eaLnBrk="1" latinLnBrk="0" hangingPunct="1">
              <a:lnSpc>
                <a:spcPct val="90000"/>
              </a:lnSpc>
              <a:spcBef>
                <a:spcPts val="500"/>
              </a:spcBef>
              <a:buClr>
                <a:srgbClr val="C40D04"/>
              </a:buClr>
              <a:buFont typeface="Courier New" panose="02070309020205020404" pitchFamily="49" charset="0"/>
              <a:buChar char="o"/>
              <a:defRPr sz="1800" b="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Verdana" panose="020B0604030504040204" pitchFamily="34" charset="0"/>
                <a:ea typeface="Verdana" panose="020B0604030504040204" pitchFamily="34" charset="0"/>
                <a:cs typeface="NettoPro-Light" panose="020B050402010101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342900" defTabSz="685800" fontAlgn="b">
              <a:lnSpc>
                <a:spcPct val="120000"/>
              </a:lnSpc>
              <a:spcBef>
                <a:spcPts val="375"/>
              </a:spcBef>
              <a:buClr>
                <a:srgbClr val="FFCC00"/>
              </a:buClr>
              <a:buFont typeface="+mj-lt"/>
              <a:buAutoNum type="arabicPeriod" startAt="10"/>
              <a:defRPr/>
            </a:pPr>
            <a:r>
              <a:rPr lang="nl-BE" sz="1400">
                <a:solidFill>
                  <a:srgbClr val="002060"/>
                </a:solidFill>
                <a:latin typeface="Verdana"/>
                <a:ea typeface="Verdana"/>
              </a:rPr>
              <a:t>University of Szeged</a:t>
            </a:r>
          </a:p>
          <a:p>
            <a:pPr lvl="1" indent="-342900" defTabSz="685800" fontAlgn="b">
              <a:lnSpc>
                <a:spcPct val="120000"/>
              </a:lnSpc>
              <a:spcBef>
                <a:spcPts val="375"/>
              </a:spcBef>
              <a:buClr>
                <a:srgbClr val="FFCC00"/>
              </a:buClr>
              <a:buFont typeface="+mj-lt"/>
              <a:buAutoNum type="arabicPeriod" startAt="10"/>
              <a:defRPr/>
            </a:pPr>
            <a:r>
              <a:rPr lang="nl-BE" sz="1400">
                <a:solidFill>
                  <a:srgbClr val="002060"/>
                </a:solidFill>
                <a:latin typeface="Verdana"/>
                <a:ea typeface="Verdana"/>
              </a:rPr>
              <a:t>University College Cork</a:t>
            </a:r>
          </a:p>
          <a:p>
            <a:pPr lvl="1" indent="-342900" defTabSz="685800" fontAlgn="b">
              <a:lnSpc>
                <a:spcPct val="120000"/>
              </a:lnSpc>
              <a:spcBef>
                <a:spcPts val="375"/>
              </a:spcBef>
              <a:buClr>
                <a:srgbClr val="FFCC00"/>
              </a:buClr>
              <a:buFont typeface="+mj-lt"/>
              <a:buAutoNum type="arabicPeriod" startAt="10"/>
              <a:defRPr/>
            </a:pPr>
            <a:r>
              <a:rPr lang="en-GB" sz="1400">
                <a:solidFill>
                  <a:srgbClr val="002060"/>
                </a:solidFill>
                <a:latin typeface="Verdana"/>
                <a:ea typeface="Verdana"/>
              </a:rPr>
              <a:t>Swiss Clinical Trial Organisation</a:t>
            </a:r>
          </a:p>
          <a:p>
            <a:pPr lvl="1" indent="-342900" defTabSz="685800" fontAlgn="b">
              <a:lnSpc>
                <a:spcPct val="120000"/>
              </a:lnSpc>
              <a:spcBef>
                <a:spcPts val="375"/>
              </a:spcBef>
              <a:buClr>
                <a:srgbClr val="FFCC00"/>
              </a:buClr>
              <a:buFont typeface="+mj-lt"/>
              <a:buAutoNum type="arabicPeriod" startAt="10"/>
              <a:defRPr/>
            </a:pPr>
            <a:r>
              <a:rPr lang="en-GB" sz="1400" err="1">
                <a:solidFill>
                  <a:srgbClr val="002060"/>
                </a:solidFill>
                <a:latin typeface="Verdana"/>
                <a:ea typeface="Verdana"/>
              </a:rPr>
              <a:t>Hacettepe</a:t>
            </a:r>
            <a:r>
              <a:rPr lang="en-GB" sz="1400">
                <a:solidFill>
                  <a:srgbClr val="002060"/>
                </a:solidFill>
                <a:latin typeface="Verdana"/>
                <a:ea typeface="Verdana"/>
              </a:rPr>
              <a:t> </a:t>
            </a:r>
            <a:r>
              <a:rPr lang="en-GB" sz="1400" err="1">
                <a:solidFill>
                  <a:srgbClr val="002060"/>
                </a:solidFill>
                <a:latin typeface="Verdana"/>
                <a:ea typeface="Verdana"/>
              </a:rPr>
              <a:t>Üniversitesi</a:t>
            </a:r>
            <a:endParaRPr lang="nl-BE" sz="14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10"/>
              <a:defRPr/>
            </a:pPr>
            <a:r>
              <a:rPr lang="en-GB" sz="1400">
                <a:solidFill>
                  <a:srgbClr val="002060"/>
                </a:solidFill>
                <a:latin typeface="Verdana"/>
                <a:ea typeface="Verdana"/>
              </a:rPr>
              <a:t>Centre </a:t>
            </a:r>
            <a:r>
              <a:rPr lang="en-GB" sz="1400" err="1">
                <a:solidFill>
                  <a:srgbClr val="002060"/>
                </a:solidFill>
                <a:latin typeface="Verdana"/>
                <a:ea typeface="Verdana"/>
              </a:rPr>
              <a:t>Hospitalier</a:t>
            </a:r>
            <a:r>
              <a:rPr lang="en-GB" sz="1400">
                <a:solidFill>
                  <a:srgbClr val="002060"/>
                </a:solidFill>
                <a:latin typeface="Verdana"/>
                <a:ea typeface="Verdana"/>
              </a:rPr>
              <a:t> de Luxembourg</a:t>
            </a:r>
          </a:p>
          <a:p>
            <a:pPr lvl="1" indent="-342900" defTabSz="685800" fontAlgn="b">
              <a:lnSpc>
                <a:spcPct val="120000"/>
              </a:lnSpc>
              <a:spcBef>
                <a:spcPts val="375"/>
              </a:spcBef>
              <a:buClr>
                <a:srgbClr val="FFCC00"/>
              </a:buClr>
              <a:buFont typeface="+mj-lt"/>
              <a:buAutoNum type="arabicPeriod" startAt="10"/>
              <a:defRPr/>
            </a:pPr>
            <a:r>
              <a:rPr lang="en-US" sz="1400">
                <a:solidFill>
                  <a:srgbClr val="002060"/>
                </a:solidFill>
                <a:latin typeface="Verdana"/>
                <a:ea typeface="Verdana"/>
              </a:rPr>
              <a:t>Austrian Group Medical Tumor Therapy</a:t>
            </a:r>
            <a:endParaRPr lang="en-GB" sz="14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10"/>
              <a:defRPr/>
            </a:pPr>
            <a:r>
              <a:rPr lang="fr-FR" sz="1400">
                <a:solidFill>
                  <a:srgbClr val="002060"/>
                </a:solidFill>
                <a:latin typeface="Verdana"/>
                <a:ea typeface="Verdana"/>
              </a:rPr>
              <a:t>APHP</a:t>
            </a:r>
            <a:endParaRPr lang="nl-BE" sz="14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10"/>
              <a:defRPr/>
            </a:pPr>
            <a:r>
              <a:rPr lang="en-GB" sz="1400">
                <a:solidFill>
                  <a:srgbClr val="002060"/>
                </a:solidFill>
                <a:latin typeface="Verdana"/>
                <a:ea typeface="Verdana"/>
              </a:rPr>
              <a:t>Hospices Civils de Lyon</a:t>
            </a:r>
          </a:p>
          <a:p>
            <a:pPr lvl="1" indent="-342900" defTabSz="685800" fontAlgn="b">
              <a:lnSpc>
                <a:spcPct val="120000"/>
              </a:lnSpc>
              <a:spcBef>
                <a:spcPts val="375"/>
              </a:spcBef>
              <a:buClr>
                <a:srgbClr val="FFCC00"/>
              </a:buClr>
              <a:buFont typeface="+mj-lt"/>
              <a:buAutoNum type="arabicPeriod" startAt="10"/>
              <a:defRPr/>
            </a:pPr>
            <a:r>
              <a:rPr lang="en-GB" sz="1400" err="1">
                <a:solidFill>
                  <a:srgbClr val="002060"/>
                </a:solidFill>
                <a:latin typeface="Verdana"/>
                <a:ea typeface="Verdana"/>
              </a:rPr>
              <a:t>Servicio</a:t>
            </a:r>
            <a:r>
              <a:rPr lang="en-GB" sz="1400">
                <a:solidFill>
                  <a:srgbClr val="002060"/>
                </a:solidFill>
                <a:latin typeface="Verdana"/>
                <a:ea typeface="Verdana"/>
              </a:rPr>
              <a:t> </a:t>
            </a:r>
            <a:r>
              <a:rPr lang="en-GB" sz="1400" err="1">
                <a:solidFill>
                  <a:srgbClr val="002060"/>
                </a:solidFill>
                <a:latin typeface="Verdana"/>
                <a:ea typeface="Verdana"/>
              </a:rPr>
              <a:t>Madrileños</a:t>
            </a:r>
            <a:r>
              <a:rPr lang="en-GB" sz="1400">
                <a:solidFill>
                  <a:srgbClr val="002060"/>
                </a:solidFill>
                <a:latin typeface="Verdana"/>
                <a:ea typeface="Verdana"/>
              </a:rPr>
              <a:t> De </a:t>
            </a:r>
            <a:r>
              <a:rPr lang="en-GB" sz="1400" err="1">
                <a:solidFill>
                  <a:srgbClr val="002060"/>
                </a:solidFill>
                <a:latin typeface="Verdana"/>
                <a:ea typeface="Verdana"/>
              </a:rPr>
              <a:t>Salud</a:t>
            </a:r>
            <a:r>
              <a:rPr lang="en-GB" sz="1400">
                <a:solidFill>
                  <a:srgbClr val="002060"/>
                </a:solidFill>
                <a:latin typeface="Verdana"/>
                <a:ea typeface="Verdana"/>
              </a:rPr>
              <a:t> </a:t>
            </a:r>
            <a:endParaRPr lang="en-US" sz="14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10"/>
              <a:defRPr/>
            </a:pPr>
            <a:r>
              <a:rPr lang="en-US" sz="1400">
                <a:solidFill>
                  <a:srgbClr val="002060"/>
                </a:solidFill>
                <a:latin typeface="Verdana"/>
                <a:ea typeface="Verdana"/>
              </a:rPr>
              <a:t>National and </a:t>
            </a:r>
            <a:r>
              <a:rPr lang="en-US" sz="1400" err="1">
                <a:solidFill>
                  <a:srgbClr val="002060"/>
                </a:solidFill>
                <a:latin typeface="Verdana"/>
                <a:ea typeface="Verdana"/>
              </a:rPr>
              <a:t>Kapodistrian</a:t>
            </a:r>
            <a:r>
              <a:rPr lang="en-US" sz="1400">
                <a:solidFill>
                  <a:srgbClr val="002060"/>
                </a:solidFill>
                <a:latin typeface="Verdana"/>
                <a:ea typeface="Verdana"/>
              </a:rPr>
              <a:t> University of Athens</a:t>
            </a:r>
            <a:endParaRPr lang="en-GB" sz="1400">
              <a:solidFill>
                <a:srgbClr val="002060"/>
              </a:solidFill>
              <a:latin typeface="Verdana"/>
              <a:ea typeface="Verdana"/>
            </a:endParaRPr>
          </a:p>
          <a:p>
            <a:pPr lvl="1" indent="-342900" defTabSz="685800" fontAlgn="b">
              <a:lnSpc>
                <a:spcPct val="120000"/>
              </a:lnSpc>
              <a:spcBef>
                <a:spcPts val="375"/>
              </a:spcBef>
              <a:buClr>
                <a:srgbClr val="FFCC00"/>
              </a:buClr>
              <a:buFont typeface="+mj-lt"/>
              <a:buAutoNum type="arabicPeriod" startAt="10"/>
              <a:defRPr/>
            </a:pPr>
            <a:r>
              <a:rPr lang="en-GB" sz="1400">
                <a:solidFill>
                  <a:srgbClr val="002060"/>
                </a:solidFill>
                <a:latin typeface="Verdana"/>
                <a:ea typeface="Verdana"/>
              </a:rPr>
              <a:t>Medical University of Lodz</a:t>
            </a:r>
          </a:p>
          <a:p>
            <a:pPr lvl="1" indent="-342900" defTabSz="685800" fontAlgn="b">
              <a:lnSpc>
                <a:spcPct val="120000"/>
              </a:lnSpc>
              <a:spcBef>
                <a:spcPts val="375"/>
              </a:spcBef>
              <a:buClr>
                <a:srgbClr val="FFCC00"/>
              </a:buClr>
              <a:buFont typeface="+mj-lt"/>
              <a:buAutoNum type="arabicPeriod" startAt="10"/>
              <a:defRPr/>
            </a:pPr>
            <a:r>
              <a:rPr lang="en-GB" sz="1400">
                <a:solidFill>
                  <a:srgbClr val="002060"/>
                </a:solidFill>
                <a:latin typeface="Verdana"/>
                <a:ea typeface="Verdana"/>
              </a:rPr>
              <a:t>Charles </a:t>
            </a:r>
            <a:r>
              <a:rPr lang="en-GB" sz="1400" err="1">
                <a:solidFill>
                  <a:srgbClr val="002060"/>
                </a:solidFill>
                <a:latin typeface="Verdana"/>
                <a:ea typeface="Verdana"/>
              </a:rPr>
              <a:t>Univerzity</a:t>
            </a:r>
            <a:endParaRPr lang="en-GB" sz="1400">
              <a:solidFill>
                <a:srgbClr val="002060"/>
              </a:solidFill>
              <a:latin typeface="Verdana"/>
              <a:ea typeface="Verdana"/>
            </a:endParaRPr>
          </a:p>
        </p:txBody>
      </p:sp>
      <p:pic>
        <p:nvPicPr>
          <p:cNvPr id="319" name="Image 318">
            <a:extLst>
              <a:ext uri="{FF2B5EF4-FFF2-40B4-BE49-F238E27FC236}">
                <a16:creationId xmlns:a16="http://schemas.microsoft.com/office/drawing/2014/main" id="{91B30437-D11A-49F7-9C96-DF31DFA5D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561" y="1799480"/>
            <a:ext cx="2162613" cy="730965"/>
          </a:xfrm>
          <a:prstGeom prst="rect">
            <a:avLst/>
          </a:prstGeom>
        </p:spPr>
      </p:pic>
    </p:spTree>
    <p:extLst>
      <p:ext uri="{BB962C8B-B14F-4D97-AF65-F5344CB8AC3E}">
        <p14:creationId xmlns:p14="http://schemas.microsoft.com/office/powerpoint/2010/main" val="2636578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a:t>Recherche clinique en ville</a:t>
            </a:r>
          </a:p>
        </p:txBody>
      </p:sp>
      <p:pic>
        <p:nvPicPr>
          <p:cNvPr id="5" name="Espace réservé du contenu 4"/>
          <p:cNvPicPr>
            <a:picLocks noGrp="1" noChangeAspect="1"/>
          </p:cNvPicPr>
          <p:nvPr>
            <p:ph idx="1"/>
          </p:nvPr>
        </p:nvPicPr>
        <p:blipFill rotWithShape="1">
          <a:blip r:embed="rId2">
            <a:duotone>
              <a:schemeClr val="bg2">
                <a:shade val="45000"/>
                <a:satMod val="135000"/>
              </a:schemeClr>
              <a:prstClr val="white"/>
            </a:duotone>
          </a:blip>
          <a:srcRect l="10697" b="12500"/>
          <a:stretch/>
        </p:blipFill>
        <p:spPr>
          <a:xfrm>
            <a:off x="899594" y="3120882"/>
            <a:ext cx="7349319" cy="3040608"/>
          </a:xfrm>
          <a:prstGeom prst="rect">
            <a:avLst/>
          </a:prstGeom>
        </p:spPr>
      </p:pic>
      <p:cxnSp>
        <p:nvCxnSpPr>
          <p:cNvPr id="28" name="Connecteur droit avec flèche 27"/>
          <p:cNvCxnSpPr/>
          <p:nvPr/>
        </p:nvCxnSpPr>
        <p:spPr>
          <a:xfrm>
            <a:off x="1472081" y="4482272"/>
            <a:ext cx="780" cy="630075"/>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1391831" y="3901010"/>
            <a:ext cx="974873" cy="573900"/>
          </a:xfrm>
          <a:prstGeom prst="rect">
            <a:avLst/>
          </a:prstGeom>
          <a:noFill/>
        </p:spPr>
        <p:txBody>
          <a:bodyPr wrap="square" lIns="27000" tIns="27000" rIns="27000" bIns="27000" rtlCol="0">
            <a:spAutoFit/>
          </a:bodyPr>
          <a:lstStyle/>
          <a:p>
            <a:r>
              <a:rPr lang="fr-FR" sz="675" b="1">
                <a:solidFill>
                  <a:schemeClr val="bg1">
                    <a:lumMod val="85000"/>
                  </a:schemeClr>
                </a:solidFill>
              </a:rPr>
              <a:t>Ouverture </a:t>
            </a:r>
          </a:p>
          <a:p>
            <a:r>
              <a:rPr lang="fr-FR" sz="675" b="1" err="1">
                <a:solidFill>
                  <a:schemeClr val="bg1">
                    <a:lumMod val="85000"/>
                  </a:schemeClr>
                </a:solidFill>
              </a:rPr>
              <a:t>Coverage</a:t>
            </a:r>
            <a:r>
              <a:rPr lang="fr-FR" sz="1350" b="1">
                <a:solidFill>
                  <a:schemeClr val="bg1">
                    <a:lumMod val="85000"/>
                  </a:schemeClr>
                </a:solidFill>
              </a:rPr>
              <a:t> Bordeaux</a:t>
            </a:r>
          </a:p>
        </p:txBody>
      </p:sp>
      <p:cxnSp>
        <p:nvCxnSpPr>
          <p:cNvPr id="34" name="Connecteur droit avec flèche 33"/>
          <p:cNvCxnSpPr/>
          <p:nvPr/>
        </p:nvCxnSpPr>
        <p:spPr>
          <a:xfrm flipH="1">
            <a:off x="2966155" y="5406733"/>
            <a:ext cx="3779" cy="424983"/>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2526797" y="5168468"/>
            <a:ext cx="1036418" cy="300082"/>
          </a:xfrm>
          <a:prstGeom prst="rect">
            <a:avLst/>
          </a:prstGeom>
          <a:noFill/>
        </p:spPr>
        <p:txBody>
          <a:bodyPr wrap="square" rtlCol="0">
            <a:spAutoFit/>
          </a:bodyPr>
          <a:lstStyle/>
          <a:p>
            <a:r>
              <a:rPr lang="fr-FR" sz="1350" b="1">
                <a:solidFill>
                  <a:schemeClr val="bg1">
                    <a:lumMod val="85000"/>
                  </a:schemeClr>
                </a:solidFill>
              </a:rPr>
              <a:t>Nantes</a:t>
            </a:r>
          </a:p>
        </p:txBody>
      </p:sp>
      <p:cxnSp>
        <p:nvCxnSpPr>
          <p:cNvPr id="36" name="Connecteur droit avec flèche 35"/>
          <p:cNvCxnSpPr/>
          <p:nvPr/>
        </p:nvCxnSpPr>
        <p:spPr>
          <a:xfrm flipH="1">
            <a:off x="3653367" y="5112347"/>
            <a:ext cx="1" cy="588274"/>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3307666" y="4863612"/>
            <a:ext cx="693176" cy="300082"/>
          </a:xfrm>
          <a:prstGeom prst="rect">
            <a:avLst/>
          </a:prstGeom>
          <a:noFill/>
        </p:spPr>
        <p:txBody>
          <a:bodyPr wrap="square" rtlCol="0">
            <a:spAutoFit/>
          </a:bodyPr>
          <a:lstStyle/>
          <a:p>
            <a:r>
              <a:rPr lang="fr-FR" sz="1350" b="1">
                <a:solidFill>
                  <a:schemeClr val="bg1">
                    <a:lumMod val="85000"/>
                  </a:schemeClr>
                </a:solidFill>
              </a:rPr>
              <a:t>Dijon</a:t>
            </a:r>
          </a:p>
        </p:txBody>
      </p:sp>
      <p:cxnSp>
        <p:nvCxnSpPr>
          <p:cNvPr id="38" name="Connecteur droit avec flèche 37"/>
          <p:cNvCxnSpPr/>
          <p:nvPr/>
        </p:nvCxnSpPr>
        <p:spPr>
          <a:xfrm flipH="1">
            <a:off x="3940966" y="4952071"/>
            <a:ext cx="9807" cy="515185"/>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3554726" y="4707833"/>
            <a:ext cx="1005033" cy="300082"/>
          </a:xfrm>
          <a:prstGeom prst="rect">
            <a:avLst/>
          </a:prstGeom>
          <a:noFill/>
        </p:spPr>
        <p:txBody>
          <a:bodyPr wrap="square" rtlCol="0">
            <a:spAutoFit/>
          </a:bodyPr>
          <a:lstStyle/>
          <a:p>
            <a:r>
              <a:rPr lang="fr-FR" sz="1350" b="1">
                <a:solidFill>
                  <a:schemeClr val="bg1">
                    <a:lumMod val="85000"/>
                  </a:schemeClr>
                </a:solidFill>
              </a:rPr>
              <a:t>Toulouse</a:t>
            </a:r>
          </a:p>
        </p:txBody>
      </p:sp>
      <p:cxnSp>
        <p:nvCxnSpPr>
          <p:cNvPr id="40" name="Connecteur droit avec flèche 39"/>
          <p:cNvCxnSpPr/>
          <p:nvPr/>
        </p:nvCxnSpPr>
        <p:spPr>
          <a:xfrm>
            <a:off x="3267339" y="5275638"/>
            <a:ext cx="0" cy="495424"/>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2938665" y="5038856"/>
            <a:ext cx="935117" cy="300082"/>
          </a:xfrm>
          <a:prstGeom prst="rect">
            <a:avLst/>
          </a:prstGeom>
          <a:noFill/>
        </p:spPr>
        <p:txBody>
          <a:bodyPr wrap="square" rtlCol="0">
            <a:spAutoFit/>
          </a:bodyPr>
          <a:lstStyle/>
          <a:p>
            <a:r>
              <a:rPr lang="fr-FR" sz="1350" b="1">
                <a:solidFill>
                  <a:schemeClr val="bg1">
                    <a:lumMod val="85000"/>
                  </a:schemeClr>
                </a:solidFill>
              </a:rPr>
              <a:t>Bastia</a:t>
            </a:r>
          </a:p>
        </p:txBody>
      </p:sp>
      <p:cxnSp>
        <p:nvCxnSpPr>
          <p:cNvPr id="42" name="Connecteur droit avec flèche 41"/>
          <p:cNvCxnSpPr/>
          <p:nvPr/>
        </p:nvCxnSpPr>
        <p:spPr>
          <a:xfrm flipH="1">
            <a:off x="5647208" y="4542094"/>
            <a:ext cx="2046" cy="38589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4910943" y="4265095"/>
            <a:ext cx="1198381" cy="300082"/>
          </a:xfrm>
          <a:prstGeom prst="rect">
            <a:avLst/>
          </a:prstGeom>
          <a:noFill/>
        </p:spPr>
        <p:txBody>
          <a:bodyPr wrap="square" rtlCol="0">
            <a:spAutoFit/>
          </a:bodyPr>
          <a:lstStyle/>
          <a:p>
            <a:r>
              <a:rPr lang="fr-FR" sz="1350" b="1">
                <a:solidFill>
                  <a:schemeClr val="bg1">
                    <a:lumMod val="85000"/>
                  </a:schemeClr>
                </a:solidFill>
              </a:rPr>
              <a:t>Montpellier</a:t>
            </a:r>
          </a:p>
        </p:txBody>
      </p:sp>
      <p:cxnSp>
        <p:nvCxnSpPr>
          <p:cNvPr id="58" name="Connecteur droit avec flèche 57"/>
          <p:cNvCxnSpPr/>
          <p:nvPr/>
        </p:nvCxnSpPr>
        <p:spPr>
          <a:xfrm flipH="1">
            <a:off x="5992766" y="4289324"/>
            <a:ext cx="2046" cy="38589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ZoneTexte 58"/>
          <p:cNvSpPr txBox="1"/>
          <p:nvPr/>
        </p:nvSpPr>
        <p:spPr>
          <a:xfrm>
            <a:off x="4936701" y="4020272"/>
            <a:ext cx="2109910" cy="300082"/>
          </a:xfrm>
          <a:prstGeom prst="rect">
            <a:avLst/>
          </a:prstGeom>
          <a:noFill/>
        </p:spPr>
        <p:txBody>
          <a:bodyPr wrap="square" rtlCol="0">
            <a:spAutoFit/>
          </a:bodyPr>
          <a:lstStyle/>
          <a:p>
            <a:r>
              <a:rPr lang="fr-FR" sz="1350" b="1">
                <a:solidFill>
                  <a:schemeClr val="bg1">
                    <a:lumMod val="85000"/>
                  </a:schemeClr>
                </a:solidFill>
              </a:rPr>
              <a:t>Paris St Joseph</a:t>
            </a:r>
          </a:p>
        </p:txBody>
      </p:sp>
      <p:cxnSp>
        <p:nvCxnSpPr>
          <p:cNvPr id="60" name="Connecteur droit avec flèche 59"/>
          <p:cNvCxnSpPr/>
          <p:nvPr/>
        </p:nvCxnSpPr>
        <p:spPr>
          <a:xfrm flipH="1">
            <a:off x="6146938" y="3745870"/>
            <a:ext cx="2046" cy="38589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ZoneTexte 60"/>
          <p:cNvSpPr txBox="1"/>
          <p:nvPr/>
        </p:nvSpPr>
        <p:spPr>
          <a:xfrm>
            <a:off x="5992766" y="3248312"/>
            <a:ext cx="1487722" cy="507831"/>
          </a:xfrm>
          <a:prstGeom prst="rect">
            <a:avLst/>
          </a:prstGeom>
          <a:noFill/>
        </p:spPr>
        <p:txBody>
          <a:bodyPr wrap="square" rtlCol="0">
            <a:spAutoFit/>
          </a:bodyPr>
          <a:lstStyle/>
          <a:p>
            <a:r>
              <a:rPr lang="fr-FR" sz="1350" b="1">
                <a:solidFill>
                  <a:schemeClr val="bg1">
                    <a:lumMod val="85000"/>
                  </a:schemeClr>
                </a:solidFill>
              </a:rPr>
              <a:t>Paris </a:t>
            </a:r>
          </a:p>
          <a:p>
            <a:r>
              <a:rPr lang="fr-FR" sz="1350" b="1">
                <a:solidFill>
                  <a:schemeClr val="bg1">
                    <a:lumMod val="85000"/>
                  </a:schemeClr>
                </a:solidFill>
              </a:rPr>
              <a:t>CNGE</a:t>
            </a:r>
          </a:p>
        </p:txBody>
      </p:sp>
      <p:cxnSp>
        <p:nvCxnSpPr>
          <p:cNvPr id="62" name="Connecteur droit avec flèche 61"/>
          <p:cNvCxnSpPr/>
          <p:nvPr/>
        </p:nvCxnSpPr>
        <p:spPr>
          <a:xfrm flipH="1">
            <a:off x="7825694" y="5039652"/>
            <a:ext cx="2046" cy="385896"/>
          </a:xfrm>
          <a:prstGeom prst="straightConnector1">
            <a:avLst/>
          </a:prstGeom>
          <a:ln w="476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ZoneTexte 62"/>
          <p:cNvSpPr txBox="1"/>
          <p:nvPr/>
        </p:nvSpPr>
        <p:spPr>
          <a:xfrm>
            <a:off x="7699908" y="4735042"/>
            <a:ext cx="1487722" cy="300082"/>
          </a:xfrm>
          <a:prstGeom prst="rect">
            <a:avLst/>
          </a:prstGeom>
          <a:noFill/>
        </p:spPr>
        <p:txBody>
          <a:bodyPr wrap="square" rtlCol="0">
            <a:spAutoFit/>
          </a:bodyPr>
          <a:lstStyle/>
          <a:p>
            <a:r>
              <a:rPr lang="fr-FR" sz="1350" b="1">
                <a:solidFill>
                  <a:schemeClr val="bg1">
                    <a:lumMod val="85000"/>
                  </a:schemeClr>
                </a:solidFill>
              </a:rPr>
              <a:t>Nantes</a:t>
            </a:r>
          </a:p>
        </p:txBody>
      </p:sp>
      <p:sp>
        <p:nvSpPr>
          <p:cNvPr id="31" name="ZoneTexte 30"/>
          <p:cNvSpPr txBox="1"/>
          <p:nvPr/>
        </p:nvSpPr>
        <p:spPr>
          <a:xfrm>
            <a:off x="857651" y="1526528"/>
            <a:ext cx="2043232" cy="553998"/>
          </a:xfrm>
          <a:prstGeom prst="rect">
            <a:avLst/>
          </a:prstGeom>
          <a:noFill/>
        </p:spPr>
        <p:txBody>
          <a:bodyPr wrap="square" rtlCol="0">
            <a:spAutoFit/>
          </a:bodyPr>
          <a:lstStyle/>
          <a:p>
            <a:r>
              <a:rPr lang="fr-FR" sz="1500" b="1"/>
              <a:t>Nombre de participants total</a:t>
            </a:r>
          </a:p>
        </p:txBody>
      </p:sp>
      <p:sp>
        <p:nvSpPr>
          <p:cNvPr id="32" name="ZoneTexte 31"/>
          <p:cNvSpPr txBox="1"/>
          <p:nvPr/>
        </p:nvSpPr>
        <p:spPr>
          <a:xfrm>
            <a:off x="7346017" y="1758350"/>
            <a:ext cx="1360097" cy="784830"/>
          </a:xfrm>
          <a:prstGeom prst="rect">
            <a:avLst/>
          </a:prstGeom>
          <a:noFill/>
        </p:spPr>
        <p:txBody>
          <a:bodyPr wrap="square" rtlCol="0">
            <a:spAutoFit/>
          </a:bodyPr>
          <a:lstStyle/>
          <a:p>
            <a:r>
              <a:rPr lang="fr-FR" sz="1500" b="1">
                <a:solidFill>
                  <a:srgbClr val="FF0000"/>
                </a:solidFill>
              </a:rPr>
              <a:t>Nombre d’inclusions </a:t>
            </a:r>
            <a:r>
              <a:rPr lang="fr-FR" sz="1500" b="1" i="1">
                <a:solidFill>
                  <a:srgbClr val="FF0000"/>
                </a:solidFill>
              </a:rPr>
              <a:t>cumulées</a:t>
            </a:r>
            <a:r>
              <a:rPr lang="fr-FR" sz="1500" b="1">
                <a:solidFill>
                  <a:srgbClr val="FF0000"/>
                </a:solidFill>
              </a:rPr>
              <a:t> </a:t>
            </a:r>
          </a:p>
        </p:txBody>
      </p:sp>
      <p:sp>
        <p:nvSpPr>
          <p:cNvPr id="33" name="ZoneTexte 32"/>
          <p:cNvSpPr txBox="1"/>
          <p:nvPr/>
        </p:nvSpPr>
        <p:spPr>
          <a:xfrm>
            <a:off x="6874792" y="4134829"/>
            <a:ext cx="1362890" cy="784830"/>
          </a:xfrm>
          <a:prstGeom prst="rect">
            <a:avLst/>
          </a:prstGeom>
          <a:noFill/>
        </p:spPr>
        <p:txBody>
          <a:bodyPr wrap="square" rtlCol="0">
            <a:spAutoFit/>
          </a:bodyPr>
          <a:lstStyle/>
          <a:p>
            <a:r>
              <a:rPr lang="fr-FR" sz="1500" b="1">
                <a:solidFill>
                  <a:srgbClr val="0070C0"/>
                </a:solidFill>
              </a:rPr>
              <a:t>Nombre d’inclusions</a:t>
            </a:r>
          </a:p>
          <a:p>
            <a:r>
              <a:rPr lang="fr-FR" sz="1500" b="1" i="1">
                <a:solidFill>
                  <a:srgbClr val="0070C0"/>
                </a:solidFill>
              </a:rPr>
              <a:t>par mois</a:t>
            </a:r>
          </a:p>
        </p:txBody>
      </p:sp>
      <p:cxnSp>
        <p:nvCxnSpPr>
          <p:cNvPr id="25" name="Connecteur droit avec flèche 24"/>
          <p:cNvCxnSpPr/>
          <p:nvPr/>
        </p:nvCxnSpPr>
        <p:spPr>
          <a:xfrm flipH="1">
            <a:off x="6500168" y="2859787"/>
            <a:ext cx="4203" cy="2047453"/>
          </a:xfrm>
          <a:prstGeom prst="straightConnector1">
            <a:avLst/>
          </a:prstGeom>
          <a:ln w="381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5642237" y="2123518"/>
            <a:ext cx="1703780" cy="1061829"/>
          </a:xfrm>
          <a:prstGeom prst="rect">
            <a:avLst/>
          </a:prstGeom>
          <a:solidFill>
            <a:schemeClr val="bg1"/>
          </a:solidFill>
          <a:ln>
            <a:solidFill>
              <a:schemeClr val="bg2">
                <a:lumMod val="90000"/>
              </a:schemeClr>
            </a:solidFill>
          </a:ln>
        </p:spPr>
        <p:txBody>
          <a:bodyPr wrap="square" rtlCol="0">
            <a:spAutoFit/>
          </a:bodyPr>
          <a:lstStyle/>
          <a:p>
            <a:pPr marL="66675" indent="-66675">
              <a:buFont typeface="Arial" panose="020B0604020202020204" pitchFamily="34" charset="0"/>
              <a:buChar char="•"/>
            </a:pPr>
            <a:r>
              <a:rPr lang="fr-FR" sz="1050" b="1" i="1">
                <a:solidFill>
                  <a:schemeClr val="bg2">
                    <a:lumMod val="75000"/>
                  </a:schemeClr>
                </a:solidFill>
              </a:rPr>
              <a:t>Mise en place du système </a:t>
            </a:r>
            <a:r>
              <a:rPr lang="fr-FR" sz="1050" b="1">
                <a:solidFill>
                  <a:schemeClr val="bg2">
                    <a:lumMod val="75000"/>
                  </a:schemeClr>
                </a:solidFill>
              </a:rPr>
              <a:t>: SMS + Numéro vert</a:t>
            </a:r>
          </a:p>
          <a:p>
            <a:pPr marL="66675" indent="-66675">
              <a:buFont typeface="Arial" panose="020B0604020202020204" pitchFamily="34" charset="0"/>
              <a:buChar char="•"/>
            </a:pPr>
            <a:r>
              <a:rPr lang="fr-FR" sz="1050" b="1">
                <a:solidFill>
                  <a:schemeClr val="bg2">
                    <a:lumMod val="75000"/>
                  </a:schemeClr>
                </a:solidFill>
              </a:rPr>
              <a:t>Facilités budgétaires permettant d’ouvrir de nouveaux centres</a:t>
            </a:r>
            <a:endParaRPr lang="fr-FR" sz="1200" b="1">
              <a:solidFill>
                <a:schemeClr val="bg2">
                  <a:lumMod val="75000"/>
                </a:schemeClr>
              </a:solidFill>
            </a:endParaRPr>
          </a:p>
        </p:txBody>
      </p:sp>
      <p:graphicFrame>
        <p:nvGraphicFramePr>
          <p:cNvPr id="44" name="Graphique 43"/>
          <p:cNvGraphicFramePr>
            <a:graphicFrameLocks/>
          </p:cNvGraphicFramePr>
          <p:nvPr/>
        </p:nvGraphicFramePr>
        <p:xfrm>
          <a:off x="1048360" y="1389007"/>
          <a:ext cx="8382000" cy="50996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520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Graphic spid="4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A47BC8-38FE-9E46-8CF0-AB76FC68D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180" y="548157"/>
            <a:ext cx="7193453" cy="5599146"/>
          </a:xfrm>
          <a:prstGeom prst="rect">
            <a:avLst/>
          </a:prstGeom>
        </p:spPr>
      </p:pic>
    </p:spTree>
    <p:extLst>
      <p:ext uri="{BB962C8B-B14F-4D97-AF65-F5344CB8AC3E}">
        <p14:creationId xmlns:p14="http://schemas.microsoft.com/office/powerpoint/2010/main" val="2150103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549E3E-9E17-4C35-BC41-45D5A4458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4" y="299686"/>
            <a:ext cx="9065519" cy="6407509"/>
          </a:xfrm>
          <a:prstGeom prst="rect">
            <a:avLst/>
          </a:prstGeom>
        </p:spPr>
      </p:pic>
      <p:sp>
        <p:nvSpPr>
          <p:cNvPr id="6" name="ZoneTexte 5"/>
          <p:cNvSpPr txBox="1"/>
          <p:nvPr/>
        </p:nvSpPr>
        <p:spPr>
          <a:xfrm>
            <a:off x="853227" y="2209885"/>
            <a:ext cx="7852891" cy="3785652"/>
          </a:xfrm>
          <a:prstGeom prst="rect">
            <a:avLst/>
          </a:prstGeom>
          <a:noFill/>
        </p:spPr>
        <p:txBody>
          <a:bodyPr wrap="square" rtlCol="0">
            <a:spAutoFit/>
          </a:bodyPr>
          <a:lstStyle/>
          <a:p>
            <a:pPr marL="214313" indent="-214313">
              <a:buFontTx/>
              <a:buChar char="-"/>
            </a:pPr>
            <a:r>
              <a:rPr lang="fr-FR" sz="2000">
                <a:solidFill>
                  <a:srgbClr val="002060"/>
                </a:solidFill>
              </a:rPr>
              <a:t>Mettre en place un essai plateforme national</a:t>
            </a:r>
          </a:p>
          <a:p>
            <a:pPr marL="214313" indent="-214313">
              <a:buFontTx/>
              <a:buChar char="-"/>
            </a:pPr>
            <a:r>
              <a:rPr lang="fr-FR" sz="2000">
                <a:solidFill>
                  <a:srgbClr val="002060"/>
                </a:solidFill>
              </a:rPr>
              <a:t>Cohortes en médecine de ville</a:t>
            </a:r>
          </a:p>
          <a:p>
            <a:pPr marL="214313" indent="-214313">
              <a:buFontTx/>
              <a:buChar char="-"/>
            </a:pPr>
            <a:r>
              <a:rPr lang="fr-FR" sz="2000">
                <a:solidFill>
                  <a:srgbClr val="002060"/>
                </a:solidFill>
              </a:rPr>
              <a:t>Essais </a:t>
            </a:r>
            <a:r>
              <a:rPr lang="fr-FR" sz="2000" i="1" err="1">
                <a:solidFill>
                  <a:srgbClr val="002060"/>
                </a:solidFill>
              </a:rPr>
              <a:t>contactless</a:t>
            </a:r>
            <a:endParaRPr lang="fr-FR" sz="2000" i="1">
              <a:solidFill>
                <a:srgbClr val="002060"/>
              </a:solidFill>
            </a:endParaRPr>
          </a:p>
          <a:p>
            <a:pPr marL="214313" indent="-214313">
              <a:buFontTx/>
              <a:buChar char="-"/>
            </a:pPr>
            <a:r>
              <a:rPr lang="fr-FR" sz="2000">
                <a:solidFill>
                  <a:srgbClr val="002060"/>
                </a:solidFill>
              </a:rPr>
              <a:t>Observatoire de la santé de proximité (le Haut Conseil pour l’avenir de l’assurance maladie)</a:t>
            </a:r>
          </a:p>
          <a:p>
            <a:pPr marL="214313" indent="-214313">
              <a:buFontTx/>
              <a:buChar char="-"/>
            </a:pPr>
            <a:endParaRPr lang="fr-FR" sz="2000">
              <a:solidFill>
                <a:srgbClr val="002060"/>
              </a:solidFill>
            </a:endParaRPr>
          </a:p>
          <a:p>
            <a:pPr marL="214313" indent="-214313">
              <a:buFontTx/>
              <a:buChar char="-"/>
            </a:pPr>
            <a:r>
              <a:rPr lang="fr-FR" sz="2000">
                <a:solidFill>
                  <a:srgbClr val="002060"/>
                </a:solidFill>
              </a:rPr>
              <a:t>Centre de méthodologie et de gestion (CMG) tourné vers la ville</a:t>
            </a:r>
          </a:p>
          <a:p>
            <a:pPr marL="214313" indent="-214313">
              <a:buFontTx/>
              <a:buChar char="-"/>
            </a:pPr>
            <a:r>
              <a:rPr lang="fr-FR" sz="2000">
                <a:solidFill>
                  <a:srgbClr val="002060"/>
                </a:solidFill>
              </a:rPr>
              <a:t>Fonctions support en ville (ARC/TEC)</a:t>
            </a:r>
          </a:p>
          <a:p>
            <a:pPr marL="214313" indent="-214313">
              <a:buFontTx/>
              <a:buChar char="-"/>
            </a:pPr>
            <a:r>
              <a:rPr lang="fr-FR" sz="2000">
                <a:solidFill>
                  <a:srgbClr val="002060"/>
                </a:solidFill>
              </a:rPr>
              <a:t>Outils (numériques) pour faciliter les inclusions </a:t>
            </a:r>
          </a:p>
          <a:p>
            <a:pPr marL="214313" indent="-214313">
              <a:buFontTx/>
              <a:buChar char="-"/>
            </a:pPr>
            <a:r>
              <a:rPr lang="fr-FR" sz="2000">
                <a:solidFill>
                  <a:srgbClr val="002060"/>
                </a:solidFill>
              </a:rPr>
              <a:t>Travail sur les freins réglementaires  </a:t>
            </a:r>
          </a:p>
          <a:p>
            <a:pPr marL="214313" indent="-214313">
              <a:buFontTx/>
              <a:buChar char="-"/>
            </a:pPr>
            <a:endParaRPr lang="fr-FR" sz="2000">
              <a:solidFill>
                <a:srgbClr val="002060"/>
              </a:solidFill>
            </a:endParaRPr>
          </a:p>
          <a:p>
            <a:pPr marL="214313" indent="-214313">
              <a:buFontTx/>
              <a:buChar char="-"/>
            </a:pPr>
            <a:r>
              <a:rPr lang="fr-FR" sz="2000">
                <a:solidFill>
                  <a:srgbClr val="002060"/>
                </a:solidFill>
              </a:rPr>
              <a:t>Formation des jeunes (Bourse Master/Thèse)</a:t>
            </a:r>
          </a:p>
        </p:txBody>
      </p:sp>
      <p:sp>
        <p:nvSpPr>
          <p:cNvPr id="5" name="Rectangle 4">
            <a:extLst>
              <a:ext uri="{FF2B5EF4-FFF2-40B4-BE49-F238E27FC236}">
                <a16:creationId xmlns:a16="http://schemas.microsoft.com/office/drawing/2014/main" id="{3F8AFD9A-D5A5-384E-9923-7674F9DF78CC}"/>
              </a:ext>
            </a:extLst>
          </p:cNvPr>
          <p:cNvSpPr/>
          <p:nvPr/>
        </p:nvSpPr>
        <p:spPr>
          <a:xfrm>
            <a:off x="787315" y="1502187"/>
            <a:ext cx="8111983" cy="646331"/>
          </a:xfrm>
          <a:prstGeom prst="rect">
            <a:avLst/>
          </a:prstGeom>
        </p:spPr>
        <p:txBody>
          <a:bodyPr wrap="square">
            <a:spAutoFit/>
          </a:bodyPr>
          <a:lstStyle/>
          <a:p>
            <a:r>
              <a:rPr lang="fr-FR" sz="3600">
                <a:solidFill>
                  <a:srgbClr val="002060"/>
                </a:solidFill>
              </a:rPr>
              <a:t>Développer la recherche ambulatoire</a:t>
            </a:r>
          </a:p>
        </p:txBody>
      </p:sp>
    </p:spTree>
    <p:extLst>
      <p:ext uri="{BB962C8B-B14F-4D97-AF65-F5344CB8AC3E}">
        <p14:creationId xmlns:p14="http://schemas.microsoft.com/office/powerpoint/2010/main" val="365578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FBBE5AA-D9EA-8349-BD26-22C368BE1D28}"/>
              </a:ext>
            </a:extLst>
          </p:cNvPr>
          <p:cNvSpPr>
            <a:spLocks noGrp="1"/>
          </p:cNvSpPr>
          <p:nvPr>
            <p:ph type="sldNum" idx="12"/>
          </p:nvPr>
        </p:nvSpPr>
        <p:spPr/>
        <p:txBody>
          <a:bodyPr/>
          <a:lstStyle/>
          <a:p>
            <a:fld id="{00000000-1234-1234-1234-123412341234}" type="slidenum">
              <a:rPr lang="fr-FR" smtClean="0"/>
              <a:pPr/>
              <a:t>34</a:t>
            </a:fld>
            <a:endParaRPr lang="fr-FR"/>
          </a:p>
        </p:txBody>
      </p:sp>
      <p:cxnSp>
        <p:nvCxnSpPr>
          <p:cNvPr id="7" name="Connecteur droit 6"/>
          <p:cNvCxnSpPr/>
          <p:nvPr/>
        </p:nvCxnSpPr>
        <p:spPr>
          <a:xfrm flipV="1">
            <a:off x="312251" y="1899421"/>
            <a:ext cx="7523284" cy="2859"/>
          </a:xfrm>
          <a:prstGeom prst="line">
            <a:avLst/>
          </a:prstGeom>
          <a:ln w="12700">
            <a:solidFill>
              <a:srgbClr val="4D70AA"/>
            </a:solidFill>
          </a:ln>
        </p:spPr>
        <p:style>
          <a:lnRef idx="1">
            <a:schemeClr val="accent1"/>
          </a:lnRef>
          <a:fillRef idx="0">
            <a:schemeClr val="accent1"/>
          </a:fillRef>
          <a:effectRef idx="0">
            <a:schemeClr val="accent1"/>
          </a:effectRef>
          <a:fontRef idx="minor">
            <a:schemeClr val="tx1"/>
          </a:fontRef>
        </p:style>
      </p:cxnSp>
      <p:sp>
        <p:nvSpPr>
          <p:cNvPr id="8" name="Espace réservé du texte 4"/>
          <p:cNvSpPr txBox="1">
            <a:spLocks/>
          </p:cNvSpPr>
          <p:nvPr/>
        </p:nvSpPr>
        <p:spPr>
          <a:xfrm>
            <a:off x="389527" y="2244907"/>
            <a:ext cx="8521700" cy="523220"/>
          </a:xfrm>
          <a:prstGeom prst="rect">
            <a:avLst/>
          </a:prstGeom>
        </p:spPr>
        <p:txBody>
          <a:bodyPr wrap="square">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just">
              <a:buClr>
                <a:srgbClr val="FFC000"/>
              </a:buClr>
              <a:buFont typeface="Wingdings" panose="05000000000000000000" pitchFamily="2" charset="2"/>
              <a:buChar char="Ø"/>
              <a:defRPr/>
            </a:pPr>
            <a:endParaRPr lang="fr-FR" altLang="fr-FR" sz="2800" b="1">
              <a:solidFill>
                <a:srgbClr val="4D70AA"/>
              </a:solidFill>
              <a:latin typeface="Arial" panose="020B0604020202020204" pitchFamily="34" charset="0"/>
              <a:cs typeface="Arial" panose="020B0604020202020204" pitchFamily="34" charset="0"/>
            </a:endParaRPr>
          </a:p>
        </p:txBody>
      </p:sp>
      <p:sp>
        <p:nvSpPr>
          <p:cNvPr id="10" name="Google Shape;88;p17"/>
          <p:cNvSpPr txBox="1">
            <a:spLocks/>
          </p:cNvSpPr>
          <p:nvPr/>
        </p:nvSpPr>
        <p:spPr>
          <a:xfrm>
            <a:off x="312250" y="1172622"/>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FFFFFF"/>
              </a:buClr>
              <a:buSzPts val="2800"/>
              <a:buFont typeface="Arial"/>
              <a:buNone/>
              <a:defRPr sz="2800" b="0" i="0" u="none" strike="noStrike" cap="none">
                <a:solidFill>
                  <a:srgbClr val="4D70AA"/>
                </a:solidFill>
                <a:latin typeface="Marianne" panose="02000000000000000000" pitchFamily="2" charset="0"/>
                <a:ea typeface="Arial"/>
                <a:cs typeface="Arial"/>
                <a:sym typeface="Arial"/>
              </a:defRPr>
            </a:lvl1pPr>
            <a:lvl2pPr marR="0" lvl="1" algn="l" rtl="0" eaLnBrk="1" hangingPunct="1">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eaLnBrk="1" hangingPunct="1">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3pPr>
            <a:lvl4pPr marR="0" lvl="3" algn="l" rtl="0" eaLnBrk="1" hangingPunct="1">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4pPr>
            <a:lvl5pPr marR="0" lvl="4" algn="l" rtl="0" eaLnBrk="1" hangingPunct="1">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5pPr>
            <a:lvl6pPr marR="0" lvl="5" algn="l" rtl="0" eaLnBrk="1" hangingPunct="1">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6pPr>
            <a:lvl7pPr marR="0" lvl="6" algn="l" rtl="0" eaLnBrk="1" hangingPunct="1">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7pPr>
            <a:lvl8pPr marR="0" lvl="7" algn="l" rtl="0" eaLnBrk="1" hangingPunct="1">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8pPr>
            <a:lvl9pPr marR="0" lvl="8" algn="l" rtl="0" eaLnBrk="1" hangingPunct="1">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9pPr>
          </a:lstStyle>
          <a:p>
            <a:pPr algn="l"/>
            <a:r>
              <a:rPr lang="fr-FR" sz="3600" b="1">
                <a:latin typeface="+mj-lt"/>
              </a:rPr>
              <a:t>Structuration du réseau vaccinal</a:t>
            </a:r>
          </a:p>
        </p:txBody>
      </p:sp>
      <p:pic>
        <p:nvPicPr>
          <p:cNvPr id="9" name="Image 8"/>
          <p:cNvPicPr>
            <a:picLocks noChangeAspect="1"/>
          </p:cNvPicPr>
          <p:nvPr/>
        </p:nvPicPr>
        <p:blipFill>
          <a:blip r:embed="rId2"/>
          <a:stretch>
            <a:fillRect/>
          </a:stretch>
        </p:blipFill>
        <p:spPr>
          <a:xfrm>
            <a:off x="389527" y="2041893"/>
            <a:ext cx="3343419" cy="3764534"/>
          </a:xfrm>
          <a:prstGeom prst="rect">
            <a:avLst/>
          </a:prstGeom>
        </p:spPr>
      </p:pic>
      <p:sp>
        <p:nvSpPr>
          <p:cNvPr id="12" name="Rectangle 11"/>
          <p:cNvSpPr/>
          <p:nvPr/>
        </p:nvSpPr>
        <p:spPr>
          <a:xfrm>
            <a:off x="4512403" y="2372090"/>
            <a:ext cx="4242070" cy="1477328"/>
          </a:xfrm>
          <a:prstGeom prst="rect">
            <a:avLst/>
          </a:prstGeom>
        </p:spPr>
        <p:txBody>
          <a:bodyPr wrap="square">
            <a:spAutoFit/>
          </a:bodyPr>
          <a:lstStyle/>
          <a:p>
            <a:pPr marL="285743" indent="-285743">
              <a:buFont typeface="Arial" panose="020B0604020202020204" pitchFamily="34" charset="0"/>
              <a:buChar char="•"/>
            </a:pPr>
            <a:r>
              <a:rPr lang="fr-FR">
                <a:solidFill>
                  <a:srgbClr val="376092"/>
                </a:solidFill>
                <a:cs typeface="Arial" panose="020B0604020202020204" pitchFamily="34" charset="0"/>
              </a:rPr>
              <a:t>32 centres de recherche clinique (adultes et pédiatriques)</a:t>
            </a:r>
          </a:p>
          <a:p>
            <a:pPr marL="285743" indent="-285743">
              <a:buFont typeface="Arial" panose="020B0604020202020204" pitchFamily="34" charset="0"/>
              <a:buChar char="•"/>
            </a:pPr>
            <a:r>
              <a:rPr lang="fr-FR">
                <a:solidFill>
                  <a:srgbClr val="376092"/>
                </a:solidFill>
                <a:cs typeface="Arial" panose="020B0604020202020204" pitchFamily="34" charset="0"/>
              </a:rPr>
              <a:t>11 CRB </a:t>
            </a:r>
          </a:p>
          <a:p>
            <a:pPr marL="285743" indent="-285743">
              <a:buFont typeface="Arial" panose="020B0604020202020204" pitchFamily="34" charset="0"/>
              <a:buChar char="•"/>
            </a:pPr>
            <a:r>
              <a:rPr lang="fr-FR">
                <a:solidFill>
                  <a:srgbClr val="376092"/>
                </a:solidFill>
                <a:cs typeface="Arial" panose="020B0604020202020204" pitchFamily="34" charset="0"/>
              </a:rPr>
              <a:t>en grande majorité dans des CHU</a:t>
            </a:r>
          </a:p>
          <a:p>
            <a:pPr marL="285743" indent="-285743">
              <a:buFont typeface="Arial" panose="020B0604020202020204" pitchFamily="34" charset="0"/>
              <a:buChar char="•"/>
            </a:pPr>
            <a:r>
              <a:rPr lang="fr-FR">
                <a:solidFill>
                  <a:srgbClr val="376092"/>
                </a:solidFill>
                <a:cs typeface="Arial" panose="020B0604020202020204" pitchFamily="34" charset="0"/>
              </a:rPr>
              <a:t>11 laboratoires d’</a:t>
            </a:r>
            <a:r>
              <a:rPr lang="fr-FR" err="1">
                <a:solidFill>
                  <a:srgbClr val="376092"/>
                </a:solidFill>
                <a:cs typeface="Arial" panose="020B0604020202020204" pitchFamily="34" charset="0"/>
              </a:rPr>
              <a:t>Immunomonitoring</a:t>
            </a:r>
            <a:endParaRPr lang="fr-FR">
              <a:solidFill>
                <a:srgbClr val="376092"/>
              </a:solidFill>
              <a:cs typeface="Arial" panose="020B0604020202020204" pitchFamily="34" charset="0"/>
            </a:endParaRPr>
          </a:p>
        </p:txBody>
      </p:sp>
      <p:sp>
        <p:nvSpPr>
          <p:cNvPr id="13" name="Espace réservé du contenu 5">
            <a:extLst>
              <a:ext uri="{FF2B5EF4-FFF2-40B4-BE49-F238E27FC236}">
                <a16:creationId xmlns:a16="http://schemas.microsoft.com/office/drawing/2014/main" id="{3DC0BB05-CB95-7D44-9446-43EA8558E070}"/>
              </a:ext>
            </a:extLst>
          </p:cNvPr>
          <p:cNvSpPr txBox="1">
            <a:spLocks/>
          </p:cNvSpPr>
          <p:nvPr/>
        </p:nvSpPr>
        <p:spPr>
          <a:xfrm>
            <a:off x="3720735" y="4315856"/>
            <a:ext cx="5300423" cy="1693586"/>
          </a:xfrm>
          <a:prstGeom prst="rect">
            <a:avLst/>
          </a:prstGeom>
          <a:ln w="15875">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000" dirty="0">
                <a:solidFill>
                  <a:srgbClr val="002060"/>
                </a:solidFill>
              </a:rPr>
              <a:t>Renforcer la plateforme IREIVAC </a:t>
            </a:r>
          </a:p>
          <a:p>
            <a:r>
              <a:rPr lang="fr-FR" sz="2000" dirty="0">
                <a:solidFill>
                  <a:srgbClr val="002060"/>
                </a:solidFill>
              </a:rPr>
              <a:t>Développer des CMG spécialisés vaccin</a:t>
            </a:r>
          </a:p>
          <a:p>
            <a:r>
              <a:rPr lang="fr-FR" sz="2000" dirty="0">
                <a:solidFill>
                  <a:srgbClr val="002060"/>
                </a:solidFill>
              </a:rPr>
              <a:t>Initier la recherche interventionnelle </a:t>
            </a:r>
          </a:p>
          <a:p>
            <a:r>
              <a:rPr lang="fr-FR" sz="2000" dirty="0">
                <a:solidFill>
                  <a:srgbClr val="002060"/>
                </a:solidFill>
              </a:rPr>
              <a:t>Renforcer plateforme </a:t>
            </a:r>
            <a:r>
              <a:rPr lang="fr-FR" sz="2000" dirty="0" err="1">
                <a:solidFill>
                  <a:srgbClr val="002060"/>
                </a:solidFill>
              </a:rPr>
              <a:t>immuno</a:t>
            </a:r>
            <a:r>
              <a:rPr lang="fr-FR" sz="2000" dirty="0">
                <a:solidFill>
                  <a:srgbClr val="002060"/>
                </a:solidFill>
              </a:rPr>
              <a:t>-monitoring</a:t>
            </a:r>
          </a:p>
          <a:p>
            <a:endParaRPr lang="fr-FR" sz="2000" dirty="0"/>
          </a:p>
        </p:txBody>
      </p:sp>
    </p:spTree>
    <p:extLst>
      <p:ext uri="{BB962C8B-B14F-4D97-AF65-F5344CB8AC3E}">
        <p14:creationId xmlns:p14="http://schemas.microsoft.com/office/powerpoint/2010/main" val="18422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40F790-70EB-C0CB-F271-5A9D9732C48B}"/>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513E225F-339A-39FF-7F21-BFD92DB10130}"/>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EEE5A8AF-DEEE-5830-F911-9D395094354E}"/>
              </a:ext>
            </a:extLst>
          </p:cNvPr>
          <p:cNvSpPr>
            <a:spLocks noGrp="1"/>
          </p:cNvSpPr>
          <p:nvPr>
            <p:ph type="body" sz="quarter" idx="11"/>
          </p:nvPr>
        </p:nvSpPr>
        <p:spPr/>
        <p:txBody>
          <a:bodyPr/>
          <a:lstStyle/>
          <a:p>
            <a:endParaRPr lang="fr-FR"/>
          </a:p>
        </p:txBody>
      </p:sp>
      <p:sp>
        <p:nvSpPr>
          <p:cNvPr id="5" name="Espace réservé du texte 4">
            <a:extLst>
              <a:ext uri="{FF2B5EF4-FFF2-40B4-BE49-F238E27FC236}">
                <a16:creationId xmlns:a16="http://schemas.microsoft.com/office/drawing/2014/main" id="{5523DFC2-32E5-E78D-B1CD-A906440DB988}"/>
              </a:ext>
            </a:extLst>
          </p:cNvPr>
          <p:cNvSpPr>
            <a:spLocks noGrp="1"/>
          </p:cNvSpPr>
          <p:nvPr>
            <p:ph type="body" sz="quarter" idx="13"/>
          </p:nvPr>
        </p:nvSpPr>
        <p:spPr/>
        <p:txBody>
          <a:bodyPr/>
          <a:lstStyle/>
          <a:p>
            <a:endParaRPr lang="fr-FR"/>
          </a:p>
        </p:txBody>
      </p:sp>
      <p:sp>
        <p:nvSpPr>
          <p:cNvPr id="6" name="Espace réservé du texte 5">
            <a:extLst>
              <a:ext uri="{FF2B5EF4-FFF2-40B4-BE49-F238E27FC236}">
                <a16:creationId xmlns:a16="http://schemas.microsoft.com/office/drawing/2014/main" id="{FCE00A09-A88E-C798-4DCC-E9D0A8576B7E}"/>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F1FEC2C8-AADA-2BA2-061F-59C833A99430}"/>
              </a:ext>
            </a:extLst>
          </p:cNvPr>
          <p:cNvSpPr>
            <a:spLocks noGrp="1"/>
          </p:cNvSpPr>
          <p:nvPr>
            <p:ph type="body" sz="quarter" idx="16"/>
          </p:nvPr>
        </p:nvSpPr>
        <p:spPr/>
        <p:txBody>
          <a:bodyPr/>
          <a:lstStyle/>
          <a:p>
            <a:endParaRPr lang="fr-FR"/>
          </a:p>
        </p:txBody>
      </p:sp>
      <p:pic>
        <p:nvPicPr>
          <p:cNvPr id="8" name="Espace réservé du contenu 4">
            <a:extLst>
              <a:ext uri="{FF2B5EF4-FFF2-40B4-BE49-F238E27FC236}">
                <a16:creationId xmlns:a16="http://schemas.microsoft.com/office/drawing/2014/main" id="{7BDB1C39-1433-9D45-F322-9F1ECF08C39C}"/>
              </a:ext>
            </a:extLst>
          </p:cNvPr>
          <p:cNvPicPr>
            <a:picLocks noChangeAspect="1"/>
          </p:cNvPicPr>
          <p:nvPr/>
        </p:nvPicPr>
        <p:blipFill>
          <a:blip r:embed="rId2"/>
          <a:stretch>
            <a:fillRect/>
          </a:stretch>
        </p:blipFill>
        <p:spPr>
          <a:xfrm>
            <a:off x="2487071" y="1856780"/>
            <a:ext cx="6656929" cy="4098726"/>
          </a:xfrm>
          <a:prstGeom prst="rect">
            <a:avLst/>
          </a:prstGeom>
        </p:spPr>
      </p:pic>
      <p:pic>
        <p:nvPicPr>
          <p:cNvPr id="9" name="Image 8">
            <a:extLst>
              <a:ext uri="{FF2B5EF4-FFF2-40B4-BE49-F238E27FC236}">
                <a16:creationId xmlns:a16="http://schemas.microsoft.com/office/drawing/2014/main" id="{3C78C436-97FB-8B6D-CC61-1CD74E0D2298}"/>
              </a:ext>
            </a:extLst>
          </p:cNvPr>
          <p:cNvPicPr>
            <a:picLocks noChangeAspect="1"/>
          </p:cNvPicPr>
          <p:nvPr/>
        </p:nvPicPr>
        <p:blipFill>
          <a:blip r:embed="rId3"/>
          <a:stretch>
            <a:fillRect/>
          </a:stretch>
        </p:blipFill>
        <p:spPr>
          <a:xfrm>
            <a:off x="0" y="1069181"/>
            <a:ext cx="3040817" cy="4188619"/>
          </a:xfrm>
          <a:prstGeom prst="rect">
            <a:avLst/>
          </a:prstGeom>
        </p:spPr>
      </p:pic>
      <p:sp>
        <p:nvSpPr>
          <p:cNvPr id="13" name="ZoneTexte 12">
            <a:extLst>
              <a:ext uri="{FF2B5EF4-FFF2-40B4-BE49-F238E27FC236}">
                <a16:creationId xmlns:a16="http://schemas.microsoft.com/office/drawing/2014/main" id="{0482CAFF-660C-D912-68B6-4E5189A4E649}"/>
              </a:ext>
            </a:extLst>
          </p:cNvPr>
          <p:cNvSpPr txBox="1"/>
          <p:nvPr/>
        </p:nvSpPr>
        <p:spPr>
          <a:xfrm>
            <a:off x="1057700" y="5863678"/>
            <a:ext cx="4572000" cy="369332"/>
          </a:xfrm>
          <a:prstGeom prst="rect">
            <a:avLst/>
          </a:prstGeom>
          <a:noFill/>
        </p:spPr>
        <p:txBody>
          <a:bodyPr wrap="square">
            <a:spAutoFit/>
          </a:bodyPr>
          <a:lstStyle/>
          <a:p>
            <a:r>
              <a:rPr lang="fr-FR" dirty="0"/>
              <a:t>A </a:t>
            </a:r>
            <a:r>
              <a:rPr lang="fr-FR" dirty="0" err="1"/>
              <a:t>library</a:t>
            </a:r>
            <a:r>
              <a:rPr lang="fr-FR" dirty="0"/>
              <a:t> of candidates </a:t>
            </a:r>
          </a:p>
        </p:txBody>
      </p:sp>
    </p:spTree>
    <p:extLst>
      <p:ext uri="{BB962C8B-B14F-4D97-AF65-F5344CB8AC3E}">
        <p14:creationId xmlns:p14="http://schemas.microsoft.com/office/powerpoint/2010/main" val="72375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65227" y="1737774"/>
            <a:ext cx="8380740" cy="4297266"/>
          </a:xfrm>
        </p:spPr>
        <p:txBody>
          <a:bodyPr>
            <a:normAutofit/>
          </a:bodyPr>
          <a:lstStyle/>
          <a:p>
            <a:pPr marL="0" indent="0" algn="just">
              <a:spcAft>
                <a:spcPts val="450"/>
              </a:spcAft>
              <a:buNone/>
            </a:pPr>
            <a:r>
              <a:rPr lang="fr-FR" sz="2400" b="1" dirty="0">
                <a:solidFill>
                  <a:srgbClr val="0070C0"/>
                </a:solidFill>
              </a:rPr>
              <a:t>Structurer l’accélération des projets</a:t>
            </a:r>
          </a:p>
          <a:p>
            <a:pPr algn="just">
              <a:spcAft>
                <a:spcPts val="450"/>
              </a:spcAft>
              <a:buClr>
                <a:srgbClr val="0070C0"/>
              </a:buClr>
              <a:buSzPct val="70000"/>
              <a:buFont typeface="Wingdings" panose="05000000000000000000" pitchFamily="2" charset="2"/>
              <a:buChar char="v"/>
            </a:pPr>
            <a:r>
              <a:rPr lang="fr-FR" sz="1800" dirty="0">
                <a:solidFill>
                  <a:srgbClr val="0070C0"/>
                </a:solidFill>
              </a:rPr>
              <a:t>« Accélérateurs »</a:t>
            </a:r>
            <a:r>
              <a:rPr lang="fr-FR" sz="1800" dirty="0"/>
              <a:t> : gestion de projet professionnelle, structuration de consortiums pour réponse aux appels européens</a:t>
            </a:r>
          </a:p>
          <a:p>
            <a:pPr algn="just">
              <a:spcAft>
                <a:spcPts val="450"/>
              </a:spcAft>
              <a:buClr>
                <a:srgbClr val="0070C0"/>
              </a:buClr>
              <a:buSzPct val="70000"/>
              <a:buFont typeface="Wingdings" panose="05000000000000000000" pitchFamily="2" charset="2"/>
              <a:buChar char="v"/>
            </a:pPr>
            <a:r>
              <a:rPr lang="fr-FR" sz="1800" dirty="0">
                <a:solidFill>
                  <a:srgbClr val="0070C0"/>
                </a:solidFill>
              </a:rPr>
              <a:t>Sous-traitance</a:t>
            </a:r>
            <a:r>
              <a:rPr lang="fr-FR" sz="1800" dirty="0"/>
              <a:t> : pour la recherche non-clinique, l’ingénierie, la </a:t>
            </a:r>
            <a:r>
              <a:rPr lang="fr-FR" sz="1800" dirty="0" err="1"/>
              <a:t>bioproduction</a:t>
            </a:r>
            <a:r>
              <a:rPr lang="fr-FR" sz="1800" dirty="0"/>
              <a:t>, les tests de validation, la fabrication à petite échelle</a:t>
            </a:r>
          </a:p>
          <a:p>
            <a:pPr algn="just">
              <a:spcAft>
                <a:spcPts val="450"/>
              </a:spcAft>
              <a:buClr>
                <a:srgbClr val="0070C0"/>
              </a:buClr>
              <a:buSzPct val="70000"/>
              <a:buFont typeface="Wingdings" panose="05000000000000000000" pitchFamily="2" charset="2"/>
              <a:buChar char="v"/>
            </a:pPr>
            <a:r>
              <a:rPr lang="fr-FR" sz="1800" dirty="0">
                <a:solidFill>
                  <a:srgbClr val="0070C0"/>
                </a:solidFill>
              </a:rPr>
              <a:t>Partenariats</a:t>
            </a:r>
            <a:r>
              <a:rPr lang="fr-FR" sz="1800" dirty="0"/>
              <a:t> : SATT et cellules de valorisation, industriels, investisseurs publics et privés, philanthropies</a:t>
            </a:r>
          </a:p>
          <a:p>
            <a:pPr marL="0" lvl="1" indent="0" algn="just">
              <a:spcAft>
                <a:spcPts val="450"/>
              </a:spcAft>
              <a:buClr>
                <a:srgbClr val="0070C0"/>
              </a:buClr>
              <a:buSzPct val="70000"/>
              <a:buNone/>
            </a:pPr>
            <a:endParaRPr lang="fr-FR" sz="1800" dirty="0"/>
          </a:p>
        </p:txBody>
      </p:sp>
    </p:spTree>
    <p:extLst>
      <p:ext uri="{BB962C8B-B14F-4D97-AF65-F5344CB8AC3E}">
        <p14:creationId xmlns:p14="http://schemas.microsoft.com/office/powerpoint/2010/main" val="3889516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C17F873-6305-4AE2-6F5B-48D3FD54B4C5}"/>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2EE8BAC7-928C-CC44-13A1-4B11E47768A2}"/>
              </a:ext>
            </a:extLst>
          </p:cNvPr>
          <p:cNvSpPr>
            <a:spLocks noGrp="1"/>
          </p:cNvSpPr>
          <p:nvPr>
            <p:ph type="title"/>
          </p:nvPr>
        </p:nvSpPr>
        <p:spPr/>
        <p:txBody>
          <a:bodyPr/>
          <a:lstStyle/>
          <a:p>
            <a:r>
              <a:rPr lang="fr-FR" sz="3200" b="1" dirty="0">
                <a:effectLst/>
                <a:latin typeface="Shaker2Lancet"/>
              </a:rPr>
              <a:t>Diffusion: percentage of the </a:t>
            </a:r>
            <a:r>
              <a:rPr lang="fr-FR" sz="3200" b="1" dirty="0" err="1">
                <a:effectLst/>
                <a:latin typeface="Shaker2Lancet"/>
              </a:rPr>
              <a:t>world’s</a:t>
            </a:r>
            <a:r>
              <a:rPr lang="fr-FR" sz="3200" b="1" dirty="0">
                <a:effectLst/>
                <a:latin typeface="Shaker2Lancet"/>
              </a:rPr>
              <a:t> population </a:t>
            </a:r>
            <a:r>
              <a:rPr lang="fr-FR" sz="3200" b="1" dirty="0" err="1">
                <a:effectLst/>
                <a:latin typeface="Shaker2Lancet"/>
              </a:rPr>
              <a:t>that</a:t>
            </a:r>
            <a:r>
              <a:rPr lang="fr-FR" sz="3200" b="1" dirty="0">
                <a:effectLst/>
                <a:latin typeface="Shaker2Lancet"/>
              </a:rPr>
              <a:t> has at least </a:t>
            </a:r>
            <a:r>
              <a:rPr lang="fr-FR" sz="3200" b="1" dirty="0" err="1">
                <a:effectLst/>
                <a:latin typeface="Shaker2Lancet"/>
              </a:rPr>
              <a:t>received</a:t>
            </a:r>
            <a:r>
              <a:rPr lang="fr-FR" sz="3200" b="1" dirty="0">
                <a:effectLst/>
                <a:latin typeface="Shaker2Lancet"/>
              </a:rPr>
              <a:t> one dose</a:t>
            </a:r>
            <a:endParaRPr lang="fr-FR" sz="4800" dirty="0"/>
          </a:p>
        </p:txBody>
      </p:sp>
      <p:sp>
        <p:nvSpPr>
          <p:cNvPr id="4" name="Espace réservé du texte 3">
            <a:extLst>
              <a:ext uri="{FF2B5EF4-FFF2-40B4-BE49-F238E27FC236}">
                <a16:creationId xmlns:a16="http://schemas.microsoft.com/office/drawing/2014/main" id="{6D1B06E3-B536-C56A-E8F3-C4206C89A5A7}"/>
              </a:ext>
            </a:extLst>
          </p:cNvPr>
          <p:cNvSpPr>
            <a:spLocks noGrp="1"/>
          </p:cNvSpPr>
          <p:nvPr>
            <p:ph type="body" sz="quarter" idx="11"/>
          </p:nvPr>
        </p:nvSpPr>
        <p:spPr/>
        <p:txBody>
          <a:bodyPr/>
          <a:lstStyle/>
          <a:p>
            <a:endParaRPr lang="fr-FR"/>
          </a:p>
        </p:txBody>
      </p:sp>
      <p:sp>
        <p:nvSpPr>
          <p:cNvPr id="6" name="Espace réservé du texte 5">
            <a:extLst>
              <a:ext uri="{FF2B5EF4-FFF2-40B4-BE49-F238E27FC236}">
                <a16:creationId xmlns:a16="http://schemas.microsoft.com/office/drawing/2014/main" id="{37E4B9FF-DB67-4EA7-2DF3-FB3192595700}"/>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278F6E32-639A-5DFB-DB9A-B3C94CBAF926}"/>
              </a:ext>
            </a:extLst>
          </p:cNvPr>
          <p:cNvSpPr>
            <a:spLocks noGrp="1"/>
          </p:cNvSpPr>
          <p:nvPr>
            <p:ph type="body" sz="quarter" idx="16"/>
          </p:nvPr>
        </p:nvSpPr>
        <p:spPr/>
        <p:txBody>
          <a:bodyPr/>
          <a:lstStyle/>
          <a:p>
            <a:endParaRPr lang="fr-FR"/>
          </a:p>
        </p:txBody>
      </p:sp>
      <p:pic>
        <p:nvPicPr>
          <p:cNvPr id="9" name="Image 8">
            <a:extLst>
              <a:ext uri="{FF2B5EF4-FFF2-40B4-BE49-F238E27FC236}">
                <a16:creationId xmlns:a16="http://schemas.microsoft.com/office/drawing/2014/main" id="{308751A0-6FF9-AE05-D2CE-B8C6A1586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 y="2034587"/>
            <a:ext cx="8252460" cy="4724989"/>
          </a:xfrm>
          <a:prstGeom prst="rect">
            <a:avLst/>
          </a:prstGeom>
        </p:spPr>
      </p:pic>
      <p:sp>
        <p:nvSpPr>
          <p:cNvPr id="11" name="ZoneTexte 10">
            <a:extLst>
              <a:ext uri="{FF2B5EF4-FFF2-40B4-BE49-F238E27FC236}">
                <a16:creationId xmlns:a16="http://schemas.microsoft.com/office/drawing/2014/main" id="{571BB455-53BE-6EB0-0D18-4432C08FDD26}"/>
              </a:ext>
            </a:extLst>
          </p:cNvPr>
          <p:cNvSpPr txBox="1"/>
          <p:nvPr/>
        </p:nvSpPr>
        <p:spPr>
          <a:xfrm>
            <a:off x="2914650" y="6113245"/>
            <a:ext cx="4617720" cy="584775"/>
          </a:xfrm>
          <a:prstGeom prst="rect">
            <a:avLst/>
          </a:prstGeom>
          <a:noFill/>
        </p:spPr>
        <p:txBody>
          <a:bodyPr wrap="square">
            <a:spAutoFit/>
          </a:bodyPr>
          <a:lstStyle/>
          <a:p>
            <a:r>
              <a:rPr lang="fr-FR" sz="1600" dirty="0"/>
              <a:t>https://</a:t>
            </a:r>
            <a:r>
              <a:rPr lang="fr-FR" sz="1600" dirty="0" err="1"/>
              <a:t>www.nytimes.com</a:t>
            </a:r>
            <a:r>
              <a:rPr lang="fr-FR" sz="1600" dirty="0"/>
              <a:t>/interactive/2021/world/</a:t>
            </a:r>
            <a:r>
              <a:rPr lang="fr-FR" sz="1600" dirty="0" err="1"/>
              <a:t>covid-vaccinations-tracker.html</a:t>
            </a:r>
            <a:endParaRPr lang="fr-FR" sz="1600" dirty="0"/>
          </a:p>
        </p:txBody>
      </p:sp>
    </p:spTree>
    <p:extLst>
      <p:ext uri="{BB962C8B-B14F-4D97-AF65-F5344CB8AC3E}">
        <p14:creationId xmlns:p14="http://schemas.microsoft.com/office/powerpoint/2010/main" val="3740443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D771D-230D-DB65-418C-ABB499FEEAA6}"/>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ABA481BE-3B9B-1BE0-C816-035B159A9507}"/>
              </a:ext>
            </a:extLst>
          </p:cNvPr>
          <p:cNvSpPr>
            <a:spLocks noGrp="1"/>
          </p:cNvSpPr>
          <p:nvPr>
            <p:ph type="title"/>
          </p:nvPr>
        </p:nvSpPr>
        <p:spPr>
          <a:xfrm>
            <a:off x="20496" y="1114537"/>
            <a:ext cx="8367858" cy="527515"/>
          </a:xfrm>
        </p:spPr>
        <p:txBody>
          <a:bodyPr/>
          <a:lstStyle/>
          <a:p>
            <a:r>
              <a:rPr lang="fr-FR" dirty="0"/>
              <a:t>Global coordination</a:t>
            </a:r>
          </a:p>
        </p:txBody>
      </p:sp>
      <p:sp>
        <p:nvSpPr>
          <p:cNvPr id="4" name="Espace réservé du texte 3">
            <a:extLst>
              <a:ext uri="{FF2B5EF4-FFF2-40B4-BE49-F238E27FC236}">
                <a16:creationId xmlns:a16="http://schemas.microsoft.com/office/drawing/2014/main" id="{1C9F9946-2C65-917D-7638-ADEE57CD353D}"/>
              </a:ext>
            </a:extLst>
          </p:cNvPr>
          <p:cNvSpPr>
            <a:spLocks noGrp="1"/>
          </p:cNvSpPr>
          <p:nvPr>
            <p:ph type="body" sz="quarter" idx="11"/>
          </p:nvPr>
        </p:nvSpPr>
        <p:spPr>
          <a:xfrm>
            <a:off x="160020" y="1639048"/>
            <a:ext cx="8983980" cy="4628344"/>
          </a:xfrm>
        </p:spPr>
        <p:txBody>
          <a:bodyPr>
            <a:noAutofit/>
          </a:bodyPr>
          <a:lstStyle/>
          <a:p>
            <a:pPr marL="342900" indent="-342900">
              <a:lnSpc>
                <a:spcPct val="100000"/>
              </a:lnSpc>
              <a:buFont typeface="Arial" panose="020B0604020202020204" pitchFamily="34" charset="0"/>
              <a:buChar char="•"/>
            </a:pPr>
            <a:r>
              <a:rPr lang="fr-FR" sz="2400" dirty="0">
                <a:latin typeface="+mj-lt"/>
              </a:rPr>
              <a:t>Établir un accord mondial sur la pandémie et renforcer le Règlement sanitaire international</a:t>
            </a:r>
          </a:p>
          <a:p>
            <a:pPr marL="342900" indent="-342900">
              <a:lnSpc>
                <a:spcPct val="100000"/>
              </a:lnSpc>
              <a:buFont typeface="Arial" panose="020B0604020202020204" pitchFamily="34" charset="0"/>
              <a:buChar char="•"/>
            </a:pPr>
            <a:r>
              <a:rPr lang="fr-FR" sz="2400" b="0" i="0" u="none" strike="noStrike" dirty="0">
                <a:effectLst/>
                <a:latin typeface="+mj-lt"/>
              </a:rPr>
              <a:t>Renforcer l’autorité de l’OMS avec le soutien politique de haut niveau des chefs de gouvernement au sein d’un nouveau Conseil mondial de la santé </a:t>
            </a:r>
          </a:p>
          <a:p>
            <a:pPr marL="342900" indent="-342900">
              <a:lnSpc>
                <a:spcPct val="100000"/>
              </a:lnSpc>
              <a:buFont typeface="Arial" panose="020B0604020202020204" pitchFamily="34" charset="0"/>
              <a:buChar char="•"/>
            </a:pPr>
            <a:r>
              <a:rPr lang="fr-FR" sz="2400" b="0" i="0" u="none" strike="noStrike" dirty="0">
                <a:effectLst/>
                <a:latin typeface="arial" panose="020B0604020202020204" pitchFamily="34" charset="0"/>
              </a:rPr>
              <a:t>Un Fonds mondial pour la santé intégré et flexible avec trois volets de financement de base : les produits destinés au contrôle des maladies, la préparation et la réponse aux pandémies, et le développement du système de santé primaire dans les PRFI.</a:t>
            </a:r>
            <a:endParaRPr lang="fr-FR" sz="2000" dirty="0">
              <a:effectLst/>
              <a:latin typeface="+mj-lt"/>
            </a:endParaRPr>
          </a:p>
        </p:txBody>
      </p:sp>
      <p:sp>
        <p:nvSpPr>
          <p:cNvPr id="6" name="Espace réservé du texte 5">
            <a:extLst>
              <a:ext uri="{FF2B5EF4-FFF2-40B4-BE49-F238E27FC236}">
                <a16:creationId xmlns:a16="http://schemas.microsoft.com/office/drawing/2014/main" id="{C414C162-7DB0-E389-C8AD-4080D77FA467}"/>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B2582515-EAB7-E9A5-B9CE-5975C941F97B}"/>
              </a:ext>
            </a:extLst>
          </p:cNvPr>
          <p:cNvSpPr>
            <a:spLocks noGrp="1"/>
          </p:cNvSpPr>
          <p:nvPr>
            <p:ph type="body" sz="quarter" idx="16"/>
          </p:nvPr>
        </p:nvSpPr>
        <p:spPr/>
        <p:txBody>
          <a:bodyPr/>
          <a:lstStyle/>
          <a:p>
            <a:endParaRPr lang="fr-FR"/>
          </a:p>
        </p:txBody>
      </p:sp>
      <p:sp>
        <p:nvSpPr>
          <p:cNvPr id="8" name="ZoneTexte 7">
            <a:extLst>
              <a:ext uri="{FF2B5EF4-FFF2-40B4-BE49-F238E27FC236}">
                <a16:creationId xmlns:a16="http://schemas.microsoft.com/office/drawing/2014/main" id="{6094DE9E-B970-ACF7-FC52-B4904923A161}"/>
              </a:ext>
            </a:extLst>
          </p:cNvPr>
          <p:cNvSpPr txBox="1"/>
          <p:nvPr/>
        </p:nvSpPr>
        <p:spPr>
          <a:xfrm>
            <a:off x="2708910" y="6413718"/>
            <a:ext cx="5206790" cy="646331"/>
          </a:xfrm>
          <a:prstGeom prst="rect">
            <a:avLst/>
          </a:prstGeom>
          <a:noFill/>
        </p:spPr>
        <p:txBody>
          <a:bodyPr wrap="square">
            <a:spAutoFit/>
          </a:bodyPr>
          <a:lstStyle/>
          <a:p>
            <a:r>
              <a:rPr lang="fr-FR" sz="1800" dirty="0">
                <a:solidFill>
                  <a:srgbClr val="002060"/>
                </a:solidFill>
                <a:effectLst/>
                <a:latin typeface="Shaker2Lancet"/>
              </a:rPr>
              <a:t>Sachs et al. Lancet 2022 (The Lancet commissions)</a:t>
            </a:r>
            <a:br>
              <a:rPr lang="fr-FR" sz="1800" dirty="0">
                <a:solidFill>
                  <a:srgbClr val="002060"/>
                </a:solidFill>
                <a:effectLst/>
                <a:latin typeface="Shaker2Lancet"/>
              </a:rPr>
            </a:br>
            <a:endParaRPr lang="fr-FR" dirty="0">
              <a:solidFill>
                <a:srgbClr val="002060"/>
              </a:solidFill>
            </a:endParaRPr>
          </a:p>
        </p:txBody>
      </p:sp>
    </p:spTree>
    <p:extLst>
      <p:ext uri="{BB962C8B-B14F-4D97-AF65-F5344CB8AC3E}">
        <p14:creationId xmlns:p14="http://schemas.microsoft.com/office/powerpoint/2010/main" val="3018176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8BA3CA-E8D3-A952-6E62-BF24056CFC0E}"/>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87390E94-4821-AEC8-A2A3-54ACE9CAEE10}"/>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64239B6F-8B3E-3C10-15F2-334965F87BBB}"/>
              </a:ext>
            </a:extLst>
          </p:cNvPr>
          <p:cNvSpPr>
            <a:spLocks noGrp="1"/>
          </p:cNvSpPr>
          <p:nvPr>
            <p:ph type="body" sz="quarter" idx="11"/>
          </p:nvPr>
        </p:nvSpPr>
        <p:spPr/>
        <p:txBody>
          <a:bodyPr>
            <a:normAutofit/>
          </a:bodyPr>
          <a:lstStyle/>
          <a:p>
            <a:r>
              <a:rPr lang="fr-FR" sz="2800" dirty="0"/>
              <a:t>L’ implémentation des innovations </a:t>
            </a:r>
          </a:p>
        </p:txBody>
      </p:sp>
      <p:sp>
        <p:nvSpPr>
          <p:cNvPr id="5" name="Espace réservé du texte 4">
            <a:extLst>
              <a:ext uri="{FF2B5EF4-FFF2-40B4-BE49-F238E27FC236}">
                <a16:creationId xmlns:a16="http://schemas.microsoft.com/office/drawing/2014/main" id="{3D0A10A4-262D-DACA-6631-72DBB4D0BBEC}"/>
              </a:ext>
            </a:extLst>
          </p:cNvPr>
          <p:cNvSpPr>
            <a:spLocks noGrp="1"/>
          </p:cNvSpPr>
          <p:nvPr>
            <p:ph type="body" sz="quarter" idx="13"/>
          </p:nvPr>
        </p:nvSpPr>
        <p:spPr/>
        <p:txBody>
          <a:bodyPr/>
          <a:lstStyle/>
          <a:p>
            <a:endParaRPr lang="fr-FR"/>
          </a:p>
        </p:txBody>
      </p:sp>
      <p:sp>
        <p:nvSpPr>
          <p:cNvPr id="6" name="Espace réservé du texte 5">
            <a:extLst>
              <a:ext uri="{FF2B5EF4-FFF2-40B4-BE49-F238E27FC236}">
                <a16:creationId xmlns:a16="http://schemas.microsoft.com/office/drawing/2014/main" id="{C1DF23AD-169D-4143-6D29-90120FACB901}"/>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0734B980-5D2B-DC44-5ADF-E06888E1F8D5}"/>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4042119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0857E-0ECC-2D40-8238-958DD57905C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BA300417-67BF-9A45-B5C1-6753510D51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484673"/>
            <a:ext cx="8229600" cy="1847107"/>
          </a:xfrm>
        </p:spPr>
      </p:pic>
      <p:pic>
        <p:nvPicPr>
          <p:cNvPr id="7" name="Image 6">
            <a:extLst>
              <a:ext uri="{FF2B5EF4-FFF2-40B4-BE49-F238E27FC236}">
                <a16:creationId xmlns:a16="http://schemas.microsoft.com/office/drawing/2014/main" id="{A2CDF5C3-9D81-9844-A715-7A5BD8187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31" y="2852937"/>
            <a:ext cx="5381735" cy="3478438"/>
          </a:xfrm>
          <a:prstGeom prst="rect">
            <a:avLst/>
          </a:prstGeom>
        </p:spPr>
      </p:pic>
      <p:sp>
        <p:nvSpPr>
          <p:cNvPr id="8" name="Rectangle 7">
            <a:extLst>
              <a:ext uri="{FF2B5EF4-FFF2-40B4-BE49-F238E27FC236}">
                <a16:creationId xmlns:a16="http://schemas.microsoft.com/office/drawing/2014/main" id="{08E6A6C9-66AD-394A-AC03-75F1CFC2D123}"/>
              </a:ext>
            </a:extLst>
          </p:cNvPr>
          <p:cNvSpPr/>
          <p:nvPr/>
        </p:nvSpPr>
        <p:spPr>
          <a:xfrm>
            <a:off x="3611893" y="2275959"/>
            <a:ext cx="5312590" cy="2007537"/>
          </a:xfrm>
          <a:prstGeom prst="rect">
            <a:avLst/>
          </a:prstGeom>
          <a:noFill/>
          <a:ln>
            <a:solidFill>
              <a:schemeClr val="accent1">
                <a:shade val="50000"/>
              </a:schemeClr>
            </a:solidFill>
          </a:ln>
        </p:spPr>
        <p:txBody>
          <a:bodyPr wrap="square">
            <a:spAutoFit/>
          </a:bodyPr>
          <a:lstStyle/>
          <a:p>
            <a:pPr marL="304804" indent="-304804">
              <a:buFont typeface="Arial" panose="020B0604020202020204" pitchFamily="34" charset="0"/>
              <a:buChar char="•"/>
            </a:pPr>
            <a:r>
              <a:rPr lang="fr-FR" sz="1778" dirty="0">
                <a:latin typeface="Arial" panose="020B0604020202020204" pitchFamily="34" charset="0"/>
                <a:cs typeface="Arial" panose="020B0604020202020204" pitchFamily="34" charset="0"/>
              </a:rPr>
              <a:t>A </a:t>
            </a:r>
            <a:r>
              <a:rPr lang="fr-FR" sz="1778" dirty="0" err="1">
                <a:latin typeface="Arial" panose="020B0604020202020204" pitchFamily="34" charset="0"/>
                <a:cs typeface="Arial" panose="020B0604020202020204" pitchFamily="34" charset="0"/>
              </a:rPr>
              <a:t>meta-analysis</a:t>
            </a:r>
            <a:r>
              <a:rPr lang="fr-FR" sz="1778" dirty="0">
                <a:latin typeface="Arial" panose="020B0604020202020204" pitchFamily="34" charset="0"/>
                <a:cs typeface="Arial" panose="020B0604020202020204" pitchFamily="34" charset="0"/>
              </a:rPr>
              <a:t> of 5 </a:t>
            </a:r>
            <a:r>
              <a:rPr lang="fr-FR" sz="1778" dirty="0" err="1">
                <a:latin typeface="Arial" panose="020B0604020202020204" pitchFamily="34" charset="0"/>
                <a:cs typeface="Arial" panose="020B0604020202020204" pitchFamily="34" charset="0"/>
              </a:rPr>
              <a:t>randomized</a:t>
            </a:r>
            <a:r>
              <a:rPr lang="fr-FR" sz="1778" dirty="0">
                <a:latin typeface="Arial" panose="020B0604020202020204" pitchFamily="34" charset="0"/>
                <a:cs typeface="Arial" panose="020B0604020202020204" pitchFamily="34" charset="0"/>
              </a:rPr>
              <a:t> trials: a 36% </a:t>
            </a:r>
            <a:r>
              <a:rPr lang="fr-FR" sz="1778" dirty="0" err="1">
                <a:latin typeface="Arial" panose="020B0604020202020204" pitchFamily="34" charset="0"/>
                <a:cs typeface="Arial" panose="020B0604020202020204" pitchFamily="34" charset="0"/>
              </a:rPr>
              <a:t>lower</a:t>
            </a:r>
            <a:r>
              <a:rPr lang="fr-FR" sz="1778" dirty="0">
                <a:latin typeface="Arial" panose="020B0604020202020204" pitchFamily="34" charset="0"/>
                <a:cs typeface="Arial" panose="020B0604020202020204" pitchFamily="34" charset="0"/>
              </a:rPr>
              <a:t> </a:t>
            </a:r>
            <a:r>
              <a:rPr lang="fr-FR" sz="1778" dirty="0" err="1">
                <a:latin typeface="Arial" panose="020B0604020202020204" pitchFamily="34" charset="0"/>
                <a:cs typeface="Arial" panose="020B0604020202020204" pitchFamily="34" charset="0"/>
              </a:rPr>
              <a:t>risk</a:t>
            </a:r>
            <a:r>
              <a:rPr lang="fr-FR" sz="1778" dirty="0">
                <a:latin typeface="Arial" panose="020B0604020202020204" pitchFamily="34" charset="0"/>
                <a:cs typeface="Arial" panose="020B0604020202020204" pitchFamily="34" charset="0"/>
              </a:rPr>
              <a:t> of </a:t>
            </a:r>
            <a:r>
              <a:rPr lang="fr-FR" sz="1778" dirty="0" err="1">
                <a:latin typeface="Arial" panose="020B0604020202020204" pitchFamily="34" charset="0"/>
                <a:cs typeface="Arial" panose="020B0604020202020204" pitchFamily="34" charset="0"/>
              </a:rPr>
              <a:t>cardiovascular</a:t>
            </a:r>
            <a:r>
              <a:rPr lang="fr-FR" sz="1778" dirty="0">
                <a:latin typeface="Arial" panose="020B0604020202020204" pitchFamily="34" charset="0"/>
                <a:cs typeface="Arial" panose="020B0604020202020204" pitchFamily="34" charset="0"/>
              </a:rPr>
              <a:t> </a:t>
            </a:r>
            <a:r>
              <a:rPr lang="fr-FR" sz="1778" dirty="0" err="1">
                <a:latin typeface="Arial" panose="020B0604020202020204" pitchFamily="34" charset="0"/>
                <a:cs typeface="Arial" panose="020B0604020202020204" pitchFamily="34" charset="0"/>
              </a:rPr>
              <a:t>events</a:t>
            </a:r>
            <a:r>
              <a:rPr lang="fr-FR" sz="1778" dirty="0">
                <a:latin typeface="Arial" panose="020B0604020202020204" pitchFamily="34" charset="0"/>
                <a:cs typeface="Arial" panose="020B0604020202020204" pitchFamily="34" charset="0"/>
              </a:rPr>
              <a:t> if influenza vaccine vs. not (</a:t>
            </a:r>
            <a:r>
              <a:rPr lang="fr-FR" sz="1422" dirty="0" err="1">
                <a:latin typeface="Arial" panose="020B0604020202020204" pitchFamily="34" charset="0"/>
                <a:cs typeface="Arial" panose="020B0604020202020204" pitchFamily="34" charset="0"/>
              </a:rPr>
              <a:t>Udell</a:t>
            </a:r>
            <a:r>
              <a:rPr lang="fr-FR" sz="1422" dirty="0">
                <a:latin typeface="Arial" panose="020B0604020202020204" pitchFamily="34" charset="0"/>
                <a:cs typeface="Arial" panose="020B0604020202020204" pitchFamily="34" charset="0"/>
              </a:rPr>
              <a:t> et al. JAMA 2013)</a:t>
            </a:r>
          </a:p>
          <a:p>
            <a:pPr marL="304804" indent="-304804">
              <a:buFont typeface="Arial" panose="020B0604020202020204" pitchFamily="34" charset="0"/>
              <a:buChar char="•"/>
            </a:pPr>
            <a:r>
              <a:rPr lang="fr-FR" sz="1778" dirty="0">
                <a:latin typeface="Arial" panose="020B0604020202020204" pitchFamily="34" charset="0"/>
                <a:cs typeface="Arial" panose="020B0604020202020204" pitchFamily="34" charset="0"/>
              </a:rPr>
              <a:t>A </a:t>
            </a:r>
            <a:r>
              <a:rPr lang="fr-FR" sz="1778" dirty="0" err="1">
                <a:latin typeface="Arial" panose="020B0604020202020204" pitchFamily="34" charset="0"/>
                <a:cs typeface="Arial" panose="020B0604020202020204" pitchFamily="34" charset="0"/>
              </a:rPr>
              <a:t>meta-analysis</a:t>
            </a:r>
            <a:r>
              <a:rPr lang="fr-FR" sz="1778" dirty="0">
                <a:latin typeface="Arial" panose="020B0604020202020204" pitchFamily="34" charset="0"/>
                <a:cs typeface="Arial" panose="020B0604020202020204" pitchFamily="34" charset="0"/>
              </a:rPr>
              <a:t> of 8 </a:t>
            </a:r>
            <a:r>
              <a:rPr lang="fr-FR" sz="1778" dirty="0" err="1">
                <a:latin typeface="Arial" panose="020B0604020202020204" pitchFamily="34" charset="0"/>
                <a:cs typeface="Arial" panose="020B0604020202020204" pitchFamily="34" charset="0"/>
              </a:rPr>
              <a:t>observational</a:t>
            </a:r>
            <a:r>
              <a:rPr lang="fr-FR" sz="1778" dirty="0">
                <a:latin typeface="Arial" panose="020B0604020202020204" pitchFamily="34" charset="0"/>
                <a:cs typeface="Arial" panose="020B0604020202020204" pitchFamily="34" charset="0"/>
              </a:rPr>
              <a:t> </a:t>
            </a:r>
            <a:r>
              <a:rPr lang="fr-FR" sz="1778" dirty="0" err="1">
                <a:latin typeface="Arial" panose="020B0604020202020204" pitchFamily="34" charset="0"/>
                <a:cs typeface="Arial" panose="020B0604020202020204" pitchFamily="34" charset="0"/>
              </a:rPr>
              <a:t>studies</a:t>
            </a:r>
            <a:r>
              <a:rPr lang="fr-FR" sz="1778" dirty="0">
                <a:latin typeface="Arial" panose="020B0604020202020204" pitchFamily="34" charset="0"/>
                <a:cs typeface="Arial" panose="020B0604020202020204" pitchFamily="34" charset="0"/>
              </a:rPr>
              <a:t>: a 17% </a:t>
            </a:r>
            <a:r>
              <a:rPr lang="fr-FR" sz="1778" dirty="0" err="1">
                <a:latin typeface="Arial" panose="020B0604020202020204" pitchFamily="34" charset="0"/>
                <a:cs typeface="Arial" panose="020B0604020202020204" pitchFamily="34" charset="0"/>
              </a:rPr>
              <a:t>lower</a:t>
            </a:r>
            <a:r>
              <a:rPr lang="fr-FR" sz="1778" dirty="0">
                <a:latin typeface="Arial" panose="020B0604020202020204" pitchFamily="34" charset="0"/>
                <a:cs typeface="Arial" panose="020B0604020202020204" pitchFamily="34" charset="0"/>
              </a:rPr>
              <a:t> </a:t>
            </a:r>
            <a:r>
              <a:rPr lang="fr-FR" sz="1778" dirty="0" err="1">
                <a:latin typeface="Arial" panose="020B0604020202020204" pitchFamily="34" charset="0"/>
                <a:cs typeface="Arial" panose="020B0604020202020204" pitchFamily="34" charset="0"/>
              </a:rPr>
              <a:t>risk</a:t>
            </a:r>
            <a:r>
              <a:rPr lang="fr-FR" sz="1778" dirty="0">
                <a:latin typeface="Arial" panose="020B0604020202020204" pitchFamily="34" charset="0"/>
                <a:cs typeface="Arial" panose="020B0604020202020204" pitchFamily="34" charset="0"/>
              </a:rPr>
              <a:t> of </a:t>
            </a:r>
            <a:r>
              <a:rPr lang="fr-FR" sz="1778" dirty="0" err="1">
                <a:latin typeface="Arial" panose="020B0604020202020204" pitchFamily="34" charset="0"/>
                <a:cs typeface="Arial" panose="020B0604020202020204" pitchFamily="34" charset="0"/>
              </a:rPr>
              <a:t>myocardial</a:t>
            </a:r>
            <a:r>
              <a:rPr lang="fr-FR" sz="1778" dirty="0">
                <a:latin typeface="Arial" panose="020B0604020202020204" pitchFamily="34" charset="0"/>
                <a:cs typeface="Arial" panose="020B0604020202020204" pitchFamily="34" charset="0"/>
              </a:rPr>
              <a:t> </a:t>
            </a:r>
            <a:r>
              <a:rPr lang="fr-FR" sz="1778" dirty="0" err="1">
                <a:latin typeface="Arial" panose="020B0604020202020204" pitchFamily="34" charset="0"/>
                <a:cs typeface="Arial" panose="020B0604020202020204" pitchFamily="34" charset="0"/>
              </a:rPr>
              <a:t>infarction</a:t>
            </a:r>
            <a:r>
              <a:rPr lang="fr-FR" sz="1778" dirty="0">
                <a:latin typeface="Arial" panose="020B0604020202020204" pitchFamily="34" charset="0"/>
                <a:cs typeface="Arial" panose="020B0604020202020204" pitchFamily="34" charset="0"/>
              </a:rPr>
              <a:t> in patients &gt; 65 </a:t>
            </a:r>
            <a:r>
              <a:rPr lang="fr-FR" sz="1778" dirty="0" err="1">
                <a:latin typeface="Arial" panose="020B0604020202020204" pitchFamily="34" charset="0"/>
                <a:cs typeface="Arial" panose="020B0604020202020204" pitchFamily="34" charset="0"/>
              </a:rPr>
              <a:t>years</a:t>
            </a:r>
            <a:r>
              <a:rPr lang="fr-FR" sz="1778" dirty="0">
                <a:latin typeface="Arial" panose="020B0604020202020204" pitchFamily="34" charset="0"/>
                <a:cs typeface="Arial" panose="020B0604020202020204" pitchFamily="34" charset="0"/>
              </a:rPr>
              <a:t> if </a:t>
            </a:r>
            <a:r>
              <a:rPr lang="fr-FR" sz="1778" dirty="0" err="1">
                <a:latin typeface="Arial" panose="020B0604020202020204" pitchFamily="34" charset="0"/>
                <a:cs typeface="Arial" panose="020B0604020202020204" pitchFamily="34" charset="0"/>
              </a:rPr>
              <a:t>pneumococcal</a:t>
            </a:r>
            <a:r>
              <a:rPr lang="fr-FR" sz="1778" dirty="0">
                <a:latin typeface="Arial" panose="020B0604020202020204" pitchFamily="34" charset="0"/>
                <a:cs typeface="Arial" panose="020B0604020202020204" pitchFamily="34" charset="0"/>
              </a:rPr>
              <a:t> vaccine vs. not </a:t>
            </a:r>
            <a:r>
              <a:rPr lang="fr-FR" sz="1422" dirty="0">
                <a:latin typeface="Arial" panose="020B0604020202020204" pitchFamily="34" charset="0"/>
                <a:cs typeface="Arial" panose="020B0604020202020204" pitchFamily="34" charset="0"/>
              </a:rPr>
              <a:t>(</a:t>
            </a:r>
            <a:r>
              <a:rPr lang="fr-FR" sz="1422" dirty="0" err="1">
                <a:latin typeface="Arial" panose="020B0604020202020204" pitchFamily="34" charset="0"/>
                <a:cs typeface="Arial" panose="020B0604020202020204" pitchFamily="34" charset="0"/>
              </a:rPr>
              <a:t>Ren</a:t>
            </a:r>
            <a:r>
              <a:rPr lang="fr-FR" sz="1422" dirty="0">
                <a:latin typeface="Arial" panose="020B0604020202020204" pitchFamily="34" charset="0"/>
                <a:cs typeface="Arial" panose="020B0604020202020204" pitchFamily="34" charset="0"/>
              </a:rPr>
              <a:t> S, et al. Open </a:t>
            </a:r>
            <a:r>
              <a:rPr lang="fr-FR" sz="1422" dirty="0" err="1">
                <a:latin typeface="Arial" panose="020B0604020202020204" pitchFamily="34" charset="0"/>
                <a:cs typeface="Arial" panose="020B0604020202020204" pitchFamily="34" charset="0"/>
              </a:rPr>
              <a:t>Heart</a:t>
            </a:r>
            <a:r>
              <a:rPr lang="fr-FR" sz="1422" dirty="0">
                <a:latin typeface="Arial" panose="020B0604020202020204" pitchFamily="34" charset="0"/>
                <a:cs typeface="Arial" panose="020B0604020202020204" pitchFamily="34" charset="0"/>
              </a:rPr>
              <a:t> 2015)</a:t>
            </a:r>
            <a:endParaRPr lang="fr-FR" sz="1778"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21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362CEA4-3A85-812A-230F-C37DDBB3113C}"/>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66E8F286-E915-98DA-36DC-B32D19CB7FDE}"/>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0B89DA96-5B8E-F05D-267C-1D60C103294D}"/>
              </a:ext>
            </a:extLst>
          </p:cNvPr>
          <p:cNvSpPr>
            <a:spLocks noGrp="1"/>
          </p:cNvSpPr>
          <p:nvPr>
            <p:ph type="body" sz="quarter" idx="11"/>
          </p:nvPr>
        </p:nvSpPr>
        <p:spPr/>
        <p:txBody>
          <a:bodyPr/>
          <a:lstStyle/>
          <a:p>
            <a:endParaRPr lang="fr-FR"/>
          </a:p>
        </p:txBody>
      </p:sp>
      <p:sp>
        <p:nvSpPr>
          <p:cNvPr id="5" name="Espace réservé du texte 4">
            <a:extLst>
              <a:ext uri="{FF2B5EF4-FFF2-40B4-BE49-F238E27FC236}">
                <a16:creationId xmlns:a16="http://schemas.microsoft.com/office/drawing/2014/main" id="{D9CDDCE5-B589-9C53-9C66-A15BCE79F0AC}"/>
              </a:ext>
            </a:extLst>
          </p:cNvPr>
          <p:cNvSpPr>
            <a:spLocks noGrp="1"/>
          </p:cNvSpPr>
          <p:nvPr>
            <p:ph type="body" sz="quarter" idx="13"/>
          </p:nvPr>
        </p:nvSpPr>
        <p:spPr/>
        <p:txBody>
          <a:bodyPr/>
          <a:lstStyle/>
          <a:p>
            <a:endParaRPr lang="fr-FR"/>
          </a:p>
        </p:txBody>
      </p:sp>
      <p:sp>
        <p:nvSpPr>
          <p:cNvPr id="6" name="Espace réservé du texte 5">
            <a:extLst>
              <a:ext uri="{FF2B5EF4-FFF2-40B4-BE49-F238E27FC236}">
                <a16:creationId xmlns:a16="http://schemas.microsoft.com/office/drawing/2014/main" id="{4BEBF4EC-7713-59B1-7785-A8BF7E55D5DA}"/>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CD7BB4FF-21E3-413C-1C68-317AD91E4375}"/>
              </a:ext>
            </a:extLst>
          </p:cNvPr>
          <p:cNvSpPr>
            <a:spLocks noGrp="1"/>
          </p:cNvSpPr>
          <p:nvPr>
            <p:ph type="body" sz="quarter" idx="16"/>
          </p:nvPr>
        </p:nvSpPr>
        <p:spPr/>
        <p:txBody>
          <a:bodyPr/>
          <a:lstStyle/>
          <a:p>
            <a:endParaRPr lang="fr-FR"/>
          </a:p>
        </p:txBody>
      </p:sp>
      <p:pic>
        <p:nvPicPr>
          <p:cNvPr id="8" name="Espace réservé du contenu 4">
            <a:extLst>
              <a:ext uri="{FF2B5EF4-FFF2-40B4-BE49-F238E27FC236}">
                <a16:creationId xmlns:a16="http://schemas.microsoft.com/office/drawing/2014/main" id="{DF0F3021-7A3F-95B6-FA83-D70C4E5A1D48}"/>
              </a:ext>
            </a:extLst>
          </p:cNvPr>
          <p:cNvPicPr>
            <a:picLocks noChangeAspect="1"/>
          </p:cNvPicPr>
          <p:nvPr/>
        </p:nvPicPr>
        <p:blipFill>
          <a:blip r:embed="rId2"/>
          <a:stretch>
            <a:fillRect/>
          </a:stretch>
        </p:blipFill>
        <p:spPr>
          <a:xfrm>
            <a:off x="300990" y="2340922"/>
            <a:ext cx="6788468" cy="3563342"/>
          </a:xfrm>
          <a:prstGeom prst="rect">
            <a:avLst/>
          </a:prstGeom>
        </p:spPr>
      </p:pic>
      <p:sp>
        <p:nvSpPr>
          <p:cNvPr id="9" name="ZoneTexte 8">
            <a:extLst>
              <a:ext uri="{FF2B5EF4-FFF2-40B4-BE49-F238E27FC236}">
                <a16:creationId xmlns:a16="http://schemas.microsoft.com/office/drawing/2014/main" id="{25B15CC1-BA77-4FF7-B509-3C5C98D91F50}"/>
              </a:ext>
            </a:extLst>
          </p:cNvPr>
          <p:cNvSpPr txBox="1"/>
          <p:nvPr/>
        </p:nvSpPr>
        <p:spPr>
          <a:xfrm>
            <a:off x="6515100" y="3464720"/>
            <a:ext cx="2539603" cy="1546577"/>
          </a:xfrm>
          <a:prstGeom prst="rect">
            <a:avLst/>
          </a:prstGeom>
          <a:noFill/>
        </p:spPr>
        <p:txBody>
          <a:bodyPr wrap="square">
            <a:spAutoFit/>
          </a:bodyPr>
          <a:lstStyle/>
          <a:p>
            <a:r>
              <a:rPr lang="fr-FR" sz="1350" b="1" err="1">
                <a:latin typeface="ScalaLancetPro"/>
              </a:rPr>
              <a:t>European</a:t>
            </a:r>
            <a:r>
              <a:rPr lang="fr-FR" sz="1350" b="1">
                <a:latin typeface="ScalaLancetPro"/>
              </a:rPr>
              <a:t> </a:t>
            </a:r>
            <a:r>
              <a:rPr lang="fr-FR" sz="1350" b="1" err="1">
                <a:latin typeface="ScalaLancetPro"/>
              </a:rPr>
              <a:t>Deprivation</a:t>
            </a:r>
            <a:r>
              <a:rPr lang="fr-FR" sz="1350" b="1">
                <a:latin typeface="ScalaLancetPro"/>
              </a:rPr>
              <a:t> Index (EDI) = a</a:t>
            </a:r>
            <a:r>
              <a:rPr lang="fr-FR" sz="1350" b="1"/>
              <a:t> social </a:t>
            </a:r>
            <a:r>
              <a:rPr lang="fr-FR" sz="1350" b="1" err="1"/>
              <a:t>deprivation</a:t>
            </a:r>
            <a:r>
              <a:rPr lang="fr-FR" sz="1350" b="1"/>
              <a:t> score* </a:t>
            </a:r>
          </a:p>
          <a:p>
            <a:r>
              <a:rPr lang="fr-FR" sz="1350"/>
              <a:t>(Q1) the least </a:t>
            </a:r>
            <a:r>
              <a:rPr lang="fr-FR" sz="1350" err="1"/>
              <a:t>deprived</a:t>
            </a:r>
            <a:r>
              <a:rPr lang="fr-FR" sz="1350"/>
              <a:t> areas </a:t>
            </a:r>
          </a:p>
          <a:p>
            <a:r>
              <a:rPr lang="fr-FR" sz="1350"/>
              <a:t>(Q5) the </a:t>
            </a:r>
            <a:r>
              <a:rPr lang="fr-FR" sz="1350" err="1"/>
              <a:t>most</a:t>
            </a:r>
            <a:r>
              <a:rPr lang="fr-FR" sz="1350"/>
              <a:t> </a:t>
            </a:r>
            <a:r>
              <a:rPr lang="fr-FR" sz="1350" err="1"/>
              <a:t>deprived</a:t>
            </a:r>
            <a:r>
              <a:rPr lang="fr-FR" sz="1350"/>
              <a:t> areas </a:t>
            </a:r>
          </a:p>
          <a:p>
            <a:r>
              <a:rPr lang="fr-FR" sz="1350"/>
              <a:t> </a:t>
            </a:r>
          </a:p>
          <a:p>
            <a:r>
              <a:rPr lang="fr-FR" sz="1350" b="1">
                <a:latin typeface="ScalaLancetPro"/>
              </a:rPr>
              <a:t> </a:t>
            </a:r>
            <a:endParaRPr lang="fr-FR" sz="1350"/>
          </a:p>
        </p:txBody>
      </p:sp>
      <p:pic>
        <p:nvPicPr>
          <p:cNvPr id="10" name="Image 9">
            <a:extLst>
              <a:ext uri="{FF2B5EF4-FFF2-40B4-BE49-F238E27FC236}">
                <a16:creationId xmlns:a16="http://schemas.microsoft.com/office/drawing/2014/main" id="{E1387FAB-3644-9AA8-6A64-4110D75C117D}"/>
              </a:ext>
            </a:extLst>
          </p:cNvPr>
          <p:cNvPicPr>
            <a:picLocks noChangeAspect="1"/>
          </p:cNvPicPr>
          <p:nvPr/>
        </p:nvPicPr>
        <p:blipFill rotWithShape="1">
          <a:blip r:embed="rId3"/>
          <a:srcRect t="15498"/>
          <a:stretch/>
        </p:blipFill>
        <p:spPr>
          <a:xfrm>
            <a:off x="342899" y="993327"/>
            <a:ext cx="7362052" cy="1438628"/>
          </a:xfrm>
          <a:prstGeom prst="rect">
            <a:avLst/>
          </a:prstGeom>
        </p:spPr>
      </p:pic>
      <p:sp>
        <p:nvSpPr>
          <p:cNvPr id="11" name="ZoneTexte 10">
            <a:extLst>
              <a:ext uri="{FF2B5EF4-FFF2-40B4-BE49-F238E27FC236}">
                <a16:creationId xmlns:a16="http://schemas.microsoft.com/office/drawing/2014/main" id="{1ABEF65D-CEBA-DB8E-3B78-7D1012B5E8ED}"/>
              </a:ext>
            </a:extLst>
          </p:cNvPr>
          <p:cNvSpPr txBox="1"/>
          <p:nvPr/>
        </p:nvSpPr>
        <p:spPr>
          <a:xfrm>
            <a:off x="419100" y="5858102"/>
            <a:ext cx="8305800" cy="784830"/>
          </a:xfrm>
          <a:prstGeom prst="rect">
            <a:avLst/>
          </a:prstGeom>
          <a:noFill/>
        </p:spPr>
        <p:txBody>
          <a:bodyPr wrap="square">
            <a:spAutoFit/>
          </a:bodyPr>
          <a:lstStyle/>
          <a:p>
            <a:r>
              <a:rPr lang="fr-FR" sz="900" dirty="0"/>
              <a:t>*proportion of </a:t>
            </a:r>
            <a:r>
              <a:rPr lang="fr-FR" sz="900" dirty="0" err="1"/>
              <a:t>individuals</a:t>
            </a:r>
            <a:r>
              <a:rPr lang="fr-FR" sz="900" dirty="0"/>
              <a:t> of </a:t>
            </a:r>
            <a:r>
              <a:rPr lang="fr-FR" sz="900" dirty="0" err="1"/>
              <a:t>foreign</a:t>
            </a:r>
            <a:r>
              <a:rPr lang="fr-FR" sz="900" dirty="0"/>
              <a:t> </a:t>
            </a:r>
            <a:r>
              <a:rPr lang="fr-FR" sz="900" dirty="0" err="1"/>
              <a:t>nationality</a:t>
            </a:r>
            <a:r>
              <a:rPr lang="fr-FR" sz="900" dirty="0"/>
              <a:t>, pro- portion of </a:t>
            </a:r>
            <a:r>
              <a:rPr lang="fr-FR" sz="900" dirty="0" err="1"/>
              <a:t>households</a:t>
            </a:r>
            <a:r>
              <a:rPr lang="fr-FR" sz="900" dirty="0"/>
              <a:t> </a:t>
            </a:r>
            <a:r>
              <a:rPr lang="fr-FR" sz="900" dirty="0" err="1"/>
              <a:t>without</a:t>
            </a:r>
            <a:r>
              <a:rPr lang="fr-FR" sz="900" dirty="0"/>
              <a:t> a car, proportion of </a:t>
            </a:r>
            <a:r>
              <a:rPr lang="fr-FR" sz="900" dirty="0" err="1"/>
              <a:t>individuals</a:t>
            </a:r>
            <a:r>
              <a:rPr lang="fr-FR" sz="900" dirty="0"/>
              <a:t> </a:t>
            </a:r>
            <a:r>
              <a:rPr lang="fr-FR" sz="900" dirty="0" err="1"/>
              <a:t>employed</a:t>
            </a:r>
            <a:r>
              <a:rPr lang="fr-FR" sz="900" dirty="0"/>
              <a:t> as managers or </a:t>
            </a:r>
            <a:r>
              <a:rPr lang="fr-FR" sz="900" dirty="0" err="1"/>
              <a:t>intermediate</a:t>
            </a:r>
            <a:r>
              <a:rPr lang="fr-FR" sz="900" dirty="0"/>
              <a:t> </a:t>
            </a:r>
            <a:r>
              <a:rPr lang="fr-FR" sz="900" dirty="0" err="1"/>
              <a:t>professionals</a:t>
            </a:r>
            <a:r>
              <a:rPr lang="fr-FR" sz="900" dirty="0"/>
              <a:t>, proportion of single-parent </a:t>
            </a:r>
            <a:r>
              <a:rPr lang="fr-FR" sz="900" dirty="0" err="1"/>
              <a:t>families</a:t>
            </a:r>
            <a:r>
              <a:rPr lang="fr-FR" sz="900" dirty="0"/>
              <a:t>, proportion of </a:t>
            </a:r>
            <a:r>
              <a:rPr lang="fr-FR" sz="900" dirty="0" err="1"/>
              <a:t>households</a:t>
            </a:r>
            <a:r>
              <a:rPr lang="fr-FR" sz="900" dirty="0"/>
              <a:t> </a:t>
            </a:r>
            <a:r>
              <a:rPr lang="fr-FR" sz="900" dirty="0" err="1"/>
              <a:t>with</a:t>
            </a:r>
            <a:r>
              <a:rPr lang="fr-FR" sz="900" dirty="0"/>
              <a:t> at least </a:t>
            </a:r>
            <a:r>
              <a:rPr lang="fr-FR" sz="900" dirty="0" err="1"/>
              <a:t>two</a:t>
            </a:r>
            <a:r>
              <a:rPr lang="fr-FR" sz="900" dirty="0"/>
              <a:t> </a:t>
            </a:r>
            <a:r>
              <a:rPr lang="fr-FR" sz="900" dirty="0" err="1"/>
              <a:t>individuals</a:t>
            </a:r>
            <a:r>
              <a:rPr lang="fr-FR" sz="900" dirty="0"/>
              <a:t>, proportion of non-</a:t>
            </a:r>
            <a:r>
              <a:rPr lang="fr-FR" sz="900" dirty="0" err="1"/>
              <a:t>owner</a:t>
            </a:r>
            <a:r>
              <a:rPr lang="fr-FR" sz="900" dirty="0"/>
              <a:t> </a:t>
            </a:r>
            <a:r>
              <a:rPr lang="fr-FR" sz="900" dirty="0" err="1"/>
              <a:t>occupied</a:t>
            </a:r>
            <a:r>
              <a:rPr lang="fr-FR" sz="900" dirty="0"/>
              <a:t> </a:t>
            </a:r>
            <a:r>
              <a:rPr lang="fr-FR" sz="900" dirty="0" err="1"/>
              <a:t>households</a:t>
            </a:r>
            <a:r>
              <a:rPr lang="fr-FR" sz="900" dirty="0"/>
              <a:t>, pro- portion of </a:t>
            </a:r>
            <a:r>
              <a:rPr lang="fr-FR" sz="900" dirty="0" err="1"/>
              <a:t>unemployed</a:t>
            </a:r>
            <a:r>
              <a:rPr lang="fr-FR" sz="900" dirty="0"/>
              <a:t> </a:t>
            </a:r>
            <a:r>
              <a:rPr lang="fr-FR" sz="900" dirty="0" err="1"/>
              <a:t>individuals</a:t>
            </a:r>
            <a:r>
              <a:rPr lang="fr-FR" sz="900" dirty="0"/>
              <a:t>, proportion of </a:t>
            </a:r>
            <a:r>
              <a:rPr lang="fr-FR" sz="900" dirty="0" err="1"/>
              <a:t>individuals</a:t>
            </a:r>
            <a:r>
              <a:rPr lang="fr-FR" sz="900" dirty="0"/>
              <a:t> </a:t>
            </a:r>
            <a:r>
              <a:rPr lang="fr-FR" sz="900" dirty="0" err="1"/>
              <a:t>without</a:t>
            </a:r>
            <a:r>
              <a:rPr lang="fr-FR" sz="900" dirty="0"/>
              <a:t> post-</a:t>
            </a:r>
            <a:r>
              <a:rPr lang="fr-FR" sz="900" dirty="0" err="1"/>
              <a:t>secondary</a:t>
            </a:r>
            <a:r>
              <a:rPr lang="fr-FR" sz="900" dirty="0"/>
              <a:t> </a:t>
            </a:r>
            <a:r>
              <a:rPr lang="fr-FR" sz="900" dirty="0" err="1"/>
              <a:t>school</a:t>
            </a:r>
            <a:r>
              <a:rPr lang="fr-FR" sz="900" dirty="0"/>
              <a:t> </a:t>
            </a:r>
            <a:r>
              <a:rPr lang="fr-FR" sz="900" dirty="0" err="1"/>
              <a:t>education</a:t>
            </a:r>
            <a:r>
              <a:rPr lang="fr-FR" sz="900" dirty="0"/>
              <a:t>, proportion of </a:t>
            </a:r>
            <a:r>
              <a:rPr lang="fr-FR" sz="900" dirty="0" err="1"/>
              <a:t>overcrowded</a:t>
            </a:r>
            <a:r>
              <a:rPr lang="fr-FR" sz="900" dirty="0"/>
              <a:t> </a:t>
            </a:r>
            <a:r>
              <a:rPr lang="fr-FR" sz="900" dirty="0" err="1"/>
              <a:t>dwellings</a:t>
            </a:r>
            <a:r>
              <a:rPr lang="fr-FR" sz="900" dirty="0"/>
              <a:t>, and proportion of non-</a:t>
            </a:r>
            <a:r>
              <a:rPr lang="fr-FR" sz="900" dirty="0" err="1"/>
              <a:t>married</a:t>
            </a:r>
            <a:r>
              <a:rPr lang="fr-FR" sz="900" dirty="0"/>
              <a:t> </a:t>
            </a:r>
            <a:r>
              <a:rPr lang="fr-FR" sz="900" dirty="0" err="1"/>
              <a:t>individuals</a:t>
            </a:r>
            <a:r>
              <a:rPr lang="fr-FR" sz="900" dirty="0"/>
              <a:t> </a:t>
            </a:r>
          </a:p>
          <a:p>
            <a:r>
              <a:rPr lang="fr-FR" sz="900" dirty="0">
                <a:latin typeface="ScalaLancetPro"/>
              </a:rPr>
              <a:t> </a:t>
            </a:r>
            <a:endParaRPr lang="fr-FR" sz="900" dirty="0"/>
          </a:p>
        </p:txBody>
      </p:sp>
      <p:sp>
        <p:nvSpPr>
          <p:cNvPr id="12" name="ZoneTexte 11">
            <a:extLst>
              <a:ext uri="{FF2B5EF4-FFF2-40B4-BE49-F238E27FC236}">
                <a16:creationId xmlns:a16="http://schemas.microsoft.com/office/drawing/2014/main" id="{6764189F-0ADC-4A6B-0483-5FF763661451}"/>
              </a:ext>
            </a:extLst>
          </p:cNvPr>
          <p:cNvSpPr txBox="1"/>
          <p:nvPr/>
        </p:nvSpPr>
        <p:spPr>
          <a:xfrm>
            <a:off x="7543800" y="2189442"/>
            <a:ext cx="1056560" cy="184666"/>
          </a:xfrm>
          <a:prstGeom prst="rect">
            <a:avLst/>
          </a:prstGeom>
          <a:noFill/>
        </p:spPr>
        <p:txBody>
          <a:bodyPr wrap="square">
            <a:spAutoFit/>
          </a:bodyPr>
          <a:lstStyle/>
          <a:p>
            <a:r>
              <a:rPr lang="fr-FR" sz="600" b="1" i="1" dirty="0">
                <a:solidFill>
                  <a:srgbClr val="B50042"/>
                </a:solidFill>
                <a:latin typeface="Shaker2Lancet"/>
              </a:rPr>
              <a:t>Lancet Public </a:t>
            </a:r>
            <a:r>
              <a:rPr lang="fr-FR" sz="600" b="1" i="1" dirty="0" err="1">
                <a:solidFill>
                  <a:srgbClr val="B50042"/>
                </a:solidFill>
                <a:latin typeface="Shaker2Lancet"/>
              </a:rPr>
              <a:t>Health</a:t>
            </a:r>
            <a:r>
              <a:rPr lang="fr-FR" sz="600" b="1" i="1" dirty="0">
                <a:solidFill>
                  <a:srgbClr val="B50042"/>
                </a:solidFill>
                <a:latin typeface="Shaker2Lancet"/>
              </a:rPr>
              <a:t> </a:t>
            </a:r>
            <a:r>
              <a:rPr lang="fr-FR" sz="600" b="1" dirty="0">
                <a:solidFill>
                  <a:srgbClr val="B50042"/>
                </a:solidFill>
                <a:latin typeface="Shaker2Lancet"/>
              </a:rPr>
              <a:t>2022 </a:t>
            </a:r>
            <a:endParaRPr lang="fr-FR" sz="1350" dirty="0"/>
          </a:p>
        </p:txBody>
      </p:sp>
    </p:spTree>
    <p:extLst>
      <p:ext uri="{BB962C8B-B14F-4D97-AF65-F5344CB8AC3E}">
        <p14:creationId xmlns:p14="http://schemas.microsoft.com/office/powerpoint/2010/main" val="206076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ANRS|MIE</a:t>
            </a:r>
          </a:p>
        </p:txBody>
      </p:sp>
      <p:sp>
        <p:nvSpPr>
          <p:cNvPr id="5" name="Espace réservé du contenu 1"/>
          <p:cNvSpPr txBox="1">
            <a:spLocks/>
          </p:cNvSpPr>
          <p:nvPr/>
        </p:nvSpPr>
        <p:spPr>
          <a:xfrm>
            <a:off x="4210812" y="4793839"/>
            <a:ext cx="4627865" cy="950629"/>
          </a:xfrm>
          <a:prstGeom prst="rect">
            <a:avLst/>
          </a:prstGeom>
          <a:solidFill>
            <a:srgbClr val="0075BC"/>
          </a:solidFill>
        </p:spPr>
        <p:txBody>
          <a:bodyPr vert="horz" lIns="68580" tIns="34290" rIns="68580" bIns="3429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fr-FR" sz="1500">
                <a:solidFill>
                  <a:schemeClr val="bg1"/>
                </a:solidFill>
              </a:rPr>
              <a:t>En réponse à l’exigence </a:t>
            </a:r>
          </a:p>
          <a:p>
            <a:pPr marL="0" indent="0" algn="ctr">
              <a:buNone/>
            </a:pPr>
            <a:r>
              <a:rPr lang="fr-FR" sz="1500">
                <a:solidFill>
                  <a:schemeClr val="bg1"/>
                </a:solidFill>
              </a:rPr>
              <a:t>d’une meilleure coordination de la recherche </a:t>
            </a:r>
          </a:p>
          <a:p>
            <a:pPr marL="0" indent="0" algn="ctr">
              <a:buNone/>
            </a:pPr>
            <a:r>
              <a:rPr lang="fr-FR" sz="1500">
                <a:solidFill>
                  <a:schemeClr val="bg1"/>
                </a:solidFill>
              </a:rPr>
              <a:t>dans le champ de l’infectieux et des émergences </a:t>
            </a:r>
            <a:endParaRPr lang="fr-FR" sz="1500" dirty="0">
              <a:solidFill>
                <a:schemeClr val="bg1"/>
              </a:solidFill>
            </a:endParaRPr>
          </a:p>
        </p:txBody>
      </p:sp>
      <p:sp>
        <p:nvSpPr>
          <p:cNvPr id="6" name="Titre 4"/>
          <p:cNvSpPr txBox="1">
            <a:spLocks/>
          </p:cNvSpPr>
          <p:nvPr/>
        </p:nvSpPr>
        <p:spPr>
          <a:xfrm>
            <a:off x="314058" y="2276246"/>
            <a:ext cx="8524619" cy="520201"/>
          </a:xfrm>
          <a:prstGeom prst="rect">
            <a:avLst/>
          </a:prstGeom>
        </p:spPr>
        <p:txBody>
          <a:bodyPr vert="horz" lIns="68580" tIns="34290" rIns="68580" bIns="3429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500">
                <a:solidFill>
                  <a:schemeClr val="accent5"/>
                </a:solidFill>
              </a:rPr>
              <a:t>De la recherche sur le VIH/SIDA aux maladies infectieuses émergentes</a:t>
            </a:r>
            <a:br>
              <a:rPr lang="fr-FR" sz="1500">
                <a:solidFill>
                  <a:schemeClr val="accent5"/>
                </a:solidFill>
              </a:rPr>
            </a:br>
            <a:r>
              <a:rPr lang="fr-FR" sz="1500">
                <a:solidFill>
                  <a:schemeClr val="tx1"/>
                </a:solidFill>
              </a:rPr>
              <a:t>De la réactivité à la proactivité dans les épidémies</a:t>
            </a:r>
            <a:endParaRPr lang="fr-FR" sz="1500" dirty="0">
              <a:solidFill>
                <a:schemeClr val="tx1"/>
              </a:solidFill>
            </a:endParaRPr>
          </a:p>
        </p:txBody>
      </p:sp>
      <p:pic>
        <p:nvPicPr>
          <p:cNvPr id="7" name="Image 6">
            <a:extLst>
              <a:ext uri="{FF2B5EF4-FFF2-40B4-BE49-F238E27FC236}">
                <a16:creationId xmlns:a16="http://schemas.microsoft.com/office/drawing/2014/main" id="{F47E15D8-B1E6-7C4D-BA74-C2D3512B8ECF}"/>
              </a:ext>
            </a:extLst>
          </p:cNvPr>
          <p:cNvPicPr/>
          <p:nvPr/>
        </p:nvPicPr>
        <p:blipFill rotWithShape="1">
          <a:blip r:embed="rId2"/>
          <a:srcRect r="76719"/>
          <a:stretch/>
        </p:blipFill>
        <p:spPr>
          <a:xfrm>
            <a:off x="4779917" y="3015038"/>
            <a:ext cx="944151" cy="571500"/>
          </a:xfrm>
          <a:prstGeom prst="rect">
            <a:avLst/>
          </a:prstGeom>
        </p:spPr>
      </p:pic>
      <p:sp>
        <p:nvSpPr>
          <p:cNvPr id="8" name="Flèche vers le bas 7">
            <a:extLst>
              <a:ext uri="{FF2B5EF4-FFF2-40B4-BE49-F238E27FC236}">
                <a16:creationId xmlns:a16="http://schemas.microsoft.com/office/drawing/2014/main" id="{D2FF06DE-879B-A344-8173-983C238D9DF8}"/>
              </a:ext>
            </a:extLst>
          </p:cNvPr>
          <p:cNvSpPr/>
          <p:nvPr/>
        </p:nvSpPr>
        <p:spPr>
          <a:xfrm>
            <a:off x="6273674" y="3709700"/>
            <a:ext cx="233262" cy="244483"/>
          </a:xfrm>
          <a:prstGeom prst="downArrow">
            <a:avLst/>
          </a:prstGeom>
          <a:solidFill>
            <a:srgbClr val="00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9" name="Image 8">
            <a:extLst>
              <a:ext uri="{FF2B5EF4-FFF2-40B4-BE49-F238E27FC236}">
                <a16:creationId xmlns:a16="http://schemas.microsoft.com/office/drawing/2014/main" id="{6C2FE872-5C86-1F4D-8E35-DDAF1D07C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1091" y="3975844"/>
            <a:ext cx="1407325" cy="777473"/>
          </a:xfrm>
          <a:prstGeom prst="rect">
            <a:avLst/>
          </a:prstGeom>
        </p:spPr>
      </p:pic>
      <p:pic>
        <p:nvPicPr>
          <p:cNvPr id="10" name="Image 9">
            <a:extLst>
              <a:ext uri="{FF2B5EF4-FFF2-40B4-BE49-F238E27FC236}">
                <a16:creationId xmlns:a16="http://schemas.microsoft.com/office/drawing/2014/main" id="{F47E15D8-B1E6-7C4D-BA74-C2D3512B8ECF}"/>
              </a:ext>
            </a:extLst>
          </p:cNvPr>
          <p:cNvPicPr/>
          <p:nvPr/>
        </p:nvPicPr>
        <p:blipFill rotWithShape="1">
          <a:blip r:embed="rId2"/>
          <a:srcRect l="31078" r="33833"/>
          <a:stretch/>
        </p:blipFill>
        <p:spPr>
          <a:xfrm>
            <a:off x="5782596" y="3058217"/>
            <a:ext cx="1405890" cy="564614"/>
          </a:xfrm>
          <a:prstGeom prst="rect">
            <a:avLst/>
          </a:prstGeom>
        </p:spPr>
      </p:pic>
      <p:pic>
        <p:nvPicPr>
          <p:cNvPr id="11" name="Image 10">
            <a:extLst>
              <a:ext uri="{FF2B5EF4-FFF2-40B4-BE49-F238E27FC236}">
                <a16:creationId xmlns:a16="http://schemas.microsoft.com/office/drawing/2014/main" id="{F47E15D8-B1E6-7C4D-BA74-C2D3512B8ECF}"/>
              </a:ext>
            </a:extLst>
          </p:cNvPr>
          <p:cNvPicPr/>
          <p:nvPr/>
        </p:nvPicPr>
        <p:blipFill rotWithShape="1">
          <a:blip r:embed="rId2"/>
          <a:srcRect l="73120"/>
          <a:stretch/>
        </p:blipFill>
        <p:spPr>
          <a:xfrm>
            <a:off x="7133622" y="3105982"/>
            <a:ext cx="985884" cy="516849"/>
          </a:xfrm>
          <a:prstGeom prst="rect">
            <a:avLst/>
          </a:prstGeom>
        </p:spPr>
      </p:pic>
      <p:sp>
        <p:nvSpPr>
          <p:cNvPr id="12" name="Rectangle à coins arrondis 11"/>
          <p:cNvSpPr/>
          <p:nvPr/>
        </p:nvSpPr>
        <p:spPr>
          <a:xfrm>
            <a:off x="314057" y="3100355"/>
            <a:ext cx="3780000" cy="2675341"/>
          </a:xfrm>
          <a:prstGeom prst="roundRect">
            <a:avLst>
              <a:gd name="adj" fmla="val 4257"/>
            </a:avLst>
          </a:prstGeom>
          <a:solidFill>
            <a:sysClr val="window" lastClr="FFFFFF"/>
          </a:solidFill>
          <a:ln w="25400" cap="flat" cmpd="sng" algn="ctr">
            <a:solidFill>
              <a:schemeClr val="accent5"/>
            </a:solidFill>
            <a:prstDash val="solid"/>
          </a:ln>
          <a:effectLst/>
        </p:spPr>
        <p:txBody>
          <a:bodyPr rtlCol="0" anchor="ctr"/>
          <a:lstStyle/>
          <a:p>
            <a:pPr algn="ctr" defTabSz="685800">
              <a:defRPr/>
            </a:pPr>
            <a:r>
              <a:rPr lang="fr-FR" sz="1350" b="1" kern="0" dirty="0">
                <a:solidFill>
                  <a:schemeClr val="accent5"/>
                </a:solidFill>
                <a:latin typeface="Arial"/>
              </a:rPr>
              <a:t>Evolution de l’agence</a:t>
            </a:r>
          </a:p>
          <a:p>
            <a:pPr algn="just" defTabSz="685800">
              <a:defRPr/>
            </a:pPr>
            <a:endParaRPr lang="fr-FR" sz="900" b="1" kern="0" dirty="0">
              <a:solidFill>
                <a:schemeClr val="accent1"/>
              </a:solidFill>
              <a:latin typeface="Arial"/>
            </a:endParaRPr>
          </a:p>
          <a:p>
            <a:pPr algn="just" defTabSz="685800">
              <a:defRPr/>
            </a:pPr>
            <a:r>
              <a:rPr lang="fr-FR" sz="900" b="1" kern="0" dirty="0">
                <a:solidFill>
                  <a:schemeClr val="accent5"/>
                </a:solidFill>
                <a:latin typeface="Arial"/>
              </a:rPr>
              <a:t>1988</a:t>
            </a:r>
            <a:r>
              <a:rPr lang="fr-FR" sz="900" kern="0" dirty="0">
                <a:latin typeface="Arial"/>
              </a:rPr>
              <a:t> : création de l’ANRS pour évaluer, stimuler, coordonner et financer la recherche sur le Sida.</a:t>
            </a:r>
          </a:p>
          <a:p>
            <a:pPr algn="just" defTabSz="685800">
              <a:defRPr/>
            </a:pPr>
            <a:endParaRPr lang="fr-FR" sz="900" b="1" kern="0" dirty="0">
              <a:solidFill>
                <a:schemeClr val="accent5"/>
              </a:solidFill>
              <a:latin typeface="Arial"/>
            </a:endParaRPr>
          </a:p>
          <a:p>
            <a:pPr algn="just" defTabSz="685800">
              <a:defRPr/>
            </a:pPr>
            <a:r>
              <a:rPr lang="fr-FR" sz="900" b="1" kern="0" dirty="0">
                <a:solidFill>
                  <a:schemeClr val="accent5"/>
                </a:solidFill>
                <a:latin typeface="Arial"/>
              </a:rPr>
              <a:t>1998</a:t>
            </a:r>
            <a:r>
              <a:rPr lang="fr-FR" sz="900" kern="0" dirty="0">
                <a:latin typeface="Arial"/>
              </a:rPr>
              <a:t> : ouverture aux PRFI pour soutenir les politiques nationales de santé.</a:t>
            </a:r>
          </a:p>
          <a:p>
            <a:pPr algn="just" defTabSz="685800">
              <a:defRPr/>
            </a:pPr>
            <a:endParaRPr lang="fr-FR" sz="900" kern="0" dirty="0">
              <a:latin typeface="Arial"/>
            </a:endParaRPr>
          </a:p>
          <a:p>
            <a:pPr algn="just" defTabSz="685800">
              <a:defRPr/>
            </a:pPr>
            <a:r>
              <a:rPr lang="fr-FR" sz="900" b="1" kern="0" dirty="0">
                <a:solidFill>
                  <a:schemeClr val="accent5"/>
                </a:solidFill>
                <a:latin typeface="Arial"/>
              </a:rPr>
              <a:t>1999</a:t>
            </a:r>
            <a:r>
              <a:rPr lang="fr-FR" sz="900" kern="0" dirty="0">
                <a:latin typeface="Arial"/>
              </a:rPr>
              <a:t> : l’hépatite C entre dans le champ de compétence de l’agence.</a:t>
            </a:r>
          </a:p>
          <a:p>
            <a:pPr algn="just" defTabSz="685800">
              <a:defRPr/>
            </a:pPr>
            <a:endParaRPr lang="fr-FR" sz="900" kern="0" dirty="0">
              <a:latin typeface="Arial"/>
            </a:endParaRPr>
          </a:p>
          <a:p>
            <a:pPr algn="just" defTabSz="685800">
              <a:defRPr/>
            </a:pPr>
            <a:r>
              <a:rPr lang="fr-FR" sz="900" b="1" kern="0" dirty="0">
                <a:solidFill>
                  <a:schemeClr val="accent5"/>
                </a:solidFill>
                <a:latin typeface="Arial"/>
              </a:rPr>
              <a:t>2005</a:t>
            </a:r>
            <a:r>
              <a:rPr lang="fr-FR" sz="900" kern="0" dirty="0">
                <a:latin typeface="Arial"/>
              </a:rPr>
              <a:t> : l’hépatite B entre dans le champ de compétence de l’agence.</a:t>
            </a:r>
          </a:p>
          <a:p>
            <a:pPr algn="just" defTabSz="685800">
              <a:defRPr/>
            </a:pPr>
            <a:endParaRPr lang="fr-FR" sz="900" kern="0" dirty="0">
              <a:latin typeface="Arial"/>
            </a:endParaRPr>
          </a:p>
          <a:p>
            <a:pPr algn="just" defTabSz="685800">
              <a:defRPr/>
            </a:pPr>
            <a:r>
              <a:rPr lang="fr-FR" sz="900" b="1" kern="0" dirty="0">
                <a:solidFill>
                  <a:schemeClr val="accent5"/>
                </a:solidFill>
                <a:latin typeface="Arial"/>
              </a:rPr>
              <a:t>2019</a:t>
            </a:r>
            <a:r>
              <a:rPr lang="fr-FR" sz="900" kern="0" dirty="0">
                <a:latin typeface="Arial"/>
              </a:rPr>
              <a:t> : l’agence élargit son champ de travail aux IST et à la tuberculose.</a:t>
            </a:r>
          </a:p>
          <a:p>
            <a:pPr algn="just" defTabSz="685800">
              <a:defRPr/>
            </a:pPr>
            <a:endParaRPr lang="fr-FR" sz="900" kern="0" dirty="0">
              <a:latin typeface="Arial"/>
            </a:endParaRPr>
          </a:p>
          <a:p>
            <a:pPr algn="just" defTabSz="685800">
              <a:defRPr/>
            </a:pPr>
            <a:r>
              <a:rPr lang="fr-FR" sz="900" b="1" kern="0" dirty="0">
                <a:solidFill>
                  <a:schemeClr val="accent5"/>
                </a:solidFill>
                <a:latin typeface="Arial"/>
              </a:rPr>
              <a:t>2021</a:t>
            </a:r>
            <a:r>
              <a:rPr lang="fr-FR" sz="900" kern="0" dirty="0">
                <a:latin typeface="Arial"/>
              </a:rPr>
              <a:t> : transformation de l’agence en ANRS | Maladies Infectieuses Emergentes</a:t>
            </a:r>
          </a:p>
        </p:txBody>
      </p:sp>
    </p:spTree>
    <p:extLst>
      <p:ext uri="{BB962C8B-B14F-4D97-AF65-F5344CB8AC3E}">
        <p14:creationId xmlns:p14="http://schemas.microsoft.com/office/powerpoint/2010/main" val="944781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ANRS|MIE</a:t>
            </a:r>
          </a:p>
        </p:txBody>
      </p:sp>
      <p:sp>
        <p:nvSpPr>
          <p:cNvPr id="4" name="Rectangle 3"/>
          <p:cNvSpPr/>
          <p:nvPr/>
        </p:nvSpPr>
        <p:spPr>
          <a:xfrm>
            <a:off x="1635812" y="2542349"/>
            <a:ext cx="2642415" cy="3060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Un monde où le VIH/SIDA, les infections sexuellement transmissibles, les hépatites virales et la tuberculose ont été éliminés en tant que problèmes de santé publique, et où les maladies infectieuses émergentes ne constituent plus une menace.</a:t>
            </a:r>
          </a:p>
        </p:txBody>
      </p:sp>
      <p:sp>
        <p:nvSpPr>
          <p:cNvPr id="5" name="Rectangle 4"/>
          <p:cNvSpPr/>
          <p:nvPr/>
        </p:nvSpPr>
        <p:spPr>
          <a:xfrm>
            <a:off x="4631869" y="2542349"/>
            <a:ext cx="2735759" cy="3050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Promouvoir et financer un agenda complet de recherche en vue de l'élimination du VIH/SIDA, des infections sexuellement de transmissibles, des hépatites virales et de la tuberculose, ainsi que pour la prévention, la détection et le contrôle des maladies infectieuses émergentes.</a:t>
            </a:r>
          </a:p>
        </p:txBody>
      </p:sp>
      <p:sp>
        <p:nvSpPr>
          <p:cNvPr id="6" name="Rectangle 5"/>
          <p:cNvSpPr/>
          <p:nvPr/>
        </p:nvSpPr>
        <p:spPr>
          <a:xfrm>
            <a:off x="2171347" y="2707826"/>
            <a:ext cx="1597981" cy="25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accent1"/>
                </a:solidFill>
              </a:rPr>
              <a:t>VISION</a:t>
            </a:r>
          </a:p>
        </p:txBody>
      </p:sp>
      <p:sp>
        <p:nvSpPr>
          <p:cNvPr id="7" name="Ellipse 6"/>
          <p:cNvSpPr/>
          <p:nvPr/>
        </p:nvSpPr>
        <p:spPr>
          <a:xfrm>
            <a:off x="2605804" y="5007173"/>
            <a:ext cx="818492" cy="7143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 name="Picture 2" descr="https://cdn-icons-png.flaticon.com/512/6121/6121477.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2365" y="5097244"/>
            <a:ext cx="505370" cy="50537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251276" y="2707826"/>
            <a:ext cx="1597981" cy="25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accent1"/>
                </a:solidFill>
              </a:rPr>
              <a:t>MISSION</a:t>
            </a:r>
          </a:p>
        </p:txBody>
      </p:sp>
      <p:sp>
        <p:nvSpPr>
          <p:cNvPr id="10" name="Ellipse 9"/>
          <p:cNvSpPr/>
          <p:nvPr/>
        </p:nvSpPr>
        <p:spPr>
          <a:xfrm>
            <a:off x="5641020" y="5007173"/>
            <a:ext cx="818492" cy="7143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1" name="Picture 4" descr="https://cdn-icons-png.flaticon.com/512/4121/4121093.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44162" y="5100170"/>
            <a:ext cx="479174" cy="47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909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ANRS|MIE : </a:t>
            </a:r>
            <a:r>
              <a:rPr lang="en-GB" dirty="0"/>
              <a:t>continuum animation, evaluation, coordination, </a:t>
            </a:r>
            <a:r>
              <a:rPr lang="en-GB" dirty="0" err="1"/>
              <a:t>financement</a:t>
            </a:r>
            <a:endParaRPr lang="fr-FR" dirty="0"/>
          </a:p>
        </p:txBody>
      </p:sp>
      <p:sp>
        <p:nvSpPr>
          <p:cNvPr id="12" name="Rectangle à coins arrondis 11"/>
          <p:cNvSpPr/>
          <p:nvPr/>
        </p:nvSpPr>
        <p:spPr>
          <a:xfrm>
            <a:off x="845016" y="2481216"/>
            <a:ext cx="7965952" cy="457716"/>
          </a:xfrm>
          <a:prstGeom prst="roundRect">
            <a:avLst/>
          </a:prstGeom>
          <a:ln/>
        </p:spPr>
        <p:style>
          <a:lnRef idx="2">
            <a:schemeClr val="accent5"/>
          </a:lnRef>
          <a:fillRef idx="1">
            <a:schemeClr val="lt1"/>
          </a:fillRef>
          <a:effectRef idx="0">
            <a:schemeClr val="accent5"/>
          </a:effectRef>
          <a:fontRef idx="minor">
            <a:schemeClr val="dk1"/>
          </a:fontRef>
        </p:style>
        <p:txBody>
          <a:bodyPr lIns="135000" rtlCol="0" anchor="ctr"/>
          <a:lstStyle/>
          <a:p>
            <a:r>
              <a:rPr lang="fr-FR" sz="1200" b="1" dirty="0">
                <a:solidFill>
                  <a:schemeClr val="tx1"/>
                </a:solidFill>
              </a:rPr>
              <a:t>Animer, évaluer, coordonner, réguler et financer </a:t>
            </a:r>
            <a:r>
              <a:rPr lang="fr-FR" sz="1200" dirty="0">
                <a:solidFill>
                  <a:schemeClr val="tx1"/>
                </a:solidFill>
              </a:rPr>
              <a:t>la recherche sur le VIH/sida, les hépatites virales, les IST, la tuberculose et les maladies infectieuses émergentes</a:t>
            </a:r>
            <a:endParaRPr lang="en-GB" sz="1200" dirty="0">
              <a:solidFill>
                <a:schemeClr val="tx1"/>
              </a:solidFill>
            </a:endParaRPr>
          </a:p>
        </p:txBody>
      </p:sp>
      <p:sp>
        <p:nvSpPr>
          <p:cNvPr id="13" name="Rectangle à coins arrondis 12"/>
          <p:cNvSpPr/>
          <p:nvPr/>
        </p:nvSpPr>
        <p:spPr>
          <a:xfrm>
            <a:off x="845016" y="2990401"/>
            <a:ext cx="7965952" cy="478766"/>
          </a:xfrm>
          <a:prstGeom prst="roundRect">
            <a:avLst/>
          </a:prstGeom>
          <a:ln/>
        </p:spPr>
        <p:style>
          <a:lnRef idx="2">
            <a:schemeClr val="accent5"/>
          </a:lnRef>
          <a:fillRef idx="1">
            <a:schemeClr val="lt1"/>
          </a:fillRef>
          <a:effectRef idx="0">
            <a:schemeClr val="accent5"/>
          </a:effectRef>
          <a:fontRef idx="minor">
            <a:schemeClr val="dk1"/>
          </a:fontRef>
        </p:style>
        <p:txBody>
          <a:bodyPr lIns="135000" rtlCol="0" anchor="ctr"/>
          <a:lstStyle/>
          <a:p>
            <a:r>
              <a:rPr lang="fr-FR" sz="1200" dirty="0">
                <a:solidFill>
                  <a:schemeClr val="tx1"/>
                </a:solidFill>
              </a:rPr>
              <a:t>Promouvoir des paradigmes scientifiques, stratégiques, innovants et intégratifs notamment </a:t>
            </a:r>
            <a:r>
              <a:rPr lang="fr-FR" sz="1200" b="1" i="1" dirty="0">
                <a:solidFill>
                  <a:schemeClr val="tx1"/>
                </a:solidFill>
              </a:rPr>
              <a:t>One </a:t>
            </a:r>
            <a:r>
              <a:rPr lang="fr-FR" sz="1200" b="1" i="1" dirty="0" err="1">
                <a:solidFill>
                  <a:schemeClr val="tx1"/>
                </a:solidFill>
              </a:rPr>
              <a:t>Health</a:t>
            </a:r>
            <a:r>
              <a:rPr lang="fr-FR" sz="1200" dirty="0">
                <a:solidFill>
                  <a:schemeClr val="tx1"/>
                </a:solidFill>
              </a:rPr>
              <a:t> et                     « </a:t>
            </a:r>
            <a:r>
              <a:rPr lang="fr-FR" sz="1200" b="1" dirty="0">
                <a:solidFill>
                  <a:schemeClr val="tx1"/>
                </a:solidFill>
              </a:rPr>
              <a:t>Santé globale </a:t>
            </a:r>
            <a:r>
              <a:rPr lang="fr-FR" sz="1200" dirty="0">
                <a:solidFill>
                  <a:schemeClr val="tx1"/>
                </a:solidFill>
              </a:rPr>
              <a:t>» </a:t>
            </a:r>
            <a:endParaRPr lang="en-GB" sz="1200" b="1" dirty="0">
              <a:solidFill>
                <a:schemeClr val="tx1"/>
              </a:solidFill>
            </a:endParaRPr>
          </a:p>
        </p:txBody>
      </p:sp>
      <p:sp>
        <p:nvSpPr>
          <p:cNvPr id="14" name="Rectangle à coins arrondis 13"/>
          <p:cNvSpPr/>
          <p:nvPr/>
        </p:nvSpPr>
        <p:spPr>
          <a:xfrm>
            <a:off x="845016" y="3573316"/>
            <a:ext cx="7965952" cy="478766"/>
          </a:xfrm>
          <a:prstGeom prst="roundRect">
            <a:avLst/>
          </a:prstGeom>
          <a:ln/>
        </p:spPr>
        <p:style>
          <a:lnRef idx="2">
            <a:schemeClr val="accent5"/>
          </a:lnRef>
          <a:fillRef idx="1">
            <a:schemeClr val="lt1"/>
          </a:fillRef>
          <a:effectRef idx="0">
            <a:schemeClr val="accent5"/>
          </a:effectRef>
          <a:fontRef idx="minor">
            <a:schemeClr val="dk1"/>
          </a:fontRef>
        </p:style>
        <p:txBody>
          <a:bodyPr lIns="135000" rtlCol="0" anchor="ctr"/>
          <a:lstStyle/>
          <a:p>
            <a:r>
              <a:rPr lang="fr-FR" sz="1200" b="1" dirty="0">
                <a:solidFill>
                  <a:schemeClr val="tx1"/>
                </a:solidFill>
              </a:rPr>
              <a:t>Diffuser et valoriser </a:t>
            </a:r>
            <a:r>
              <a:rPr lang="fr-FR" sz="1200" dirty="0">
                <a:solidFill>
                  <a:schemeClr val="tx1"/>
                </a:solidFill>
              </a:rPr>
              <a:t>les résultats des recherches soutenues, assurer une veille scientifique</a:t>
            </a:r>
            <a:endParaRPr lang="en-GB" sz="1200" dirty="0">
              <a:solidFill>
                <a:schemeClr val="tx1"/>
              </a:solidFill>
            </a:endParaRPr>
          </a:p>
        </p:txBody>
      </p:sp>
      <p:sp>
        <p:nvSpPr>
          <p:cNvPr id="15" name="Rectangle à coins arrondis 14"/>
          <p:cNvSpPr/>
          <p:nvPr/>
        </p:nvSpPr>
        <p:spPr>
          <a:xfrm>
            <a:off x="845016" y="4156232"/>
            <a:ext cx="7965952" cy="478766"/>
          </a:xfrm>
          <a:prstGeom prst="roundRect">
            <a:avLst/>
          </a:prstGeom>
          <a:ln/>
        </p:spPr>
        <p:style>
          <a:lnRef idx="2">
            <a:schemeClr val="accent5"/>
          </a:lnRef>
          <a:fillRef idx="1">
            <a:schemeClr val="lt1"/>
          </a:fillRef>
          <a:effectRef idx="0">
            <a:schemeClr val="accent5"/>
          </a:effectRef>
          <a:fontRef idx="minor">
            <a:schemeClr val="dk1"/>
          </a:fontRef>
        </p:style>
        <p:txBody>
          <a:bodyPr lIns="135000" rtlCol="0" anchor="ctr"/>
          <a:lstStyle/>
          <a:p>
            <a:r>
              <a:rPr lang="fr-FR" sz="1200" b="1" dirty="0">
                <a:solidFill>
                  <a:schemeClr val="tx1"/>
                </a:solidFill>
              </a:rPr>
              <a:t>Soutenir la prise en compte des intérêts et des besoins des personnes malades ou affectées</a:t>
            </a:r>
            <a:r>
              <a:rPr lang="fr-FR" sz="1200" dirty="0">
                <a:solidFill>
                  <a:schemeClr val="tx1"/>
                </a:solidFill>
              </a:rPr>
              <a:t>, en lien avec le </a:t>
            </a:r>
            <a:r>
              <a:rPr lang="fr-FR" sz="1200" b="1" dirty="0">
                <a:solidFill>
                  <a:schemeClr val="tx1"/>
                </a:solidFill>
              </a:rPr>
              <a:t>milieu associatif</a:t>
            </a:r>
            <a:endParaRPr lang="en-GB" sz="1200" b="1" dirty="0">
              <a:solidFill>
                <a:schemeClr val="tx1"/>
              </a:solidFill>
            </a:endParaRPr>
          </a:p>
        </p:txBody>
      </p:sp>
      <p:sp>
        <p:nvSpPr>
          <p:cNvPr id="16" name="Rectangle à coins arrondis 15"/>
          <p:cNvSpPr/>
          <p:nvPr/>
        </p:nvSpPr>
        <p:spPr>
          <a:xfrm>
            <a:off x="845016" y="4739147"/>
            <a:ext cx="7965952" cy="457716"/>
          </a:xfrm>
          <a:prstGeom prst="roundRect">
            <a:avLst/>
          </a:prstGeom>
          <a:ln/>
        </p:spPr>
        <p:style>
          <a:lnRef idx="2">
            <a:schemeClr val="accent5"/>
          </a:lnRef>
          <a:fillRef idx="1">
            <a:schemeClr val="lt1"/>
          </a:fillRef>
          <a:effectRef idx="0">
            <a:schemeClr val="accent5"/>
          </a:effectRef>
          <a:fontRef idx="minor">
            <a:schemeClr val="dk1"/>
          </a:fontRef>
        </p:style>
        <p:txBody>
          <a:bodyPr lIns="135000" rtlCol="0" anchor="ctr"/>
          <a:lstStyle/>
          <a:p>
            <a:r>
              <a:rPr lang="fr-FR" sz="1200" b="1" dirty="0">
                <a:solidFill>
                  <a:schemeClr val="tx1"/>
                </a:solidFill>
              </a:rPr>
              <a:t>Promouvoir</a:t>
            </a:r>
            <a:r>
              <a:rPr lang="fr-FR" sz="1200" dirty="0">
                <a:solidFill>
                  <a:schemeClr val="tx1"/>
                </a:solidFill>
              </a:rPr>
              <a:t> et assurer la </a:t>
            </a:r>
            <a:r>
              <a:rPr lang="fr-FR" sz="1200" b="1" dirty="0">
                <a:solidFill>
                  <a:schemeClr val="tx1"/>
                </a:solidFill>
              </a:rPr>
              <a:t>pharmacovigilance</a:t>
            </a:r>
            <a:r>
              <a:rPr lang="fr-FR" sz="1200" dirty="0">
                <a:solidFill>
                  <a:schemeClr val="tx1"/>
                </a:solidFill>
              </a:rPr>
              <a:t> d’essais cliniques</a:t>
            </a:r>
            <a:endParaRPr lang="en-GB" sz="1200" dirty="0">
              <a:solidFill>
                <a:schemeClr val="tx1"/>
              </a:solidFill>
            </a:endParaRPr>
          </a:p>
        </p:txBody>
      </p:sp>
      <p:sp>
        <p:nvSpPr>
          <p:cNvPr id="17" name="Rectangle à coins arrondis 16"/>
          <p:cNvSpPr/>
          <p:nvPr/>
        </p:nvSpPr>
        <p:spPr>
          <a:xfrm>
            <a:off x="845016" y="5301013"/>
            <a:ext cx="7965952" cy="478766"/>
          </a:xfrm>
          <a:prstGeom prst="roundRect">
            <a:avLst/>
          </a:prstGeom>
          <a:ln/>
        </p:spPr>
        <p:style>
          <a:lnRef idx="2">
            <a:schemeClr val="accent5"/>
          </a:lnRef>
          <a:fillRef idx="1">
            <a:schemeClr val="lt1"/>
          </a:fillRef>
          <a:effectRef idx="0">
            <a:schemeClr val="accent5"/>
          </a:effectRef>
          <a:fontRef idx="minor">
            <a:schemeClr val="dk1"/>
          </a:fontRef>
        </p:style>
        <p:txBody>
          <a:bodyPr lIns="135000" rtlCol="0" anchor="ctr"/>
          <a:lstStyle/>
          <a:p>
            <a:r>
              <a:rPr lang="fr-FR" sz="1200" dirty="0">
                <a:solidFill>
                  <a:schemeClr val="tx1"/>
                </a:solidFill>
              </a:rPr>
              <a:t>Contribuer, en lien avec les pouvoirs publics, à la </a:t>
            </a:r>
            <a:r>
              <a:rPr lang="fr-FR" sz="1200" b="1" dirty="0">
                <a:solidFill>
                  <a:schemeClr val="tx1"/>
                </a:solidFill>
              </a:rPr>
              <a:t>préparation et à la réponse aux crises sanitaires</a:t>
            </a:r>
            <a:endParaRPr lang="en-GB" sz="1200" b="1" dirty="0">
              <a:solidFill>
                <a:schemeClr val="tx1"/>
              </a:solidFill>
            </a:endParaRPr>
          </a:p>
        </p:txBody>
      </p:sp>
      <p:sp>
        <p:nvSpPr>
          <p:cNvPr id="18" name="Ellipse 17"/>
          <p:cNvSpPr/>
          <p:nvPr/>
        </p:nvSpPr>
        <p:spPr>
          <a:xfrm>
            <a:off x="286349" y="2450978"/>
            <a:ext cx="537210" cy="509184"/>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350" dirty="0"/>
              <a:t>1</a:t>
            </a:r>
          </a:p>
        </p:txBody>
      </p:sp>
      <p:sp>
        <p:nvSpPr>
          <p:cNvPr id="19" name="Ellipse 18"/>
          <p:cNvSpPr/>
          <p:nvPr/>
        </p:nvSpPr>
        <p:spPr>
          <a:xfrm>
            <a:off x="286349" y="3000758"/>
            <a:ext cx="537210" cy="509184"/>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350" dirty="0"/>
              <a:t>2</a:t>
            </a:r>
          </a:p>
        </p:txBody>
      </p:sp>
      <p:sp>
        <p:nvSpPr>
          <p:cNvPr id="20" name="Ellipse 19"/>
          <p:cNvSpPr/>
          <p:nvPr/>
        </p:nvSpPr>
        <p:spPr>
          <a:xfrm>
            <a:off x="285380" y="3558107"/>
            <a:ext cx="537210" cy="509184"/>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350" dirty="0"/>
              <a:t>3</a:t>
            </a:r>
          </a:p>
        </p:txBody>
      </p:sp>
      <p:sp>
        <p:nvSpPr>
          <p:cNvPr id="21" name="Ellipse 20"/>
          <p:cNvSpPr/>
          <p:nvPr/>
        </p:nvSpPr>
        <p:spPr>
          <a:xfrm>
            <a:off x="285380" y="4141022"/>
            <a:ext cx="537210" cy="509184"/>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350" dirty="0"/>
              <a:t>4</a:t>
            </a:r>
          </a:p>
        </p:txBody>
      </p:sp>
      <p:sp>
        <p:nvSpPr>
          <p:cNvPr id="22" name="Ellipse 21"/>
          <p:cNvSpPr/>
          <p:nvPr/>
        </p:nvSpPr>
        <p:spPr>
          <a:xfrm>
            <a:off x="285380" y="4726958"/>
            <a:ext cx="537210" cy="509184"/>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350" dirty="0"/>
              <a:t>5</a:t>
            </a:r>
          </a:p>
        </p:txBody>
      </p:sp>
      <p:sp>
        <p:nvSpPr>
          <p:cNvPr id="23" name="Ellipse 22"/>
          <p:cNvSpPr/>
          <p:nvPr/>
        </p:nvSpPr>
        <p:spPr>
          <a:xfrm>
            <a:off x="285380" y="5270595"/>
            <a:ext cx="537210" cy="509184"/>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350" dirty="0"/>
              <a:t>6</a:t>
            </a:r>
          </a:p>
        </p:txBody>
      </p:sp>
    </p:spTree>
    <p:extLst>
      <p:ext uri="{BB962C8B-B14F-4D97-AF65-F5344CB8AC3E}">
        <p14:creationId xmlns:p14="http://schemas.microsoft.com/office/powerpoint/2010/main" val="3694765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multidisciplinarité de l’ANRS|MIE</a:t>
            </a:r>
          </a:p>
        </p:txBody>
      </p:sp>
      <p:sp>
        <p:nvSpPr>
          <p:cNvPr id="4" name="ZoneTexte 3"/>
          <p:cNvSpPr txBox="1"/>
          <p:nvPr/>
        </p:nvSpPr>
        <p:spPr>
          <a:xfrm>
            <a:off x="6192770" y="3198836"/>
            <a:ext cx="2193253" cy="1800493"/>
          </a:xfrm>
          <a:prstGeom prst="rect">
            <a:avLst/>
          </a:prstGeom>
          <a:solidFill>
            <a:schemeClr val="accent5"/>
          </a:solidFill>
        </p:spPr>
        <p:txBody>
          <a:bodyPr wrap="square" rtlCol="0">
            <a:spAutoFit/>
          </a:bodyPr>
          <a:lstStyle/>
          <a:p>
            <a:pPr algn="ctr">
              <a:buFont typeface="Wingdings" pitchFamily="2" charset="2"/>
              <a:buChar char="à"/>
            </a:pPr>
            <a:endParaRPr lang="fr-FR" sz="300" i="1" dirty="0">
              <a:sym typeface="Wingdings" panose="05000000000000000000" pitchFamily="2" charset="2"/>
            </a:endParaRPr>
          </a:p>
          <a:p>
            <a:pPr algn="ctr"/>
            <a:r>
              <a:rPr lang="fr-FR" sz="1350" b="1" dirty="0">
                <a:solidFill>
                  <a:schemeClr val="bg1"/>
                </a:solidFill>
                <a:sym typeface="Wingdings" panose="05000000000000000000" pitchFamily="2" charset="2"/>
              </a:rPr>
              <a:t>« One </a:t>
            </a:r>
            <a:r>
              <a:rPr lang="fr-FR" sz="1350" b="1" dirty="0" err="1">
                <a:solidFill>
                  <a:schemeClr val="bg1"/>
                </a:solidFill>
                <a:sym typeface="Wingdings" panose="05000000000000000000" pitchFamily="2" charset="2"/>
              </a:rPr>
              <a:t>Health</a:t>
            </a:r>
            <a:r>
              <a:rPr lang="fr-FR" sz="1350" b="1" dirty="0">
                <a:solidFill>
                  <a:schemeClr val="bg1"/>
                </a:solidFill>
                <a:sym typeface="Wingdings" panose="05000000000000000000" pitchFamily="2" charset="2"/>
              </a:rPr>
              <a:t> »</a:t>
            </a:r>
          </a:p>
          <a:p>
            <a:pPr algn="ctr"/>
            <a:endParaRPr lang="fr-FR" sz="1350" dirty="0">
              <a:solidFill>
                <a:schemeClr val="bg1"/>
              </a:solidFill>
              <a:sym typeface="Wingdings" panose="05000000000000000000" pitchFamily="2" charset="2"/>
            </a:endParaRPr>
          </a:p>
          <a:p>
            <a:pPr algn="ctr"/>
            <a:r>
              <a:rPr lang="fr-FR" sz="1350" b="1" dirty="0">
                <a:solidFill>
                  <a:schemeClr val="bg1"/>
                </a:solidFill>
                <a:sym typeface="Wingdings" panose="05000000000000000000" pitchFamily="2" charset="2"/>
              </a:rPr>
              <a:t>	</a:t>
            </a:r>
          </a:p>
          <a:p>
            <a:pPr algn="ctr"/>
            <a:r>
              <a:rPr lang="fr-FR" sz="1350" b="1" dirty="0">
                <a:solidFill>
                  <a:schemeClr val="bg1"/>
                </a:solidFill>
                <a:sym typeface="Wingdings" panose="05000000000000000000" pitchFamily="2" charset="2"/>
              </a:rPr>
              <a:t>« Santé mondiale »</a:t>
            </a:r>
          </a:p>
          <a:p>
            <a:pPr algn="ctr"/>
            <a:endParaRPr lang="fr-FR" sz="1350" b="1" dirty="0">
              <a:solidFill>
                <a:schemeClr val="bg1"/>
              </a:solidFill>
              <a:sym typeface="Wingdings" panose="05000000000000000000" pitchFamily="2" charset="2"/>
            </a:endParaRPr>
          </a:p>
          <a:p>
            <a:pPr algn="ctr"/>
            <a:r>
              <a:rPr lang="fr-FR" sz="1350" dirty="0">
                <a:solidFill>
                  <a:schemeClr val="bg1"/>
                </a:solidFill>
                <a:sym typeface="Wingdings" panose="05000000000000000000" pitchFamily="2" charset="2"/>
              </a:rPr>
              <a:t> </a:t>
            </a:r>
          </a:p>
          <a:p>
            <a:pPr algn="ctr"/>
            <a:r>
              <a:rPr lang="fr-FR" sz="1350" b="1" dirty="0">
                <a:solidFill>
                  <a:schemeClr val="bg1"/>
                </a:solidFill>
                <a:sym typeface="Wingdings" panose="05000000000000000000" pitchFamily="2" charset="2"/>
              </a:rPr>
              <a:t>International</a:t>
            </a:r>
            <a:r>
              <a:rPr lang="fr-FR" sz="1350" dirty="0">
                <a:solidFill>
                  <a:schemeClr val="bg1"/>
                </a:solidFill>
                <a:sym typeface="Wingdings" panose="05000000000000000000" pitchFamily="2" charset="2"/>
              </a:rPr>
              <a:t> </a:t>
            </a:r>
          </a:p>
          <a:p>
            <a:pPr algn="ctr"/>
            <a:r>
              <a:rPr lang="fr-FR" sz="1350" dirty="0">
                <a:solidFill>
                  <a:schemeClr val="bg1"/>
                </a:solidFill>
                <a:sym typeface="Wingdings" panose="05000000000000000000" pitchFamily="2" charset="2"/>
              </a:rPr>
              <a:t>‘PRFI’ </a:t>
            </a:r>
            <a:r>
              <a:rPr lang="fr-FR" sz="1350" u="sng" dirty="0">
                <a:solidFill>
                  <a:schemeClr val="bg1"/>
                </a:solidFill>
                <a:sym typeface="Wingdings" panose="05000000000000000000" pitchFamily="2" charset="2"/>
              </a:rPr>
              <a:t>et</a:t>
            </a:r>
            <a:r>
              <a:rPr lang="fr-FR" sz="1350" dirty="0">
                <a:solidFill>
                  <a:schemeClr val="bg1"/>
                </a:solidFill>
                <a:sym typeface="Wingdings" panose="05000000000000000000" pitchFamily="2" charset="2"/>
              </a:rPr>
              <a:t> Europe</a:t>
            </a:r>
          </a:p>
        </p:txBody>
      </p:sp>
      <p:sp>
        <p:nvSpPr>
          <p:cNvPr id="5" name="Rectangle 4"/>
          <p:cNvSpPr/>
          <p:nvPr/>
        </p:nvSpPr>
        <p:spPr>
          <a:xfrm>
            <a:off x="6350997" y="2790622"/>
            <a:ext cx="1915909" cy="300082"/>
          </a:xfrm>
          <a:prstGeom prst="rect">
            <a:avLst/>
          </a:prstGeom>
        </p:spPr>
        <p:txBody>
          <a:bodyPr wrap="none">
            <a:spAutoFit/>
          </a:bodyPr>
          <a:lstStyle/>
          <a:p>
            <a:r>
              <a:rPr lang="fr-FR" sz="1350" b="1" dirty="0">
                <a:solidFill>
                  <a:srgbClr val="0075BC"/>
                </a:solidFill>
                <a:sym typeface="Wingdings" panose="05000000000000000000" pitchFamily="2" charset="2"/>
              </a:rPr>
              <a:t>Approche intégrative</a:t>
            </a:r>
            <a:endParaRPr lang="fr-FR" sz="1350" dirty="0">
              <a:solidFill>
                <a:srgbClr val="0075BC"/>
              </a:solidFill>
            </a:endParaRPr>
          </a:p>
        </p:txBody>
      </p:sp>
      <p:pic>
        <p:nvPicPr>
          <p:cNvPr id="6" name="Imag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895" y="2271619"/>
            <a:ext cx="5358194" cy="3616718"/>
          </a:xfrm>
          <a:prstGeom prst="rect">
            <a:avLst/>
          </a:prstGeom>
        </p:spPr>
      </p:pic>
    </p:spTree>
    <p:extLst>
      <p:ext uri="{BB962C8B-B14F-4D97-AF65-F5344CB8AC3E}">
        <p14:creationId xmlns:p14="http://schemas.microsoft.com/office/powerpoint/2010/main" val="3502961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14058" y="5452227"/>
            <a:ext cx="8524619" cy="264744"/>
          </a:xfrm>
        </p:spPr>
        <p:txBody>
          <a:bodyPr>
            <a:noAutofit/>
          </a:bodyPr>
          <a:lstStyle/>
          <a:p>
            <a:pPr marL="0" indent="0" algn="just">
              <a:buNone/>
            </a:pPr>
            <a:r>
              <a:rPr lang="fr-FR" dirty="0"/>
              <a:t>On observe cependant une </a:t>
            </a:r>
            <a:r>
              <a:rPr lang="fr-FR" b="1" dirty="0">
                <a:solidFill>
                  <a:schemeClr val="accent5"/>
                </a:solidFill>
              </a:rPr>
              <a:t>recrudescence des phénomènes d’émergence</a:t>
            </a:r>
            <a:r>
              <a:rPr lang="fr-FR" dirty="0"/>
              <a:t> depuis les années 2000.</a:t>
            </a:r>
          </a:p>
        </p:txBody>
      </p:sp>
      <p:sp>
        <p:nvSpPr>
          <p:cNvPr id="3" name="Espace réservé du texte 2"/>
          <p:cNvSpPr>
            <a:spLocks noGrp="1"/>
          </p:cNvSpPr>
          <p:nvPr>
            <p:ph type="body" sz="quarter" idx="13"/>
          </p:nvPr>
        </p:nvSpPr>
        <p:spPr/>
        <p:txBody>
          <a:bodyPr/>
          <a:lstStyle/>
          <a:p>
            <a:endParaRPr lang="fr-FR"/>
          </a:p>
        </p:txBody>
      </p:sp>
      <p:sp>
        <p:nvSpPr>
          <p:cNvPr id="4" name="Titre 3"/>
          <p:cNvSpPr>
            <a:spLocks noGrp="1"/>
          </p:cNvSpPr>
          <p:nvPr>
            <p:ph type="title"/>
          </p:nvPr>
        </p:nvSpPr>
        <p:spPr>
          <a:xfrm>
            <a:off x="314058" y="1763595"/>
            <a:ext cx="8524619" cy="350988"/>
          </a:xfrm>
        </p:spPr>
        <p:txBody>
          <a:bodyPr>
            <a:normAutofit fontScale="90000"/>
          </a:bodyPr>
          <a:lstStyle/>
          <a:p>
            <a:r>
              <a:rPr lang="fr-FR" b="1" dirty="0"/>
              <a:t>Evolution de l’état de santé dans le monde</a:t>
            </a:r>
          </a:p>
        </p:txBody>
      </p:sp>
      <p:pic>
        <p:nvPicPr>
          <p:cNvPr id="8" name="Graphique 2">
            <a:extLst>
              <a:ext uri="{FF2B5EF4-FFF2-40B4-BE49-F238E27FC236}">
                <a16:creationId xmlns:a16="http://schemas.microsoft.com/office/drawing/2014/main" id="{011C06AD-C8E8-BE4E-B96E-EB18221721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4414" y="2114583"/>
            <a:ext cx="5800000" cy="3262500"/>
          </a:xfrm>
          <a:prstGeom prst="rect">
            <a:avLst/>
          </a:prstGeom>
        </p:spPr>
      </p:pic>
      <p:sp>
        <p:nvSpPr>
          <p:cNvPr id="9" name="ZoneTexte 8"/>
          <p:cNvSpPr txBox="1"/>
          <p:nvPr/>
        </p:nvSpPr>
        <p:spPr>
          <a:xfrm>
            <a:off x="3380510" y="5754103"/>
            <a:ext cx="3124200" cy="219291"/>
          </a:xfrm>
          <a:prstGeom prst="rect">
            <a:avLst/>
          </a:prstGeom>
          <a:noFill/>
        </p:spPr>
        <p:txBody>
          <a:bodyPr wrap="square" rtlCol="0">
            <a:spAutoFit/>
          </a:bodyPr>
          <a:lstStyle/>
          <a:p>
            <a:r>
              <a:rPr lang="fr-FR" sz="825" dirty="0">
                <a:solidFill>
                  <a:schemeClr val="bg1">
                    <a:lumMod val="50000"/>
                  </a:schemeClr>
                </a:solidFill>
              </a:rPr>
              <a:t>Sources : UKHSA</a:t>
            </a:r>
          </a:p>
        </p:txBody>
      </p:sp>
    </p:spTree>
    <p:extLst>
      <p:ext uri="{BB962C8B-B14F-4D97-AF65-F5344CB8AC3E}">
        <p14:creationId xmlns:p14="http://schemas.microsoft.com/office/powerpoint/2010/main" val="280541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4">
            <a:extLst>
              <a:ext uri="{FF2B5EF4-FFF2-40B4-BE49-F238E27FC236}">
                <a16:creationId xmlns:a16="http://schemas.microsoft.com/office/drawing/2014/main" id="{167D6B0E-8BE8-5141-8C8F-E75A04CAFE9D}"/>
              </a:ext>
            </a:extLst>
          </p:cNvPr>
          <p:cNvSpPr txBox="1">
            <a:spLocks/>
          </p:cNvSpPr>
          <p:nvPr/>
        </p:nvSpPr>
        <p:spPr>
          <a:xfrm>
            <a:off x="8572500" y="1400568"/>
            <a:ext cx="286751" cy="273844"/>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5BE74C-631A-41B6-B2A4-5A505998CD0B}" type="slidenum">
              <a:rPr lang="fr-FR" sz="900" b="1">
                <a:solidFill>
                  <a:schemeClr val="bg1"/>
                </a:solidFill>
              </a:rPr>
              <a:pPr/>
              <a:t>6</a:t>
            </a:fld>
            <a:endParaRPr lang="fr-FR" sz="900" b="1" dirty="0">
              <a:solidFill>
                <a:schemeClr val="bg1"/>
              </a:solidFill>
            </a:endParaRPr>
          </a:p>
        </p:txBody>
      </p:sp>
      <p:sp>
        <p:nvSpPr>
          <p:cNvPr id="16" name="object 4"/>
          <p:cNvSpPr/>
          <p:nvPr/>
        </p:nvSpPr>
        <p:spPr>
          <a:xfrm>
            <a:off x="6444691" y="5114663"/>
            <a:ext cx="726281" cy="438150"/>
          </a:xfrm>
          <a:custGeom>
            <a:avLst/>
            <a:gdLst/>
            <a:ahLst/>
            <a:cxnLst/>
            <a:rect l="l" t="t" r="r" b="b"/>
            <a:pathLst>
              <a:path w="968375" h="584200">
                <a:moveTo>
                  <a:pt x="870851" y="0"/>
                </a:moveTo>
                <a:lnTo>
                  <a:pt x="97320" y="0"/>
                </a:lnTo>
                <a:lnTo>
                  <a:pt x="59439" y="7648"/>
                </a:lnTo>
                <a:lnTo>
                  <a:pt x="28505" y="28505"/>
                </a:lnTo>
                <a:lnTo>
                  <a:pt x="7648" y="59439"/>
                </a:lnTo>
                <a:lnTo>
                  <a:pt x="0" y="97320"/>
                </a:lnTo>
                <a:lnTo>
                  <a:pt x="0" y="486575"/>
                </a:lnTo>
                <a:lnTo>
                  <a:pt x="7648" y="524455"/>
                </a:lnTo>
                <a:lnTo>
                  <a:pt x="28505" y="555390"/>
                </a:lnTo>
                <a:lnTo>
                  <a:pt x="59439" y="576247"/>
                </a:lnTo>
                <a:lnTo>
                  <a:pt x="97320" y="583895"/>
                </a:lnTo>
                <a:lnTo>
                  <a:pt x="870851" y="583895"/>
                </a:lnTo>
                <a:lnTo>
                  <a:pt x="908732" y="576247"/>
                </a:lnTo>
                <a:lnTo>
                  <a:pt x="939666" y="555390"/>
                </a:lnTo>
                <a:lnTo>
                  <a:pt x="960523" y="524455"/>
                </a:lnTo>
                <a:lnTo>
                  <a:pt x="968171" y="486575"/>
                </a:lnTo>
                <a:lnTo>
                  <a:pt x="968171" y="97320"/>
                </a:lnTo>
                <a:lnTo>
                  <a:pt x="960523" y="59439"/>
                </a:lnTo>
                <a:lnTo>
                  <a:pt x="939666" y="28505"/>
                </a:lnTo>
                <a:lnTo>
                  <a:pt x="908732" y="7648"/>
                </a:lnTo>
                <a:lnTo>
                  <a:pt x="870851" y="0"/>
                </a:lnTo>
                <a:close/>
              </a:path>
            </a:pathLst>
          </a:custGeom>
          <a:solidFill>
            <a:srgbClr val="A9D18E"/>
          </a:solidFill>
        </p:spPr>
        <p:txBody>
          <a:bodyPr wrap="square" lIns="0" tIns="0" rIns="0" bIns="0" rtlCol="0"/>
          <a:lstStyle/>
          <a:p>
            <a:endParaRPr sz="1350"/>
          </a:p>
        </p:txBody>
      </p:sp>
      <p:sp>
        <p:nvSpPr>
          <p:cNvPr id="17" name="object 5"/>
          <p:cNvSpPr txBox="1"/>
          <p:nvPr/>
        </p:nvSpPr>
        <p:spPr>
          <a:xfrm>
            <a:off x="6569669" y="5117973"/>
            <a:ext cx="476726" cy="419987"/>
          </a:xfrm>
          <a:prstGeom prst="rect">
            <a:avLst/>
          </a:prstGeom>
        </p:spPr>
        <p:txBody>
          <a:bodyPr vert="horz" wrap="square" lIns="0" tIns="9525" rIns="0" bIns="0" rtlCol="0">
            <a:spAutoFit/>
          </a:bodyPr>
          <a:lstStyle/>
          <a:p>
            <a:pPr marL="47149">
              <a:lnSpc>
                <a:spcPts val="1601"/>
              </a:lnSpc>
              <a:spcBef>
                <a:spcPts val="75"/>
              </a:spcBef>
            </a:pPr>
            <a:r>
              <a:rPr sz="1350" b="1" spc="-4" dirty="0">
                <a:solidFill>
                  <a:srgbClr val="FFFFFF"/>
                </a:solidFill>
                <a:latin typeface="Arial"/>
                <a:cs typeface="Arial"/>
              </a:rPr>
              <a:t>1996</a:t>
            </a:r>
            <a:endParaRPr sz="1350">
              <a:latin typeface="Arial"/>
              <a:cs typeface="Arial"/>
            </a:endParaRPr>
          </a:p>
          <a:p>
            <a:pPr marL="9525">
              <a:lnSpc>
                <a:spcPts val="1601"/>
              </a:lnSpc>
            </a:pPr>
            <a:r>
              <a:rPr sz="1350" spc="-4" dirty="0">
                <a:solidFill>
                  <a:srgbClr val="FFFFFF"/>
                </a:solidFill>
                <a:latin typeface="Arial"/>
                <a:cs typeface="Arial"/>
              </a:rPr>
              <a:t>Lassa</a:t>
            </a:r>
            <a:endParaRPr sz="1350">
              <a:latin typeface="Arial"/>
              <a:cs typeface="Arial"/>
            </a:endParaRPr>
          </a:p>
        </p:txBody>
      </p:sp>
      <p:sp>
        <p:nvSpPr>
          <p:cNvPr id="18" name="object 6"/>
          <p:cNvSpPr/>
          <p:nvPr/>
        </p:nvSpPr>
        <p:spPr>
          <a:xfrm>
            <a:off x="7085656" y="3964000"/>
            <a:ext cx="8573" cy="1393508"/>
          </a:xfrm>
          <a:custGeom>
            <a:avLst/>
            <a:gdLst/>
            <a:ahLst/>
            <a:cxnLst/>
            <a:rect l="l" t="t" r="r" b="b"/>
            <a:pathLst>
              <a:path w="11429" h="1858010">
                <a:moveTo>
                  <a:pt x="11011" y="0"/>
                </a:moveTo>
                <a:lnTo>
                  <a:pt x="0" y="1857867"/>
                </a:lnTo>
              </a:path>
            </a:pathLst>
          </a:custGeom>
          <a:ln w="28560">
            <a:solidFill>
              <a:srgbClr val="385723"/>
            </a:solidFill>
          </a:ln>
        </p:spPr>
        <p:txBody>
          <a:bodyPr wrap="square" lIns="0" tIns="0" rIns="0" bIns="0" rtlCol="0"/>
          <a:lstStyle/>
          <a:p>
            <a:endParaRPr sz="1350"/>
          </a:p>
        </p:txBody>
      </p:sp>
      <p:sp>
        <p:nvSpPr>
          <p:cNvPr id="19" name="object 9"/>
          <p:cNvSpPr/>
          <p:nvPr/>
        </p:nvSpPr>
        <p:spPr>
          <a:xfrm>
            <a:off x="677532" y="3732647"/>
            <a:ext cx="7959556" cy="231362"/>
          </a:xfrm>
          <a:prstGeom prst="rect">
            <a:avLst/>
          </a:prstGeom>
          <a:blipFill>
            <a:blip r:embed="rId2" cstate="print"/>
            <a:stretch>
              <a:fillRect/>
            </a:stretch>
          </a:blipFill>
        </p:spPr>
        <p:txBody>
          <a:bodyPr wrap="square" lIns="0" tIns="0" rIns="0" bIns="0" rtlCol="0"/>
          <a:lstStyle/>
          <a:p>
            <a:endParaRPr sz="1350"/>
          </a:p>
        </p:txBody>
      </p:sp>
      <p:sp>
        <p:nvSpPr>
          <p:cNvPr id="20" name="object 10"/>
          <p:cNvSpPr/>
          <p:nvPr/>
        </p:nvSpPr>
        <p:spPr>
          <a:xfrm>
            <a:off x="314058" y="2427998"/>
            <a:ext cx="363855" cy="1304925"/>
          </a:xfrm>
          <a:custGeom>
            <a:avLst/>
            <a:gdLst/>
            <a:ahLst/>
            <a:cxnLst/>
            <a:rect l="l" t="t" r="r" b="b"/>
            <a:pathLst>
              <a:path w="485140" h="1739900">
                <a:moveTo>
                  <a:pt x="403860" y="0"/>
                </a:moveTo>
                <a:lnTo>
                  <a:pt x="80772" y="0"/>
                </a:lnTo>
                <a:lnTo>
                  <a:pt x="49334" y="6348"/>
                </a:lnTo>
                <a:lnTo>
                  <a:pt x="23660" y="23661"/>
                </a:lnTo>
                <a:lnTo>
                  <a:pt x="6348" y="49340"/>
                </a:lnTo>
                <a:lnTo>
                  <a:pt x="0" y="80784"/>
                </a:lnTo>
                <a:lnTo>
                  <a:pt x="0" y="1658759"/>
                </a:lnTo>
                <a:lnTo>
                  <a:pt x="6348" y="1690202"/>
                </a:lnTo>
                <a:lnTo>
                  <a:pt x="23660" y="1715876"/>
                </a:lnTo>
                <a:lnTo>
                  <a:pt x="49334" y="1733185"/>
                </a:lnTo>
                <a:lnTo>
                  <a:pt x="80772" y="1739531"/>
                </a:lnTo>
                <a:lnTo>
                  <a:pt x="403860" y="1739531"/>
                </a:lnTo>
                <a:lnTo>
                  <a:pt x="435302" y="1733185"/>
                </a:lnTo>
                <a:lnTo>
                  <a:pt x="460976" y="1715876"/>
                </a:lnTo>
                <a:lnTo>
                  <a:pt x="478285" y="1690202"/>
                </a:lnTo>
                <a:lnTo>
                  <a:pt x="484631" y="1658759"/>
                </a:lnTo>
                <a:lnTo>
                  <a:pt x="484631" y="80784"/>
                </a:lnTo>
                <a:lnTo>
                  <a:pt x="478285" y="49340"/>
                </a:lnTo>
                <a:lnTo>
                  <a:pt x="460976" y="23661"/>
                </a:lnTo>
                <a:lnTo>
                  <a:pt x="435302" y="6348"/>
                </a:lnTo>
                <a:lnTo>
                  <a:pt x="403860" y="0"/>
                </a:lnTo>
                <a:close/>
              </a:path>
            </a:pathLst>
          </a:custGeom>
          <a:solidFill>
            <a:srgbClr val="5B9BD5"/>
          </a:solidFill>
        </p:spPr>
        <p:txBody>
          <a:bodyPr wrap="square" lIns="0" tIns="0" rIns="0" bIns="0" rtlCol="0"/>
          <a:lstStyle/>
          <a:p>
            <a:endParaRPr sz="1350"/>
          </a:p>
        </p:txBody>
      </p:sp>
      <p:sp>
        <p:nvSpPr>
          <p:cNvPr id="21" name="object 11"/>
          <p:cNvSpPr txBox="1"/>
          <p:nvPr/>
        </p:nvSpPr>
        <p:spPr>
          <a:xfrm>
            <a:off x="399641" y="2537413"/>
            <a:ext cx="205184" cy="1086326"/>
          </a:xfrm>
          <a:prstGeom prst="rect">
            <a:avLst/>
          </a:prstGeom>
        </p:spPr>
        <p:txBody>
          <a:bodyPr vert="vert270" wrap="square" lIns="0" tIns="0" rIns="0" bIns="0" rtlCol="0">
            <a:spAutoFit/>
          </a:bodyPr>
          <a:lstStyle/>
          <a:p>
            <a:pPr marL="9525">
              <a:lnSpc>
                <a:spcPts val="1568"/>
              </a:lnSpc>
            </a:pPr>
            <a:r>
              <a:rPr sz="1350" b="1" spc="-4" dirty="0">
                <a:solidFill>
                  <a:srgbClr val="FFFFFF"/>
                </a:solidFill>
                <a:latin typeface="Arial"/>
                <a:cs typeface="Arial"/>
              </a:rPr>
              <a:t>Identification</a:t>
            </a:r>
            <a:endParaRPr sz="1350">
              <a:latin typeface="Arial"/>
              <a:cs typeface="Arial"/>
            </a:endParaRPr>
          </a:p>
        </p:txBody>
      </p:sp>
      <p:sp>
        <p:nvSpPr>
          <p:cNvPr id="22" name="object 12"/>
          <p:cNvSpPr/>
          <p:nvPr/>
        </p:nvSpPr>
        <p:spPr>
          <a:xfrm>
            <a:off x="314058" y="3964010"/>
            <a:ext cx="363855" cy="1304925"/>
          </a:xfrm>
          <a:custGeom>
            <a:avLst/>
            <a:gdLst/>
            <a:ahLst/>
            <a:cxnLst/>
            <a:rect l="l" t="t" r="r" b="b"/>
            <a:pathLst>
              <a:path w="485140" h="1739900">
                <a:moveTo>
                  <a:pt x="403860" y="0"/>
                </a:moveTo>
                <a:lnTo>
                  <a:pt x="80772" y="0"/>
                </a:lnTo>
                <a:lnTo>
                  <a:pt x="49334" y="6346"/>
                </a:lnTo>
                <a:lnTo>
                  <a:pt x="23660" y="23655"/>
                </a:lnTo>
                <a:lnTo>
                  <a:pt x="6348" y="49329"/>
                </a:lnTo>
                <a:lnTo>
                  <a:pt x="0" y="80772"/>
                </a:lnTo>
                <a:lnTo>
                  <a:pt x="0" y="1658747"/>
                </a:lnTo>
                <a:lnTo>
                  <a:pt x="6348" y="1690191"/>
                </a:lnTo>
                <a:lnTo>
                  <a:pt x="23660" y="1715870"/>
                </a:lnTo>
                <a:lnTo>
                  <a:pt x="49334" y="1733183"/>
                </a:lnTo>
                <a:lnTo>
                  <a:pt x="80772" y="1739531"/>
                </a:lnTo>
                <a:lnTo>
                  <a:pt x="403860" y="1739531"/>
                </a:lnTo>
                <a:lnTo>
                  <a:pt x="435302" y="1733183"/>
                </a:lnTo>
                <a:lnTo>
                  <a:pt x="460976" y="1715870"/>
                </a:lnTo>
                <a:lnTo>
                  <a:pt x="478285" y="1690191"/>
                </a:lnTo>
                <a:lnTo>
                  <a:pt x="484631" y="1658747"/>
                </a:lnTo>
                <a:lnTo>
                  <a:pt x="484631" y="80772"/>
                </a:lnTo>
                <a:lnTo>
                  <a:pt x="478285" y="49329"/>
                </a:lnTo>
                <a:lnTo>
                  <a:pt x="460976" y="23655"/>
                </a:lnTo>
                <a:lnTo>
                  <a:pt x="435302" y="6346"/>
                </a:lnTo>
                <a:lnTo>
                  <a:pt x="403860" y="0"/>
                </a:lnTo>
                <a:close/>
              </a:path>
            </a:pathLst>
          </a:custGeom>
          <a:solidFill>
            <a:srgbClr val="A9D18E"/>
          </a:solidFill>
        </p:spPr>
        <p:txBody>
          <a:bodyPr wrap="square" lIns="0" tIns="0" rIns="0" bIns="0" rtlCol="0"/>
          <a:lstStyle/>
          <a:p>
            <a:endParaRPr sz="1350"/>
          </a:p>
        </p:txBody>
      </p:sp>
      <p:sp>
        <p:nvSpPr>
          <p:cNvPr id="23" name="object 13"/>
          <p:cNvSpPr txBox="1"/>
          <p:nvPr/>
        </p:nvSpPr>
        <p:spPr>
          <a:xfrm>
            <a:off x="399641" y="4178543"/>
            <a:ext cx="205184" cy="876300"/>
          </a:xfrm>
          <a:prstGeom prst="rect">
            <a:avLst/>
          </a:prstGeom>
        </p:spPr>
        <p:txBody>
          <a:bodyPr vert="vert270" wrap="square" lIns="0" tIns="0" rIns="0" bIns="0" rtlCol="0">
            <a:spAutoFit/>
          </a:bodyPr>
          <a:lstStyle/>
          <a:p>
            <a:pPr marL="9525">
              <a:lnSpc>
                <a:spcPts val="1568"/>
              </a:lnSpc>
            </a:pPr>
            <a:r>
              <a:rPr sz="1350" b="1" spc="-4" dirty="0">
                <a:solidFill>
                  <a:srgbClr val="FFFFFF"/>
                </a:solidFill>
                <a:latin typeface="Arial"/>
                <a:cs typeface="Arial"/>
              </a:rPr>
              <a:t>Epidemics</a:t>
            </a:r>
            <a:endParaRPr sz="1350">
              <a:latin typeface="Arial"/>
              <a:cs typeface="Arial"/>
            </a:endParaRPr>
          </a:p>
        </p:txBody>
      </p:sp>
      <p:sp>
        <p:nvSpPr>
          <p:cNvPr id="24" name="object 14"/>
          <p:cNvSpPr/>
          <p:nvPr/>
        </p:nvSpPr>
        <p:spPr>
          <a:xfrm>
            <a:off x="5676519" y="2534851"/>
            <a:ext cx="705802" cy="471011"/>
          </a:xfrm>
          <a:custGeom>
            <a:avLst/>
            <a:gdLst/>
            <a:ahLst/>
            <a:cxnLst/>
            <a:rect l="l" t="t" r="r" b="b"/>
            <a:pathLst>
              <a:path w="941070" h="628014">
                <a:moveTo>
                  <a:pt x="836053" y="0"/>
                </a:moveTo>
                <a:lnTo>
                  <a:pt x="104597" y="0"/>
                </a:lnTo>
                <a:lnTo>
                  <a:pt x="63881" y="8219"/>
                </a:lnTo>
                <a:lnTo>
                  <a:pt x="30633" y="30633"/>
                </a:lnTo>
                <a:lnTo>
                  <a:pt x="8219" y="63881"/>
                </a:lnTo>
                <a:lnTo>
                  <a:pt x="0" y="104597"/>
                </a:lnTo>
                <a:lnTo>
                  <a:pt x="0" y="522985"/>
                </a:lnTo>
                <a:lnTo>
                  <a:pt x="8219" y="563702"/>
                </a:lnTo>
                <a:lnTo>
                  <a:pt x="30633" y="596949"/>
                </a:lnTo>
                <a:lnTo>
                  <a:pt x="63881" y="619364"/>
                </a:lnTo>
                <a:lnTo>
                  <a:pt x="104597" y="627583"/>
                </a:lnTo>
                <a:lnTo>
                  <a:pt x="836053" y="627583"/>
                </a:lnTo>
                <a:lnTo>
                  <a:pt x="876769" y="619364"/>
                </a:lnTo>
                <a:lnTo>
                  <a:pt x="910016" y="596949"/>
                </a:lnTo>
                <a:lnTo>
                  <a:pt x="932431" y="563702"/>
                </a:lnTo>
                <a:lnTo>
                  <a:pt x="940650" y="522985"/>
                </a:lnTo>
                <a:lnTo>
                  <a:pt x="940650" y="104597"/>
                </a:lnTo>
                <a:lnTo>
                  <a:pt x="932431" y="63881"/>
                </a:lnTo>
                <a:lnTo>
                  <a:pt x="910016" y="30633"/>
                </a:lnTo>
                <a:lnTo>
                  <a:pt x="876769" y="8219"/>
                </a:lnTo>
                <a:lnTo>
                  <a:pt x="836053" y="0"/>
                </a:lnTo>
                <a:close/>
              </a:path>
            </a:pathLst>
          </a:custGeom>
          <a:solidFill>
            <a:srgbClr val="5B9BD5"/>
          </a:solidFill>
        </p:spPr>
        <p:txBody>
          <a:bodyPr wrap="square" lIns="0" tIns="0" rIns="0" bIns="0" rtlCol="0"/>
          <a:lstStyle/>
          <a:p>
            <a:endParaRPr sz="1350"/>
          </a:p>
        </p:txBody>
      </p:sp>
      <p:sp>
        <p:nvSpPr>
          <p:cNvPr id="25" name="object 15"/>
          <p:cNvSpPr/>
          <p:nvPr/>
        </p:nvSpPr>
        <p:spPr>
          <a:xfrm>
            <a:off x="5742622" y="2700175"/>
            <a:ext cx="8573" cy="974884"/>
          </a:xfrm>
          <a:custGeom>
            <a:avLst/>
            <a:gdLst/>
            <a:ahLst/>
            <a:cxnLst/>
            <a:rect l="l" t="t" r="r" b="b"/>
            <a:pathLst>
              <a:path w="11429"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26" name="object 16"/>
          <p:cNvSpPr/>
          <p:nvPr/>
        </p:nvSpPr>
        <p:spPr>
          <a:xfrm>
            <a:off x="6481162" y="2534851"/>
            <a:ext cx="660083" cy="471011"/>
          </a:xfrm>
          <a:custGeom>
            <a:avLst/>
            <a:gdLst/>
            <a:ahLst/>
            <a:cxnLst/>
            <a:rect l="l" t="t" r="r" b="b"/>
            <a:pathLst>
              <a:path w="880109" h="628014">
                <a:moveTo>
                  <a:pt x="775398" y="0"/>
                </a:moveTo>
                <a:lnTo>
                  <a:pt x="104597" y="0"/>
                </a:lnTo>
                <a:lnTo>
                  <a:pt x="63881" y="8219"/>
                </a:lnTo>
                <a:lnTo>
                  <a:pt x="30633" y="30633"/>
                </a:lnTo>
                <a:lnTo>
                  <a:pt x="8219" y="63881"/>
                </a:lnTo>
                <a:lnTo>
                  <a:pt x="0" y="104597"/>
                </a:lnTo>
                <a:lnTo>
                  <a:pt x="0" y="522985"/>
                </a:lnTo>
                <a:lnTo>
                  <a:pt x="8219" y="563702"/>
                </a:lnTo>
                <a:lnTo>
                  <a:pt x="30633" y="596949"/>
                </a:lnTo>
                <a:lnTo>
                  <a:pt x="63881" y="619364"/>
                </a:lnTo>
                <a:lnTo>
                  <a:pt x="104597" y="627583"/>
                </a:lnTo>
                <a:lnTo>
                  <a:pt x="775398" y="627583"/>
                </a:lnTo>
                <a:lnTo>
                  <a:pt x="816114" y="619364"/>
                </a:lnTo>
                <a:lnTo>
                  <a:pt x="849361" y="596949"/>
                </a:lnTo>
                <a:lnTo>
                  <a:pt x="871776" y="563702"/>
                </a:lnTo>
                <a:lnTo>
                  <a:pt x="879995" y="522985"/>
                </a:lnTo>
                <a:lnTo>
                  <a:pt x="879995" y="104597"/>
                </a:lnTo>
                <a:lnTo>
                  <a:pt x="871776" y="63881"/>
                </a:lnTo>
                <a:lnTo>
                  <a:pt x="849361" y="30633"/>
                </a:lnTo>
                <a:lnTo>
                  <a:pt x="816114" y="8219"/>
                </a:lnTo>
                <a:lnTo>
                  <a:pt x="775398" y="0"/>
                </a:lnTo>
                <a:close/>
              </a:path>
            </a:pathLst>
          </a:custGeom>
          <a:solidFill>
            <a:srgbClr val="5B9BD5"/>
          </a:solidFill>
        </p:spPr>
        <p:txBody>
          <a:bodyPr wrap="square" lIns="0" tIns="0" rIns="0" bIns="0" rtlCol="0"/>
          <a:lstStyle/>
          <a:p>
            <a:endParaRPr sz="1350"/>
          </a:p>
        </p:txBody>
      </p:sp>
      <p:sp>
        <p:nvSpPr>
          <p:cNvPr id="27" name="object 17"/>
          <p:cNvSpPr txBox="1"/>
          <p:nvPr/>
        </p:nvSpPr>
        <p:spPr>
          <a:xfrm>
            <a:off x="6611141" y="2555367"/>
            <a:ext cx="400526" cy="419987"/>
          </a:xfrm>
          <a:prstGeom prst="rect">
            <a:avLst/>
          </a:prstGeom>
        </p:spPr>
        <p:txBody>
          <a:bodyPr vert="horz" wrap="square" lIns="0" tIns="9525" rIns="0" bIns="0" rtlCol="0">
            <a:spAutoFit/>
          </a:bodyPr>
          <a:lstStyle/>
          <a:p>
            <a:pPr marL="9525">
              <a:lnSpc>
                <a:spcPts val="1594"/>
              </a:lnSpc>
              <a:spcBef>
                <a:spcPts val="75"/>
              </a:spcBef>
            </a:pPr>
            <a:r>
              <a:rPr sz="1350" b="1" spc="-4" dirty="0">
                <a:solidFill>
                  <a:srgbClr val="FFFFFF"/>
                </a:solidFill>
                <a:latin typeface="Arial"/>
                <a:cs typeface="Arial"/>
              </a:rPr>
              <a:t>1983</a:t>
            </a:r>
            <a:endParaRPr sz="1350">
              <a:latin typeface="Arial"/>
              <a:cs typeface="Arial"/>
            </a:endParaRPr>
          </a:p>
          <a:p>
            <a:pPr marL="57150">
              <a:lnSpc>
                <a:spcPts val="1594"/>
              </a:lnSpc>
            </a:pPr>
            <a:r>
              <a:rPr sz="1350" dirty="0">
                <a:solidFill>
                  <a:srgbClr val="FFFFFF"/>
                </a:solidFill>
                <a:latin typeface="Arial"/>
                <a:cs typeface="Arial"/>
              </a:rPr>
              <a:t>HIV</a:t>
            </a:r>
            <a:endParaRPr sz="1350">
              <a:latin typeface="Arial"/>
              <a:cs typeface="Arial"/>
            </a:endParaRPr>
          </a:p>
        </p:txBody>
      </p:sp>
      <p:sp>
        <p:nvSpPr>
          <p:cNvPr id="28" name="object 18"/>
          <p:cNvSpPr/>
          <p:nvPr/>
        </p:nvSpPr>
        <p:spPr>
          <a:xfrm>
            <a:off x="6547265" y="2700175"/>
            <a:ext cx="8573" cy="974884"/>
          </a:xfrm>
          <a:custGeom>
            <a:avLst/>
            <a:gdLst/>
            <a:ahLst/>
            <a:cxnLst/>
            <a:rect l="l" t="t" r="r" b="b"/>
            <a:pathLst>
              <a:path w="11429"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29" name="object 19"/>
          <p:cNvSpPr/>
          <p:nvPr/>
        </p:nvSpPr>
        <p:spPr>
          <a:xfrm>
            <a:off x="3607527" y="2527926"/>
            <a:ext cx="600075" cy="477679"/>
          </a:xfrm>
          <a:custGeom>
            <a:avLst/>
            <a:gdLst/>
            <a:ahLst/>
            <a:cxnLst/>
            <a:rect l="l" t="t" r="r" b="b"/>
            <a:pathLst>
              <a:path w="800100" h="636905">
                <a:moveTo>
                  <a:pt x="693877" y="0"/>
                </a:moveTo>
                <a:lnTo>
                  <a:pt x="106133" y="0"/>
                </a:lnTo>
                <a:lnTo>
                  <a:pt x="64824" y="8341"/>
                </a:lnTo>
                <a:lnTo>
                  <a:pt x="31088" y="31089"/>
                </a:lnTo>
                <a:lnTo>
                  <a:pt x="8341" y="64829"/>
                </a:lnTo>
                <a:lnTo>
                  <a:pt x="0" y="106146"/>
                </a:lnTo>
                <a:lnTo>
                  <a:pt x="0" y="530682"/>
                </a:lnTo>
                <a:lnTo>
                  <a:pt x="8341" y="571991"/>
                </a:lnTo>
                <a:lnTo>
                  <a:pt x="31088" y="605728"/>
                </a:lnTo>
                <a:lnTo>
                  <a:pt x="64824" y="628474"/>
                </a:lnTo>
                <a:lnTo>
                  <a:pt x="106133" y="636816"/>
                </a:lnTo>
                <a:lnTo>
                  <a:pt x="693877" y="636816"/>
                </a:lnTo>
                <a:lnTo>
                  <a:pt x="735192" y="628474"/>
                </a:lnTo>
                <a:lnTo>
                  <a:pt x="768927" y="605728"/>
                </a:lnTo>
                <a:lnTo>
                  <a:pt x="791671" y="571991"/>
                </a:lnTo>
                <a:lnTo>
                  <a:pt x="800011" y="530682"/>
                </a:lnTo>
                <a:lnTo>
                  <a:pt x="800011" y="106146"/>
                </a:lnTo>
                <a:lnTo>
                  <a:pt x="791671" y="64829"/>
                </a:lnTo>
                <a:lnTo>
                  <a:pt x="768927" y="31089"/>
                </a:lnTo>
                <a:lnTo>
                  <a:pt x="735192" y="8341"/>
                </a:lnTo>
                <a:lnTo>
                  <a:pt x="693877" y="0"/>
                </a:lnTo>
                <a:close/>
              </a:path>
            </a:pathLst>
          </a:custGeom>
          <a:solidFill>
            <a:srgbClr val="5B9BD5"/>
          </a:solidFill>
        </p:spPr>
        <p:txBody>
          <a:bodyPr wrap="square" lIns="0" tIns="0" rIns="0" bIns="0" rtlCol="0"/>
          <a:lstStyle/>
          <a:p>
            <a:endParaRPr sz="1350"/>
          </a:p>
        </p:txBody>
      </p:sp>
      <p:sp>
        <p:nvSpPr>
          <p:cNvPr id="30" name="object 20"/>
          <p:cNvSpPr/>
          <p:nvPr/>
        </p:nvSpPr>
        <p:spPr>
          <a:xfrm>
            <a:off x="3673630" y="2693260"/>
            <a:ext cx="8573" cy="974884"/>
          </a:xfrm>
          <a:custGeom>
            <a:avLst/>
            <a:gdLst/>
            <a:ahLst/>
            <a:cxnLst/>
            <a:rect l="l" t="t" r="r" b="b"/>
            <a:pathLst>
              <a:path w="11429"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31" name="object 21"/>
          <p:cNvSpPr/>
          <p:nvPr/>
        </p:nvSpPr>
        <p:spPr>
          <a:xfrm>
            <a:off x="4990671" y="2534851"/>
            <a:ext cx="652939" cy="471011"/>
          </a:xfrm>
          <a:custGeom>
            <a:avLst/>
            <a:gdLst/>
            <a:ahLst/>
            <a:cxnLst/>
            <a:rect l="l" t="t" r="r" b="b"/>
            <a:pathLst>
              <a:path w="870584" h="628014">
                <a:moveTo>
                  <a:pt x="765695" y="0"/>
                </a:moveTo>
                <a:lnTo>
                  <a:pt x="104597" y="0"/>
                </a:lnTo>
                <a:lnTo>
                  <a:pt x="63881" y="8219"/>
                </a:lnTo>
                <a:lnTo>
                  <a:pt x="30633" y="30633"/>
                </a:lnTo>
                <a:lnTo>
                  <a:pt x="8219" y="63881"/>
                </a:lnTo>
                <a:lnTo>
                  <a:pt x="0" y="104597"/>
                </a:lnTo>
                <a:lnTo>
                  <a:pt x="0" y="522985"/>
                </a:lnTo>
                <a:lnTo>
                  <a:pt x="8219" y="563702"/>
                </a:lnTo>
                <a:lnTo>
                  <a:pt x="30633" y="596949"/>
                </a:lnTo>
                <a:lnTo>
                  <a:pt x="63881" y="619364"/>
                </a:lnTo>
                <a:lnTo>
                  <a:pt x="104597" y="627583"/>
                </a:lnTo>
                <a:lnTo>
                  <a:pt x="765695" y="627583"/>
                </a:lnTo>
                <a:lnTo>
                  <a:pt x="806406" y="619364"/>
                </a:lnTo>
                <a:lnTo>
                  <a:pt x="839654" y="596949"/>
                </a:lnTo>
                <a:lnTo>
                  <a:pt x="862072" y="563702"/>
                </a:lnTo>
                <a:lnTo>
                  <a:pt x="870292" y="522985"/>
                </a:lnTo>
                <a:lnTo>
                  <a:pt x="870292" y="104597"/>
                </a:lnTo>
                <a:lnTo>
                  <a:pt x="862072" y="63881"/>
                </a:lnTo>
                <a:lnTo>
                  <a:pt x="839654" y="30633"/>
                </a:lnTo>
                <a:lnTo>
                  <a:pt x="806406" y="8219"/>
                </a:lnTo>
                <a:lnTo>
                  <a:pt x="765695" y="0"/>
                </a:lnTo>
                <a:close/>
              </a:path>
            </a:pathLst>
          </a:custGeom>
          <a:solidFill>
            <a:srgbClr val="5B9BD5"/>
          </a:solidFill>
        </p:spPr>
        <p:txBody>
          <a:bodyPr wrap="square" lIns="0" tIns="0" rIns="0" bIns="0" rtlCol="0"/>
          <a:lstStyle/>
          <a:p>
            <a:endParaRPr sz="1350"/>
          </a:p>
        </p:txBody>
      </p:sp>
      <p:sp>
        <p:nvSpPr>
          <p:cNvPr id="32" name="object 22"/>
          <p:cNvSpPr txBox="1"/>
          <p:nvPr/>
        </p:nvSpPr>
        <p:spPr>
          <a:xfrm>
            <a:off x="5117002" y="2555367"/>
            <a:ext cx="1141571" cy="419987"/>
          </a:xfrm>
          <a:prstGeom prst="rect">
            <a:avLst/>
          </a:prstGeom>
        </p:spPr>
        <p:txBody>
          <a:bodyPr vert="horz" wrap="square" lIns="0" tIns="9525" rIns="0" bIns="0" rtlCol="0">
            <a:spAutoFit/>
          </a:bodyPr>
          <a:lstStyle/>
          <a:p>
            <a:pPr marL="9525">
              <a:lnSpc>
                <a:spcPts val="1594"/>
              </a:lnSpc>
              <a:spcBef>
                <a:spcPts val="75"/>
              </a:spcBef>
              <a:tabLst>
                <a:tab pos="721519" algn="l"/>
              </a:tabLst>
            </a:pPr>
            <a:r>
              <a:rPr sz="1350" b="1" spc="-4" dirty="0">
                <a:solidFill>
                  <a:srgbClr val="FFFFFF"/>
                </a:solidFill>
                <a:latin typeface="Arial"/>
                <a:cs typeface="Arial"/>
              </a:rPr>
              <a:t>1973	1976</a:t>
            </a:r>
            <a:endParaRPr sz="1350">
              <a:latin typeface="Arial"/>
              <a:cs typeface="Arial"/>
            </a:endParaRPr>
          </a:p>
          <a:p>
            <a:pPr marL="30004">
              <a:lnSpc>
                <a:spcPts val="1594"/>
              </a:lnSpc>
              <a:tabLst>
                <a:tab pos="692944" algn="l"/>
              </a:tabLst>
            </a:pPr>
            <a:r>
              <a:rPr sz="1350" dirty="0">
                <a:solidFill>
                  <a:srgbClr val="FFFFFF"/>
                </a:solidFill>
                <a:latin typeface="Arial"/>
                <a:cs typeface="Arial"/>
              </a:rPr>
              <a:t>H</a:t>
            </a:r>
            <a:r>
              <a:rPr sz="1350" spc="-101" dirty="0">
                <a:solidFill>
                  <a:srgbClr val="FFFFFF"/>
                </a:solidFill>
                <a:latin typeface="Arial"/>
                <a:cs typeface="Arial"/>
              </a:rPr>
              <a:t>A</a:t>
            </a:r>
            <a:r>
              <a:rPr sz="1350" dirty="0">
                <a:solidFill>
                  <a:srgbClr val="FFFFFF"/>
                </a:solidFill>
                <a:latin typeface="Arial"/>
                <a:cs typeface="Arial"/>
              </a:rPr>
              <a:t>V	</a:t>
            </a:r>
            <a:r>
              <a:rPr sz="1350" spc="-4" dirty="0">
                <a:solidFill>
                  <a:srgbClr val="FFFFFF"/>
                </a:solidFill>
                <a:latin typeface="Arial"/>
                <a:cs typeface="Arial"/>
              </a:rPr>
              <a:t>Ebo</a:t>
            </a:r>
            <a:r>
              <a:rPr sz="1350" dirty="0">
                <a:solidFill>
                  <a:srgbClr val="FFFFFF"/>
                </a:solidFill>
                <a:latin typeface="Arial"/>
                <a:cs typeface="Arial"/>
              </a:rPr>
              <a:t>la</a:t>
            </a:r>
            <a:endParaRPr sz="1350">
              <a:latin typeface="Arial"/>
              <a:cs typeface="Arial"/>
            </a:endParaRPr>
          </a:p>
        </p:txBody>
      </p:sp>
      <p:sp>
        <p:nvSpPr>
          <p:cNvPr id="33" name="object 23"/>
          <p:cNvSpPr/>
          <p:nvPr/>
        </p:nvSpPr>
        <p:spPr>
          <a:xfrm>
            <a:off x="5056774" y="2700175"/>
            <a:ext cx="8573" cy="974884"/>
          </a:xfrm>
          <a:custGeom>
            <a:avLst/>
            <a:gdLst/>
            <a:ahLst/>
            <a:cxnLst/>
            <a:rect l="l" t="t" r="r" b="b"/>
            <a:pathLst>
              <a:path w="11429"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34" name="object 24"/>
          <p:cNvSpPr/>
          <p:nvPr/>
        </p:nvSpPr>
        <p:spPr>
          <a:xfrm>
            <a:off x="7166257" y="2524296"/>
            <a:ext cx="675323" cy="481489"/>
          </a:xfrm>
          <a:custGeom>
            <a:avLst/>
            <a:gdLst/>
            <a:ahLst/>
            <a:cxnLst/>
            <a:rect l="l" t="t" r="r" b="b"/>
            <a:pathLst>
              <a:path w="900429" h="641985">
                <a:moveTo>
                  <a:pt x="793051" y="0"/>
                </a:moveTo>
                <a:lnTo>
                  <a:pt x="106946" y="0"/>
                </a:lnTo>
                <a:lnTo>
                  <a:pt x="65317" y="8404"/>
                </a:lnTo>
                <a:lnTo>
                  <a:pt x="31322" y="31322"/>
                </a:lnTo>
                <a:lnTo>
                  <a:pt x="8404" y="65317"/>
                </a:lnTo>
                <a:lnTo>
                  <a:pt x="0" y="106946"/>
                </a:lnTo>
                <a:lnTo>
                  <a:pt x="0" y="534708"/>
                </a:lnTo>
                <a:lnTo>
                  <a:pt x="8404" y="576337"/>
                </a:lnTo>
                <a:lnTo>
                  <a:pt x="31322" y="610331"/>
                </a:lnTo>
                <a:lnTo>
                  <a:pt x="65317" y="633250"/>
                </a:lnTo>
                <a:lnTo>
                  <a:pt x="106946" y="641654"/>
                </a:lnTo>
                <a:lnTo>
                  <a:pt x="793051" y="641654"/>
                </a:lnTo>
                <a:lnTo>
                  <a:pt x="834681" y="633250"/>
                </a:lnTo>
                <a:lnTo>
                  <a:pt x="868675" y="610331"/>
                </a:lnTo>
                <a:lnTo>
                  <a:pt x="891594" y="576337"/>
                </a:lnTo>
                <a:lnTo>
                  <a:pt x="899998" y="534708"/>
                </a:lnTo>
                <a:lnTo>
                  <a:pt x="899998" y="106946"/>
                </a:lnTo>
                <a:lnTo>
                  <a:pt x="891594" y="65317"/>
                </a:lnTo>
                <a:lnTo>
                  <a:pt x="868675" y="31322"/>
                </a:lnTo>
                <a:lnTo>
                  <a:pt x="834681" y="8404"/>
                </a:lnTo>
                <a:lnTo>
                  <a:pt x="793051" y="0"/>
                </a:lnTo>
                <a:close/>
              </a:path>
            </a:pathLst>
          </a:custGeom>
          <a:solidFill>
            <a:srgbClr val="5B9BD5"/>
          </a:solidFill>
        </p:spPr>
        <p:txBody>
          <a:bodyPr wrap="square" lIns="0" tIns="0" rIns="0" bIns="0" rtlCol="0"/>
          <a:lstStyle/>
          <a:p>
            <a:endParaRPr sz="1350"/>
          </a:p>
        </p:txBody>
      </p:sp>
      <p:sp>
        <p:nvSpPr>
          <p:cNvPr id="35" name="object 25"/>
          <p:cNvSpPr txBox="1"/>
          <p:nvPr/>
        </p:nvSpPr>
        <p:spPr>
          <a:xfrm>
            <a:off x="7303732" y="2550795"/>
            <a:ext cx="400526" cy="419987"/>
          </a:xfrm>
          <a:prstGeom prst="rect">
            <a:avLst/>
          </a:prstGeom>
        </p:spPr>
        <p:txBody>
          <a:bodyPr vert="horz" wrap="square" lIns="0" tIns="9525" rIns="0" bIns="0" rtlCol="0">
            <a:spAutoFit/>
          </a:bodyPr>
          <a:lstStyle/>
          <a:p>
            <a:pPr marL="9525">
              <a:lnSpc>
                <a:spcPts val="1594"/>
              </a:lnSpc>
              <a:spcBef>
                <a:spcPts val="75"/>
              </a:spcBef>
            </a:pPr>
            <a:r>
              <a:rPr sz="1350" b="1" spc="-4" dirty="0">
                <a:solidFill>
                  <a:srgbClr val="FFFFFF"/>
                </a:solidFill>
                <a:latin typeface="Arial"/>
                <a:cs typeface="Arial"/>
              </a:rPr>
              <a:t>1989</a:t>
            </a:r>
            <a:endParaRPr sz="1350">
              <a:latin typeface="Arial"/>
              <a:cs typeface="Arial"/>
            </a:endParaRPr>
          </a:p>
          <a:p>
            <a:pPr marL="19050">
              <a:lnSpc>
                <a:spcPts val="1594"/>
              </a:lnSpc>
            </a:pPr>
            <a:r>
              <a:rPr sz="1350" dirty="0">
                <a:solidFill>
                  <a:srgbClr val="FFFFFF"/>
                </a:solidFill>
                <a:latin typeface="Arial"/>
                <a:cs typeface="Arial"/>
              </a:rPr>
              <a:t>HCV</a:t>
            </a:r>
            <a:endParaRPr sz="1350">
              <a:latin typeface="Arial"/>
              <a:cs typeface="Arial"/>
            </a:endParaRPr>
          </a:p>
        </p:txBody>
      </p:sp>
      <p:sp>
        <p:nvSpPr>
          <p:cNvPr id="36" name="object 26"/>
          <p:cNvSpPr/>
          <p:nvPr/>
        </p:nvSpPr>
        <p:spPr>
          <a:xfrm>
            <a:off x="7232360" y="2689621"/>
            <a:ext cx="8573" cy="974884"/>
          </a:xfrm>
          <a:custGeom>
            <a:avLst/>
            <a:gdLst/>
            <a:ahLst/>
            <a:cxnLst/>
            <a:rect l="l" t="t" r="r" b="b"/>
            <a:pathLst>
              <a:path w="11429"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37" name="object 27"/>
          <p:cNvSpPr/>
          <p:nvPr/>
        </p:nvSpPr>
        <p:spPr>
          <a:xfrm>
            <a:off x="805058" y="2530430"/>
            <a:ext cx="621030" cy="475298"/>
          </a:xfrm>
          <a:custGeom>
            <a:avLst/>
            <a:gdLst/>
            <a:ahLst/>
            <a:cxnLst/>
            <a:rect l="l" t="t" r="r" b="b"/>
            <a:pathLst>
              <a:path w="828039" h="633730">
                <a:moveTo>
                  <a:pt x="722388" y="0"/>
                </a:moveTo>
                <a:lnTo>
                  <a:pt x="105575" y="0"/>
                </a:lnTo>
                <a:lnTo>
                  <a:pt x="64481" y="8298"/>
                </a:lnTo>
                <a:lnTo>
                  <a:pt x="30922" y="30929"/>
                </a:lnTo>
                <a:lnTo>
                  <a:pt x="8296" y="64491"/>
                </a:lnTo>
                <a:lnTo>
                  <a:pt x="0" y="105587"/>
                </a:lnTo>
                <a:lnTo>
                  <a:pt x="0" y="527900"/>
                </a:lnTo>
                <a:lnTo>
                  <a:pt x="8296" y="568994"/>
                </a:lnTo>
                <a:lnTo>
                  <a:pt x="30922" y="602553"/>
                </a:lnTo>
                <a:lnTo>
                  <a:pt x="64481" y="625179"/>
                </a:lnTo>
                <a:lnTo>
                  <a:pt x="105575" y="633476"/>
                </a:lnTo>
                <a:lnTo>
                  <a:pt x="722388" y="633476"/>
                </a:lnTo>
                <a:lnTo>
                  <a:pt x="763482" y="625179"/>
                </a:lnTo>
                <a:lnTo>
                  <a:pt x="797040" y="602553"/>
                </a:lnTo>
                <a:lnTo>
                  <a:pt x="819666" y="568994"/>
                </a:lnTo>
                <a:lnTo>
                  <a:pt x="827963" y="527900"/>
                </a:lnTo>
                <a:lnTo>
                  <a:pt x="827963" y="105587"/>
                </a:lnTo>
                <a:lnTo>
                  <a:pt x="819666" y="64491"/>
                </a:lnTo>
                <a:lnTo>
                  <a:pt x="797040" y="30929"/>
                </a:lnTo>
                <a:lnTo>
                  <a:pt x="763482" y="8298"/>
                </a:lnTo>
                <a:lnTo>
                  <a:pt x="722388" y="0"/>
                </a:lnTo>
                <a:close/>
              </a:path>
            </a:pathLst>
          </a:custGeom>
          <a:solidFill>
            <a:srgbClr val="5B9BD5"/>
          </a:solidFill>
        </p:spPr>
        <p:txBody>
          <a:bodyPr wrap="square" lIns="0" tIns="0" rIns="0" bIns="0" rtlCol="0"/>
          <a:lstStyle/>
          <a:p>
            <a:endParaRPr sz="1350"/>
          </a:p>
        </p:txBody>
      </p:sp>
      <p:sp>
        <p:nvSpPr>
          <p:cNvPr id="38" name="object 28"/>
          <p:cNvSpPr txBox="1"/>
          <p:nvPr/>
        </p:nvSpPr>
        <p:spPr>
          <a:xfrm>
            <a:off x="915517" y="2553081"/>
            <a:ext cx="400526" cy="419987"/>
          </a:xfrm>
          <a:prstGeom prst="rect">
            <a:avLst/>
          </a:prstGeom>
        </p:spPr>
        <p:txBody>
          <a:bodyPr vert="horz" wrap="square" lIns="0" tIns="9525" rIns="0" bIns="0" rtlCol="0">
            <a:spAutoFit/>
          </a:bodyPr>
          <a:lstStyle/>
          <a:p>
            <a:pPr marL="9525">
              <a:lnSpc>
                <a:spcPts val="1594"/>
              </a:lnSpc>
              <a:spcBef>
                <a:spcPts val="75"/>
              </a:spcBef>
            </a:pPr>
            <a:r>
              <a:rPr sz="1350" b="1" spc="-4" dirty="0">
                <a:solidFill>
                  <a:srgbClr val="FFFFFF"/>
                </a:solidFill>
                <a:latin typeface="Arial"/>
                <a:cs typeface="Arial"/>
              </a:rPr>
              <a:t>1882</a:t>
            </a:r>
            <a:endParaRPr sz="1350">
              <a:latin typeface="Arial"/>
              <a:cs typeface="Arial"/>
            </a:endParaRPr>
          </a:p>
          <a:p>
            <a:pPr marL="85248">
              <a:lnSpc>
                <a:spcPts val="1594"/>
              </a:lnSpc>
            </a:pPr>
            <a:r>
              <a:rPr sz="1350" spc="-4" dirty="0">
                <a:solidFill>
                  <a:srgbClr val="FFFFFF"/>
                </a:solidFill>
                <a:latin typeface="Arial"/>
                <a:cs typeface="Arial"/>
              </a:rPr>
              <a:t>BK</a:t>
            </a:r>
            <a:endParaRPr sz="1350">
              <a:latin typeface="Arial"/>
              <a:cs typeface="Arial"/>
            </a:endParaRPr>
          </a:p>
        </p:txBody>
      </p:sp>
      <p:sp>
        <p:nvSpPr>
          <p:cNvPr id="39" name="object 29"/>
          <p:cNvSpPr/>
          <p:nvPr/>
        </p:nvSpPr>
        <p:spPr>
          <a:xfrm>
            <a:off x="871162" y="2695765"/>
            <a:ext cx="8573" cy="974884"/>
          </a:xfrm>
          <a:custGeom>
            <a:avLst/>
            <a:gdLst/>
            <a:ahLst/>
            <a:cxnLst/>
            <a:rect l="l" t="t" r="r" b="b"/>
            <a:pathLst>
              <a:path w="11430"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40" name="object 30"/>
          <p:cNvSpPr/>
          <p:nvPr/>
        </p:nvSpPr>
        <p:spPr>
          <a:xfrm>
            <a:off x="4235519" y="2527926"/>
            <a:ext cx="692468" cy="477679"/>
          </a:xfrm>
          <a:custGeom>
            <a:avLst/>
            <a:gdLst/>
            <a:ahLst/>
            <a:cxnLst/>
            <a:rect l="l" t="t" r="r" b="b"/>
            <a:pathLst>
              <a:path w="923290" h="636905">
                <a:moveTo>
                  <a:pt x="816762" y="0"/>
                </a:moveTo>
                <a:lnTo>
                  <a:pt x="106146" y="0"/>
                </a:lnTo>
                <a:lnTo>
                  <a:pt x="64829" y="8341"/>
                </a:lnTo>
                <a:lnTo>
                  <a:pt x="31089" y="31089"/>
                </a:lnTo>
                <a:lnTo>
                  <a:pt x="8341" y="64829"/>
                </a:lnTo>
                <a:lnTo>
                  <a:pt x="0" y="106146"/>
                </a:lnTo>
                <a:lnTo>
                  <a:pt x="0" y="530682"/>
                </a:lnTo>
                <a:lnTo>
                  <a:pt x="8341" y="571991"/>
                </a:lnTo>
                <a:lnTo>
                  <a:pt x="31089" y="605728"/>
                </a:lnTo>
                <a:lnTo>
                  <a:pt x="64829" y="628474"/>
                </a:lnTo>
                <a:lnTo>
                  <a:pt x="106146" y="636816"/>
                </a:lnTo>
                <a:lnTo>
                  <a:pt x="816762" y="636816"/>
                </a:lnTo>
                <a:lnTo>
                  <a:pt x="858072" y="628474"/>
                </a:lnTo>
                <a:lnTo>
                  <a:pt x="891808" y="605728"/>
                </a:lnTo>
                <a:lnTo>
                  <a:pt x="914554" y="571991"/>
                </a:lnTo>
                <a:lnTo>
                  <a:pt x="922896" y="530682"/>
                </a:lnTo>
                <a:lnTo>
                  <a:pt x="922896" y="106146"/>
                </a:lnTo>
                <a:lnTo>
                  <a:pt x="914554" y="64829"/>
                </a:lnTo>
                <a:lnTo>
                  <a:pt x="891808" y="31089"/>
                </a:lnTo>
                <a:lnTo>
                  <a:pt x="858072" y="8341"/>
                </a:lnTo>
                <a:lnTo>
                  <a:pt x="816762" y="0"/>
                </a:lnTo>
                <a:close/>
              </a:path>
            </a:pathLst>
          </a:custGeom>
          <a:solidFill>
            <a:srgbClr val="5B9BD5"/>
          </a:solidFill>
        </p:spPr>
        <p:txBody>
          <a:bodyPr wrap="square" lIns="0" tIns="0" rIns="0" bIns="0" rtlCol="0"/>
          <a:lstStyle/>
          <a:p>
            <a:endParaRPr sz="1350"/>
          </a:p>
        </p:txBody>
      </p:sp>
      <p:sp>
        <p:nvSpPr>
          <p:cNvPr id="41" name="object 31"/>
          <p:cNvSpPr txBox="1"/>
          <p:nvPr/>
        </p:nvSpPr>
        <p:spPr>
          <a:xfrm>
            <a:off x="3707510" y="2550795"/>
            <a:ext cx="1112520" cy="419987"/>
          </a:xfrm>
          <a:prstGeom prst="rect">
            <a:avLst/>
          </a:prstGeom>
        </p:spPr>
        <p:txBody>
          <a:bodyPr vert="horz" wrap="square" lIns="0" tIns="9525" rIns="0" bIns="0" rtlCol="0">
            <a:spAutoFit/>
          </a:bodyPr>
          <a:lstStyle/>
          <a:p>
            <a:pPr marL="9525">
              <a:lnSpc>
                <a:spcPts val="1601"/>
              </a:lnSpc>
              <a:spcBef>
                <a:spcPts val="75"/>
              </a:spcBef>
              <a:tabLst>
                <a:tab pos="683419" algn="l"/>
              </a:tabLst>
            </a:pPr>
            <a:r>
              <a:rPr sz="1350" b="1" spc="-4" dirty="0">
                <a:solidFill>
                  <a:srgbClr val="FFFFFF"/>
                </a:solidFill>
                <a:latin typeface="Arial"/>
                <a:cs typeface="Arial"/>
              </a:rPr>
              <a:t>1967	1969</a:t>
            </a:r>
            <a:endParaRPr sz="1350">
              <a:latin typeface="Arial"/>
              <a:cs typeface="Arial"/>
            </a:endParaRPr>
          </a:p>
          <a:p>
            <a:pPr marL="23336">
              <a:lnSpc>
                <a:spcPts val="1601"/>
              </a:lnSpc>
              <a:tabLst>
                <a:tab pos="645319" algn="l"/>
              </a:tabLst>
            </a:pPr>
            <a:r>
              <a:rPr sz="1350" dirty="0">
                <a:solidFill>
                  <a:srgbClr val="FFFFFF"/>
                </a:solidFill>
                <a:latin typeface="Arial"/>
                <a:cs typeface="Arial"/>
              </a:rPr>
              <a:t>H</a:t>
            </a:r>
            <a:r>
              <a:rPr sz="1350" spc="-4" dirty="0">
                <a:solidFill>
                  <a:srgbClr val="FFFFFF"/>
                </a:solidFill>
                <a:latin typeface="Arial"/>
                <a:cs typeface="Arial"/>
              </a:rPr>
              <a:t>B</a:t>
            </a:r>
            <a:r>
              <a:rPr sz="1350" dirty="0">
                <a:solidFill>
                  <a:srgbClr val="FFFFFF"/>
                </a:solidFill>
                <a:latin typeface="Arial"/>
                <a:cs typeface="Arial"/>
              </a:rPr>
              <a:t>V	</a:t>
            </a:r>
            <a:r>
              <a:rPr sz="1350" spc="-4" dirty="0">
                <a:solidFill>
                  <a:srgbClr val="FFFFFF"/>
                </a:solidFill>
                <a:latin typeface="Arial"/>
                <a:cs typeface="Arial"/>
              </a:rPr>
              <a:t>Lassa</a:t>
            </a:r>
            <a:endParaRPr sz="1350">
              <a:latin typeface="Arial"/>
              <a:cs typeface="Arial"/>
            </a:endParaRPr>
          </a:p>
        </p:txBody>
      </p:sp>
      <p:sp>
        <p:nvSpPr>
          <p:cNvPr id="42" name="object 32"/>
          <p:cNvSpPr/>
          <p:nvPr/>
        </p:nvSpPr>
        <p:spPr>
          <a:xfrm>
            <a:off x="4301623" y="2693260"/>
            <a:ext cx="8573" cy="974884"/>
          </a:xfrm>
          <a:custGeom>
            <a:avLst/>
            <a:gdLst/>
            <a:ahLst/>
            <a:cxnLst/>
            <a:rect l="l" t="t" r="r" b="b"/>
            <a:pathLst>
              <a:path w="11429"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43" name="object 33"/>
          <p:cNvSpPr/>
          <p:nvPr/>
        </p:nvSpPr>
        <p:spPr>
          <a:xfrm>
            <a:off x="2709938" y="2527926"/>
            <a:ext cx="607695" cy="477679"/>
          </a:xfrm>
          <a:custGeom>
            <a:avLst/>
            <a:gdLst/>
            <a:ahLst/>
            <a:cxnLst/>
            <a:rect l="l" t="t" r="r" b="b"/>
            <a:pathLst>
              <a:path w="810260" h="636905">
                <a:moveTo>
                  <a:pt x="703846" y="0"/>
                </a:moveTo>
                <a:lnTo>
                  <a:pt x="106146" y="0"/>
                </a:lnTo>
                <a:lnTo>
                  <a:pt x="64829" y="8341"/>
                </a:lnTo>
                <a:lnTo>
                  <a:pt x="31089" y="31089"/>
                </a:lnTo>
                <a:lnTo>
                  <a:pt x="8341" y="64829"/>
                </a:lnTo>
                <a:lnTo>
                  <a:pt x="0" y="106146"/>
                </a:lnTo>
                <a:lnTo>
                  <a:pt x="0" y="530682"/>
                </a:lnTo>
                <a:lnTo>
                  <a:pt x="8341" y="571991"/>
                </a:lnTo>
                <a:lnTo>
                  <a:pt x="31089" y="605728"/>
                </a:lnTo>
                <a:lnTo>
                  <a:pt x="64829" y="628474"/>
                </a:lnTo>
                <a:lnTo>
                  <a:pt x="106146" y="636816"/>
                </a:lnTo>
                <a:lnTo>
                  <a:pt x="703846" y="636816"/>
                </a:lnTo>
                <a:lnTo>
                  <a:pt x="745161" y="628474"/>
                </a:lnTo>
                <a:lnTo>
                  <a:pt x="778897" y="605728"/>
                </a:lnTo>
                <a:lnTo>
                  <a:pt x="801641" y="571991"/>
                </a:lnTo>
                <a:lnTo>
                  <a:pt x="809980" y="530682"/>
                </a:lnTo>
                <a:lnTo>
                  <a:pt x="809980" y="106146"/>
                </a:lnTo>
                <a:lnTo>
                  <a:pt x="801641" y="64829"/>
                </a:lnTo>
                <a:lnTo>
                  <a:pt x="778897" y="31089"/>
                </a:lnTo>
                <a:lnTo>
                  <a:pt x="745161" y="8341"/>
                </a:lnTo>
                <a:lnTo>
                  <a:pt x="703846" y="0"/>
                </a:lnTo>
                <a:close/>
              </a:path>
            </a:pathLst>
          </a:custGeom>
          <a:solidFill>
            <a:srgbClr val="5B9BD5"/>
          </a:solidFill>
        </p:spPr>
        <p:txBody>
          <a:bodyPr wrap="square" lIns="0" tIns="0" rIns="0" bIns="0" rtlCol="0"/>
          <a:lstStyle/>
          <a:p>
            <a:endParaRPr sz="1350"/>
          </a:p>
        </p:txBody>
      </p:sp>
      <p:sp>
        <p:nvSpPr>
          <p:cNvPr id="44" name="object 34"/>
          <p:cNvSpPr txBox="1"/>
          <p:nvPr/>
        </p:nvSpPr>
        <p:spPr>
          <a:xfrm>
            <a:off x="2813656" y="2550795"/>
            <a:ext cx="400526" cy="419987"/>
          </a:xfrm>
          <a:prstGeom prst="rect">
            <a:avLst/>
          </a:prstGeom>
        </p:spPr>
        <p:txBody>
          <a:bodyPr vert="horz" wrap="square" lIns="0" tIns="9525" rIns="0" bIns="0" rtlCol="0">
            <a:spAutoFit/>
          </a:bodyPr>
          <a:lstStyle/>
          <a:p>
            <a:pPr marL="9525">
              <a:lnSpc>
                <a:spcPts val="1601"/>
              </a:lnSpc>
              <a:spcBef>
                <a:spcPts val="75"/>
              </a:spcBef>
            </a:pPr>
            <a:r>
              <a:rPr sz="1350" b="1" spc="-4" dirty="0">
                <a:solidFill>
                  <a:srgbClr val="FFFFFF"/>
                </a:solidFill>
                <a:latin typeface="Arial"/>
                <a:cs typeface="Arial"/>
              </a:rPr>
              <a:t>1947</a:t>
            </a:r>
            <a:endParaRPr sz="1350">
              <a:latin typeface="Arial"/>
              <a:cs typeface="Arial"/>
            </a:endParaRPr>
          </a:p>
          <a:p>
            <a:pPr marL="38100">
              <a:lnSpc>
                <a:spcPts val="1601"/>
              </a:lnSpc>
            </a:pPr>
            <a:r>
              <a:rPr sz="1350" dirty="0">
                <a:solidFill>
                  <a:srgbClr val="FFFFFF"/>
                </a:solidFill>
                <a:latin typeface="Arial"/>
                <a:cs typeface="Arial"/>
              </a:rPr>
              <a:t>Zika</a:t>
            </a:r>
            <a:endParaRPr sz="1350">
              <a:latin typeface="Arial"/>
              <a:cs typeface="Arial"/>
            </a:endParaRPr>
          </a:p>
        </p:txBody>
      </p:sp>
      <p:sp>
        <p:nvSpPr>
          <p:cNvPr id="45" name="object 35"/>
          <p:cNvSpPr/>
          <p:nvPr/>
        </p:nvSpPr>
        <p:spPr>
          <a:xfrm>
            <a:off x="2776051" y="2693260"/>
            <a:ext cx="8573" cy="974884"/>
          </a:xfrm>
          <a:custGeom>
            <a:avLst/>
            <a:gdLst/>
            <a:ahLst/>
            <a:cxnLst/>
            <a:rect l="l" t="t" r="r" b="b"/>
            <a:pathLst>
              <a:path w="11429"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46" name="object 36"/>
          <p:cNvSpPr/>
          <p:nvPr/>
        </p:nvSpPr>
        <p:spPr>
          <a:xfrm>
            <a:off x="1860470" y="2527926"/>
            <a:ext cx="819150" cy="477679"/>
          </a:xfrm>
          <a:custGeom>
            <a:avLst/>
            <a:gdLst/>
            <a:ahLst/>
            <a:cxnLst/>
            <a:rect l="l" t="t" r="r" b="b"/>
            <a:pathLst>
              <a:path w="1092200" h="636905">
                <a:moveTo>
                  <a:pt x="985634" y="0"/>
                </a:moveTo>
                <a:lnTo>
                  <a:pt x="106146" y="0"/>
                </a:lnTo>
                <a:lnTo>
                  <a:pt x="64829" y="8341"/>
                </a:lnTo>
                <a:lnTo>
                  <a:pt x="31089" y="31089"/>
                </a:lnTo>
                <a:lnTo>
                  <a:pt x="8341" y="64829"/>
                </a:lnTo>
                <a:lnTo>
                  <a:pt x="0" y="106146"/>
                </a:lnTo>
                <a:lnTo>
                  <a:pt x="0" y="530682"/>
                </a:lnTo>
                <a:lnTo>
                  <a:pt x="8341" y="571991"/>
                </a:lnTo>
                <a:lnTo>
                  <a:pt x="31089" y="605728"/>
                </a:lnTo>
                <a:lnTo>
                  <a:pt x="64829" y="628474"/>
                </a:lnTo>
                <a:lnTo>
                  <a:pt x="106146" y="636816"/>
                </a:lnTo>
                <a:lnTo>
                  <a:pt x="985634" y="636816"/>
                </a:lnTo>
                <a:lnTo>
                  <a:pt x="1026951" y="628474"/>
                </a:lnTo>
                <a:lnTo>
                  <a:pt x="1060691" y="605728"/>
                </a:lnTo>
                <a:lnTo>
                  <a:pt x="1083439" y="571991"/>
                </a:lnTo>
                <a:lnTo>
                  <a:pt x="1091780" y="530682"/>
                </a:lnTo>
                <a:lnTo>
                  <a:pt x="1091780" y="106146"/>
                </a:lnTo>
                <a:lnTo>
                  <a:pt x="1083439" y="64829"/>
                </a:lnTo>
                <a:lnTo>
                  <a:pt x="1060691" y="31089"/>
                </a:lnTo>
                <a:lnTo>
                  <a:pt x="1026951" y="8341"/>
                </a:lnTo>
                <a:lnTo>
                  <a:pt x="985634" y="0"/>
                </a:lnTo>
                <a:close/>
              </a:path>
            </a:pathLst>
          </a:custGeom>
          <a:solidFill>
            <a:srgbClr val="5B9BD5"/>
          </a:solidFill>
        </p:spPr>
        <p:txBody>
          <a:bodyPr wrap="square" lIns="0" tIns="0" rIns="0" bIns="0" rtlCol="0"/>
          <a:lstStyle/>
          <a:p>
            <a:endParaRPr sz="1350"/>
          </a:p>
        </p:txBody>
      </p:sp>
      <p:sp>
        <p:nvSpPr>
          <p:cNvPr id="47" name="object 37"/>
          <p:cNvSpPr txBox="1"/>
          <p:nvPr/>
        </p:nvSpPr>
        <p:spPr>
          <a:xfrm>
            <a:off x="1960311" y="2550795"/>
            <a:ext cx="619125" cy="419987"/>
          </a:xfrm>
          <a:prstGeom prst="rect">
            <a:avLst/>
          </a:prstGeom>
        </p:spPr>
        <p:txBody>
          <a:bodyPr vert="horz" wrap="square" lIns="0" tIns="9525" rIns="0" bIns="0" rtlCol="0">
            <a:spAutoFit/>
          </a:bodyPr>
          <a:lstStyle/>
          <a:p>
            <a:pPr algn="ctr">
              <a:lnSpc>
                <a:spcPts val="1601"/>
              </a:lnSpc>
              <a:spcBef>
                <a:spcPts val="75"/>
              </a:spcBef>
            </a:pPr>
            <a:r>
              <a:rPr sz="1350" b="1" spc="-4" dirty="0">
                <a:solidFill>
                  <a:srgbClr val="FFFFFF"/>
                </a:solidFill>
                <a:latin typeface="Arial"/>
                <a:cs typeface="Arial"/>
              </a:rPr>
              <a:t>1943</a:t>
            </a:r>
            <a:endParaRPr sz="1350">
              <a:latin typeface="Arial"/>
              <a:cs typeface="Arial"/>
            </a:endParaRPr>
          </a:p>
          <a:p>
            <a:pPr algn="ctr">
              <a:lnSpc>
                <a:spcPts val="1601"/>
              </a:lnSpc>
            </a:pPr>
            <a:r>
              <a:rPr sz="1350" dirty="0">
                <a:solidFill>
                  <a:srgbClr val="FFFFFF"/>
                </a:solidFill>
                <a:latin typeface="Arial"/>
                <a:cs typeface="Arial"/>
              </a:rPr>
              <a:t>D</a:t>
            </a:r>
            <a:r>
              <a:rPr sz="1350" spc="-4" dirty="0">
                <a:solidFill>
                  <a:srgbClr val="FFFFFF"/>
                </a:solidFill>
                <a:latin typeface="Arial"/>
                <a:cs typeface="Arial"/>
              </a:rPr>
              <a:t>engu</a:t>
            </a:r>
            <a:r>
              <a:rPr sz="1350" dirty="0">
                <a:solidFill>
                  <a:srgbClr val="FFFFFF"/>
                </a:solidFill>
                <a:latin typeface="Arial"/>
                <a:cs typeface="Arial"/>
              </a:rPr>
              <a:t>e</a:t>
            </a:r>
            <a:endParaRPr sz="1350">
              <a:latin typeface="Arial"/>
              <a:cs typeface="Arial"/>
            </a:endParaRPr>
          </a:p>
        </p:txBody>
      </p:sp>
      <p:sp>
        <p:nvSpPr>
          <p:cNvPr id="48" name="object 38"/>
          <p:cNvSpPr/>
          <p:nvPr/>
        </p:nvSpPr>
        <p:spPr>
          <a:xfrm>
            <a:off x="1926583" y="2693260"/>
            <a:ext cx="8573" cy="974884"/>
          </a:xfrm>
          <a:custGeom>
            <a:avLst/>
            <a:gdLst/>
            <a:ahLst/>
            <a:cxnLst/>
            <a:rect l="l" t="t" r="r" b="b"/>
            <a:pathLst>
              <a:path w="11430"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49" name="object 39"/>
          <p:cNvSpPr/>
          <p:nvPr/>
        </p:nvSpPr>
        <p:spPr>
          <a:xfrm>
            <a:off x="8138179" y="2524296"/>
            <a:ext cx="890588" cy="481489"/>
          </a:xfrm>
          <a:custGeom>
            <a:avLst/>
            <a:gdLst/>
            <a:ahLst/>
            <a:cxnLst/>
            <a:rect l="l" t="t" r="r" b="b"/>
            <a:pathLst>
              <a:path w="1187450" h="641985">
                <a:moveTo>
                  <a:pt x="1079906" y="0"/>
                </a:moveTo>
                <a:lnTo>
                  <a:pt x="106946" y="0"/>
                </a:lnTo>
                <a:lnTo>
                  <a:pt x="65317" y="8404"/>
                </a:lnTo>
                <a:lnTo>
                  <a:pt x="31322" y="31322"/>
                </a:lnTo>
                <a:lnTo>
                  <a:pt x="8404" y="65317"/>
                </a:lnTo>
                <a:lnTo>
                  <a:pt x="0" y="106946"/>
                </a:lnTo>
                <a:lnTo>
                  <a:pt x="0" y="534708"/>
                </a:lnTo>
                <a:lnTo>
                  <a:pt x="8404" y="576337"/>
                </a:lnTo>
                <a:lnTo>
                  <a:pt x="31322" y="610331"/>
                </a:lnTo>
                <a:lnTo>
                  <a:pt x="65317" y="633250"/>
                </a:lnTo>
                <a:lnTo>
                  <a:pt x="106946" y="641654"/>
                </a:lnTo>
                <a:lnTo>
                  <a:pt x="1079906" y="641654"/>
                </a:lnTo>
                <a:lnTo>
                  <a:pt x="1121536" y="633250"/>
                </a:lnTo>
                <a:lnTo>
                  <a:pt x="1155530" y="610331"/>
                </a:lnTo>
                <a:lnTo>
                  <a:pt x="1178449" y="576337"/>
                </a:lnTo>
                <a:lnTo>
                  <a:pt x="1186853" y="534708"/>
                </a:lnTo>
                <a:lnTo>
                  <a:pt x="1186853" y="106946"/>
                </a:lnTo>
                <a:lnTo>
                  <a:pt x="1178449" y="65317"/>
                </a:lnTo>
                <a:lnTo>
                  <a:pt x="1155530" y="31322"/>
                </a:lnTo>
                <a:lnTo>
                  <a:pt x="1121536" y="8404"/>
                </a:lnTo>
                <a:lnTo>
                  <a:pt x="1079906" y="0"/>
                </a:lnTo>
                <a:close/>
              </a:path>
            </a:pathLst>
          </a:custGeom>
          <a:solidFill>
            <a:srgbClr val="5B9BD5"/>
          </a:solidFill>
        </p:spPr>
        <p:txBody>
          <a:bodyPr wrap="square" lIns="0" tIns="0" rIns="0" bIns="0" rtlCol="0"/>
          <a:lstStyle/>
          <a:p>
            <a:endParaRPr sz="1350"/>
          </a:p>
        </p:txBody>
      </p:sp>
      <p:sp>
        <p:nvSpPr>
          <p:cNvPr id="50" name="object 40"/>
          <p:cNvSpPr txBox="1"/>
          <p:nvPr/>
        </p:nvSpPr>
        <p:spPr>
          <a:xfrm>
            <a:off x="8230810" y="2550795"/>
            <a:ext cx="704850" cy="419987"/>
          </a:xfrm>
          <a:prstGeom prst="rect">
            <a:avLst/>
          </a:prstGeom>
        </p:spPr>
        <p:txBody>
          <a:bodyPr vert="horz" wrap="square" lIns="0" tIns="9525" rIns="0" bIns="0" rtlCol="0">
            <a:spAutoFit/>
          </a:bodyPr>
          <a:lstStyle/>
          <a:p>
            <a:pPr algn="ctr">
              <a:lnSpc>
                <a:spcPts val="1594"/>
              </a:lnSpc>
              <a:spcBef>
                <a:spcPts val="75"/>
              </a:spcBef>
            </a:pPr>
            <a:r>
              <a:rPr sz="1350" b="1" spc="-4" dirty="0">
                <a:solidFill>
                  <a:srgbClr val="FFFFFF"/>
                </a:solidFill>
                <a:latin typeface="Arial"/>
                <a:cs typeface="Arial"/>
              </a:rPr>
              <a:t>2019</a:t>
            </a:r>
            <a:endParaRPr sz="1350">
              <a:latin typeface="Arial"/>
              <a:cs typeface="Arial"/>
            </a:endParaRPr>
          </a:p>
          <a:p>
            <a:pPr algn="ctr">
              <a:lnSpc>
                <a:spcPts val="1594"/>
              </a:lnSpc>
            </a:pPr>
            <a:r>
              <a:rPr sz="1350" spc="-4" dirty="0">
                <a:solidFill>
                  <a:srgbClr val="FFFFFF"/>
                </a:solidFill>
                <a:latin typeface="Arial"/>
                <a:cs typeface="Arial"/>
              </a:rPr>
              <a:t>Covid</a:t>
            </a:r>
            <a:r>
              <a:rPr sz="1350" dirty="0">
                <a:solidFill>
                  <a:srgbClr val="FFFFFF"/>
                </a:solidFill>
                <a:latin typeface="Arial"/>
                <a:cs typeface="Arial"/>
              </a:rPr>
              <a:t>-</a:t>
            </a:r>
            <a:r>
              <a:rPr sz="1350" spc="-4" dirty="0">
                <a:solidFill>
                  <a:srgbClr val="FFFFFF"/>
                </a:solidFill>
                <a:latin typeface="Arial"/>
                <a:cs typeface="Arial"/>
              </a:rPr>
              <a:t>19</a:t>
            </a:r>
            <a:endParaRPr sz="1350">
              <a:latin typeface="Arial"/>
              <a:cs typeface="Arial"/>
            </a:endParaRPr>
          </a:p>
        </p:txBody>
      </p:sp>
      <p:sp>
        <p:nvSpPr>
          <p:cNvPr id="51" name="object 41"/>
          <p:cNvSpPr/>
          <p:nvPr/>
        </p:nvSpPr>
        <p:spPr>
          <a:xfrm>
            <a:off x="8204282" y="2689621"/>
            <a:ext cx="8573" cy="974884"/>
          </a:xfrm>
          <a:custGeom>
            <a:avLst/>
            <a:gdLst/>
            <a:ahLst/>
            <a:cxnLst/>
            <a:rect l="l" t="t" r="r" b="b"/>
            <a:pathLst>
              <a:path w="11429" h="1299845">
                <a:moveTo>
                  <a:pt x="11011" y="1299325"/>
                </a:moveTo>
                <a:lnTo>
                  <a:pt x="0" y="0"/>
                </a:lnTo>
              </a:path>
            </a:pathLst>
          </a:custGeom>
          <a:ln w="28560">
            <a:solidFill>
              <a:srgbClr val="1F4E79"/>
            </a:solidFill>
          </a:ln>
        </p:spPr>
        <p:txBody>
          <a:bodyPr wrap="square" lIns="0" tIns="0" rIns="0" bIns="0" rtlCol="0"/>
          <a:lstStyle/>
          <a:p>
            <a:endParaRPr sz="1350"/>
          </a:p>
        </p:txBody>
      </p:sp>
      <p:sp>
        <p:nvSpPr>
          <p:cNvPr id="52" name="object 42"/>
          <p:cNvSpPr/>
          <p:nvPr/>
        </p:nvSpPr>
        <p:spPr>
          <a:xfrm>
            <a:off x="2000059" y="3211328"/>
            <a:ext cx="599834" cy="395445"/>
          </a:xfrm>
          <a:prstGeom prst="rect">
            <a:avLst/>
          </a:prstGeom>
          <a:blipFill>
            <a:blip r:embed="rId3" cstate="print"/>
            <a:stretch>
              <a:fillRect/>
            </a:stretch>
          </a:blipFill>
        </p:spPr>
        <p:txBody>
          <a:bodyPr wrap="square" lIns="0" tIns="0" rIns="0" bIns="0" rtlCol="0"/>
          <a:lstStyle/>
          <a:p>
            <a:endParaRPr sz="1350"/>
          </a:p>
        </p:txBody>
      </p:sp>
      <p:sp>
        <p:nvSpPr>
          <p:cNvPr id="53" name="object 43"/>
          <p:cNvSpPr/>
          <p:nvPr/>
        </p:nvSpPr>
        <p:spPr>
          <a:xfrm>
            <a:off x="8308572" y="3107716"/>
            <a:ext cx="716228" cy="534416"/>
          </a:xfrm>
          <a:prstGeom prst="rect">
            <a:avLst/>
          </a:prstGeom>
          <a:blipFill>
            <a:blip r:embed="rId4" cstate="print"/>
            <a:stretch>
              <a:fillRect/>
            </a:stretch>
          </a:blipFill>
        </p:spPr>
        <p:txBody>
          <a:bodyPr wrap="square" lIns="0" tIns="0" rIns="0" bIns="0" rtlCol="0"/>
          <a:lstStyle/>
          <a:p>
            <a:endParaRPr sz="1350"/>
          </a:p>
        </p:txBody>
      </p:sp>
      <p:sp>
        <p:nvSpPr>
          <p:cNvPr id="54" name="object 44"/>
          <p:cNvSpPr/>
          <p:nvPr/>
        </p:nvSpPr>
        <p:spPr>
          <a:xfrm>
            <a:off x="4370241" y="3169939"/>
            <a:ext cx="593007" cy="436835"/>
          </a:xfrm>
          <a:prstGeom prst="rect">
            <a:avLst/>
          </a:prstGeom>
          <a:blipFill>
            <a:blip r:embed="rId5" cstate="print"/>
            <a:stretch>
              <a:fillRect/>
            </a:stretch>
          </a:blipFill>
        </p:spPr>
        <p:txBody>
          <a:bodyPr wrap="square" lIns="0" tIns="0" rIns="0" bIns="0" rtlCol="0"/>
          <a:lstStyle/>
          <a:p>
            <a:endParaRPr sz="1350"/>
          </a:p>
        </p:txBody>
      </p:sp>
      <p:sp>
        <p:nvSpPr>
          <p:cNvPr id="55" name="object 45"/>
          <p:cNvSpPr/>
          <p:nvPr/>
        </p:nvSpPr>
        <p:spPr>
          <a:xfrm>
            <a:off x="5119249" y="3212175"/>
            <a:ext cx="506985" cy="390141"/>
          </a:xfrm>
          <a:prstGeom prst="rect">
            <a:avLst/>
          </a:prstGeom>
          <a:blipFill>
            <a:blip r:embed="rId6" cstate="print"/>
            <a:stretch>
              <a:fillRect/>
            </a:stretch>
          </a:blipFill>
        </p:spPr>
        <p:txBody>
          <a:bodyPr wrap="square" lIns="0" tIns="0" rIns="0" bIns="0" rtlCol="0"/>
          <a:lstStyle/>
          <a:p>
            <a:endParaRPr sz="1350"/>
          </a:p>
        </p:txBody>
      </p:sp>
      <p:sp>
        <p:nvSpPr>
          <p:cNvPr id="56" name="object 46"/>
          <p:cNvSpPr/>
          <p:nvPr/>
        </p:nvSpPr>
        <p:spPr>
          <a:xfrm>
            <a:off x="5839900" y="3169939"/>
            <a:ext cx="567728" cy="442560"/>
          </a:xfrm>
          <a:prstGeom prst="rect">
            <a:avLst/>
          </a:prstGeom>
          <a:blipFill>
            <a:blip r:embed="rId7" cstate="print"/>
            <a:stretch>
              <a:fillRect/>
            </a:stretch>
          </a:blipFill>
        </p:spPr>
        <p:txBody>
          <a:bodyPr wrap="square" lIns="0" tIns="0" rIns="0" bIns="0" rtlCol="0"/>
          <a:lstStyle/>
          <a:p>
            <a:endParaRPr sz="1350"/>
          </a:p>
        </p:txBody>
      </p:sp>
      <p:sp>
        <p:nvSpPr>
          <p:cNvPr id="57" name="object 47"/>
          <p:cNvSpPr/>
          <p:nvPr/>
        </p:nvSpPr>
        <p:spPr>
          <a:xfrm>
            <a:off x="6588891" y="3206191"/>
            <a:ext cx="560165" cy="371417"/>
          </a:xfrm>
          <a:prstGeom prst="rect">
            <a:avLst/>
          </a:prstGeom>
          <a:blipFill>
            <a:blip r:embed="rId8" cstate="print"/>
            <a:stretch>
              <a:fillRect/>
            </a:stretch>
          </a:blipFill>
        </p:spPr>
        <p:txBody>
          <a:bodyPr wrap="square" lIns="0" tIns="0" rIns="0" bIns="0" rtlCol="0"/>
          <a:lstStyle/>
          <a:p>
            <a:endParaRPr sz="1350"/>
          </a:p>
        </p:txBody>
      </p:sp>
      <p:sp>
        <p:nvSpPr>
          <p:cNvPr id="58" name="object 48"/>
          <p:cNvSpPr/>
          <p:nvPr/>
        </p:nvSpPr>
        <p:spPr>
          <a:xfrm>
            <a:off x="3727380" y="3143431"/>
            <a:ext cx="520503" cy="541791"/>
          </a:xfrm>
          <a:prstGeom prst="rect">
            <a:avLst/>
          </a:prstGeom>
          <a:blipFill>
            <a:blip r:embed="rId9" cstate="print"/>
            <a:stretch>
              <a:fillRect/>
            </a:stretch>
          </a:blipFill>
        </p:spPr>
        <p:txBody>
          <a:bodyPr wrap="square" lIns="0" tIns="0" rIns="0" bIns="0" rtlCol="0"/>
          <a:lstStyle/>
          <a:p>
            <a:endParaRPr sz="1350"/>
          </a:p>
        </p:txBody>
      </p:sp>
      <p:sp>
        <p:nvSpPr>
          <p:cNvPr id="59" name="object 49"/>
          <p:cNvSpPr/>
          <p:nvPr/>
        </p:nvSpPr>
        <p:spPr>
          <a:xfrm>
            <a:off x="7327192" y="3155327"/>
            <a:ext cx="474491" cy="474488"/>
          </a:xfrm>
          <a:prstGeom prst="rect">
            <a:avLst/>
          </a:prstGeom>
          <a:blipFill>
            <a:blip r:embed="rId10" cstate="print"/>
            <a:stretch>
              <a:fillRect/>
            </a:stretch>
          </a:blipFill>
        </p:spPr>
        <p:txBody>
          <a:bodyPr wrap="square" lIns="0" tIns="0" rIns="0" bIns="0" rtlCol="0"/>
          <a:lstStyle/>
          <a:p>
            <a:endParaRPr sz="1350"/>
          </a:p>
        </p:txBody>
      </p:sp>
      <p:sp>
        <p:nvSpPr>
          <p:cNvPr id="60" name="object 50"/>
          <p:cNvSpPr/>
          <p:nvPr/>
        </p:nvSpPr>
        <p:spPr>
          <a:xfrm>
            <a:off x="2822714" y="3123053"/>
            <a:ext cx="603971" cy="606670"/>
          </a:xfrm>
          <a:prstGeom prst="rect">
            <a:avLst/>
          </a:prstGeom>
          <a:blipFill>
            <a:blip r:embed="rId11" cstate="print"/>
            <a:stretch>
              <a:fillRect/>
            </a:stretch>
          </a:blipFill>
        </p:spPr>
        <p:txBody>
          <a:bodyPr wrap="square" lIns="0" tIns="0" rIns="0" bIns="0" rtlCol="0"/>
          <a:lstStyle/>
          <a:p>
            <a:endParaRPr sz="1350"/>
          </a:p>
        </p:txBody>
      </p:sp>
      <p:sp>
        <p:nvSpPr>
          <p:cNvPr id="61" name="object 51"/>
          <p:cNvSpPr/>
          <p:nvPr/>
        </p:nvSpPr>
        <p:spPr>
          <a:xfrm>
            <a:off x="962721" y="3193496"/>
            <a:ext cx="652108" cy="433947"/>
          </a:xfrm>
          <a:prstGeom prst="rect">
            <a:avLst/>
          </a:prstGeom>
          <a:blipFill>
            <a:blip r:embed="rId12" cstate="print"/>
            <a:stretch>
              <a:fillRect/>
            </a:stretch>
          </a:blipFill>
        </p:spPr>
        <p:txBody>
          <a:bodyPr wrap="square" lIns="0" tIns="0" rIns="0" bIns="0" rtlCol="0"/>
          <a:lstStyle/>
          <a:p>
            <a:endParaRPr sz="1350"/>
          </a:p>
        </p:txBody>
      </p:sp>
      <p:sp>
        <p:nvSpPr>
          <p:cNvPr id="62" name="object 52"/>
          <p:cNvSpPr/>
          <p:nvPr/>
        </p:nvSpPr>
        <p:spPr>
          <a:xfrm>
            <a:off x="7190699" y="5114663"/>
            <a:ext cx="726281" cy="438150"/>
          </a:xfrm>
          <a:custGeom>
            <a:avLst/>
            <a:gdLst/>
            <a:ahLst/>
            <a:cxnLst/>
            <a:rect l="l" t="t" r="r" b="b"/>
            <a:pathLst>
              <a:path w="968375" h="584200">
                <a:moveTo>
                  <a:pt x="870851" y="0"/>
                </a:moveTo>
                <a:lnTo>
                  <a:pt x="97320" y="0"/>
                </a:lnTo>
                <a:lnTo>
                  <a:pt x="59439" y="7648"/>
                </a:lnTo>
                <a:lnTo>
                  <a:pt x="28505" y="28505"/>
                </a:lnTo>
                <a:lnTo>
                  <a:pt x="7648" y="59439"/>
                </a:lnTo>
                <a:lnTo>
                  <a:pt x="0" y="97320"/>
                </a:lnTo>
                <a:lnTo>
                  <a:pt x="0" y="486575"/>
                </a:lnTo>
                <a:lnTo>
                  <a:pt x="7648" y="524455"/>
                </a:lnTo>
                <a:lnTo>
                  <a:pt x="28505" y="555390"/>
                </a:lnTo>
                <a:lnTo>
                  <a:pt x="59439" y="576247"/>
                </a:lnTo>
                <a:lnTo>
                  <a:pt x="97320" y="583895"/>
                </a:lnTo>
                <a:lnTo>
                  <a:pt x="870851" y="583895"/>
                </a:lnTo>
                <a:lnTo>
                  <a:pt x="908732" y="576247"/>
                </a:lnTo>
                <a:lnTo>
                  <a:pt x="939666" y="555390"/>
                </a:lnTo>
                <a:lnTo>
                  <a:pt x="960523" y="524455"/>
                </a:lnTo>
                <a:lnTo>
                  <a:pt x="968171" y="486575"/>
                </a:lnTo>
                <a:lnTo>
                  <a:pt x="968171" y="97320"/>
                </a:lnTo>
                <a:lnTo>
                  <a:pt x="960523" y="59439"/>
                </a:lnTo>
                <a:lnTo>
                  <a:pt x="939666" y="28505"/>
                </a:lnTo>
                <a:lnTo>
                  <a:pt x="908732" y="7648"/>
                </a:lnTo>
                <a:lnTo>
                  <a:pt x="870851" y="0"/>
                </a:lnTo>
                <a:close/>
              </a:path>
            </a:pathLst>
          </a:custGeom>
          <a:solidFill>
            <a:srgbClr val="A9D18E"/>
          </a:solidFill>
        </p:spPr>
        <p:txBody>
          <a:bodyPr wrap="square" lIns="0" tIns="0" rIns="0" bIns="0" rtlCol="0"/>
          <a:lstStyle/>
          <a:p>
            <a:endParaRPr sz="1350"/>
          </a:p>
        </p:txBody>
      </p:sp>
      <p:sp>
        <p:nvSpPr>
          <p:cNvPr id="63" name="object 53"/>
          <p:cNvSpPr txBox="1"/>
          <p:nvPr/>
        </p:nvSpPr>
        <p:spPr>
          <a:xfrm>
            <a:off x="7325106" y="5117973"/>
            <a:ext cx="457676" cy="419987"/>
          </a:xfrm>
          <a:prstGeom prst="rect">
            <a:avLst/>
          </a:prstGeom>
        </p:spPr>
        <p:txBody>
          <a:bodyPr vert="horz" wrap="square" lIns="0" tIns="9525" rIns="0" bIns="0" rtlCol="0">
            <a:spAutoFit/>
          </a:bodyPr>
          <a:lstStyle/>
          <a:p>
            <a:pPr marL="38100">
              <a:lnSpc>
                <a:spcPts val="1601"/>
              </a:lnSpc>
              <a:spcBef>
                <a:spcPts val="75"/>
              </a:spcBef>
            </a:pPr>
            <a:r>
              <a:rPr sz="1350" b="1" spc="-4" dirty="0">
                <a:solidFill>
                  <a:srgbClr val="FFFFFF"/>
                </a:solidFill>
                <a:latin typeface="Arial"/>
                <a:cs typeface="Arial"/>
              </a:rPr>
              <a:t>2014</a:t>
            </a:r>
            <a:endParaRPr sz="1350">
              <a:latin typeface="Arial"/>
              <a:cs typeface="Arial"/>
            </a:endParaRPr>
          </a:p>
          <a:p>
            <a:pPr marL="9525">
              <a:lnSpc>
                <a:spcPts val="1601"/>
              </a:lnSpc>
            </a:pPr>
            <a:r>
              <a:rPr sz="1350" spc="-4" dirty="0">
                <a:solidFill>
                  <a:srgbClr val="FFFFFF"/>
                </a:solidFill>
                <a:latin typeface="Arial"/>
                <a:cs typeface="Arial"/>
              </a:rPr>
              <a:t>Ebo</a:t>
            </a:r>
            <a:r>
              <a:rPr sz="1350" dirty="0">
                <a:solidFill>
                  <a:srgbClr val="FFFFFF"/>
                </a:solidFill>
                <a:latin typeface="Arial"/>
                <a:cs typeface="Arial"/>
              </a:rPr>
              <a:t>la</a:t>
            </a:r>
            <a:endParaRPr sz="1350">
              <a:latin typeface="Arial"/>
              <a:cs typeface="Arial"/>
            </a:endParaRPr>
          </a:p>
        </p:txBody>
      </p:sp>
      <p:sp>
        <p:nvSpPr>
          <p:cNvPr id="64" name="object 54"/>
          <p:cNvSpPr/>
          <p:nvPr/>
        </p:nvSpPr>
        <p:spPr>
          <a:xfrm>
            <a:off x="7831664" y="3964009"/>
            <a:ext cx="8573" cy="1393508"/>
          </a:xfrm>
          <a:custGeom>
            <a:avLst/>
            <a:gdLst/>
            <a:ahLst/>
            <a:cxnLst/>
            <a:rect l="l" t="t" r="r" b="b"/>
            <a:pathLst>
              <a:path w="11429" h="1858010">
                <a:moveTo>
                  <a:pt x="11011" y="0"/>
                </a:moveTo>
                <a:lnTo>
                  <a:pt x="0" y="1857867"/>
                </a:lnTo>
              </a:path>
            </a:pathLst>
          </a:custGeom>
          <a:ln w="28560">
            <a:solidFill>
              <a:srgbClr val="385723"/>
            </a:solidFill>
          </a:ln>
        </p:spPr>
        <p:txBody>
          <a:bodyPr wrap="square" lIns="0" tIns="0" rIns="0" bIns="0" rtlCol="0"/>
          <a:lstStyle/>
          <a:p>
            <a:endParaRPr sz="1350"/>
          </a:p>
        </p:txBody>
      </p:sp>
      <p:sp>
        <p:nvSpPr>
          <p:cNvPr id="65" name="object 55"/>
          <p:cNvSpPr/>
          <p:nvPr/>
        </p:nvSpPr>
        <p:spPr>
          <a:xfrm>
            <a:off x="7925571" y="5114662"/>
            <a:ext cx="700564" cy="438150"/>
          </a:xfrm>
          <a:custGeom>
            <a:avLst/>
            <a:gdLst/>
            <a:ahLst/>
            <a:cxnLst/>
            <a:rect l="l" t="t" r="r" b="b"/>
            <a:pathLst>
              <a:path w="934084" h="584200">
                <a:moveTo>
                  <a:pt x="836269" y="0"/>
                </a:moveTo>
                <a:lnTo>
                  <a:pt x="97320" y="0"/>
                </a:lnTo>
                <a:lnTo>
                  <a:pt x="59434" y="7648"/>
                </a:lnTo>
                <a:lnTo>
                  <a:pt x="28500" y="28505"/>
                </a:lnTo>
                <a:lnTo>
                  <a:pt x="7646" y="59439"/>
                </a:lnTo>
                <a:lnTo>
                  <a:pt x="0" y="97320"/>
                </a:lnTo>
                <a:lnTo>
                  <a:pt x="0" y="486575"/>
                </a:lnTo>
                <a:lnTo>
                  <a:pt x="7646" y="524455"/>
                </a:lnTo>
                <a:lnTo>
                  <a:pt x="28500" y="555390"/>
                </a:lnTo>
                <a:lnTo>
                  <a:pt x="59434" y="576247"/>
                </a:lnTo>
                <a:lnTo>
                  <a:pt x="97320" y="583895"/>
                </a:lnTo>
                <a:lnTo>
                  <a:pt x="836269" y="583895"/>
                </a:lnTo>
                <a:lnTo>
                  <a:pt x="874148" y="576247"/>
                </a:lnTo>
                <a:lnTo>
                  <a:pt x="905078" y="555390"/>
                </a:lnTo>
                <a:lnTo>
                  <a:pt x="925930" y="524455"/>
                </a:lnTo>
                <a:lnTo>
                  <a:pt x="933576" y="486575"/>
                </a:lnTo>
                <a:lnTo>
                  <a:pt x="933576" y="97320"/>
                </a:lnTo>
                <a:lnTo>
                  <a:pt x="925930" y="59439"/>
                </a:lnTo>
                <a:lnTo>
                  <a:pt x="905078" y="28505"/>
                </a:lnTo>
                <a:lnTo>
                  <a:pt x="874148" y="7648"/>
                </a:lnTo>
                <a:lnTo>
                  <a:pt x="836269" y="0"/>
                </a:lnTo>
                <a:close/>
              </a:path>
            </a:pathLst>
          </a:custGeom>
          <a:solidFill>
            <a:srgbClr val="A9D18E"/>
          </a:solidFill>
        </p:spPr>
        <p:txBody>
          <a:bodyPr wrap="square" lIns="0" tIns="0" rIns="0" bIns="0" rtlCol="0"/>
          <a:lstStyle/>
          <a:p>
            <a:endParaRPr sz="1350"/>
          </a:p>
        </p:txBody>
      </p:sp>
      <p:sp>
        <p:nvSpPr>
          <p:cNvPr id="66" name="object 56"/>
          <p:cNvSpPr txBox="1"/>
          <p:nvPr/>
        </p:nvSpPr>
        <p:spPr>
          <a:xfrm>
            <a:off x="8075638" y="5117973"/>
            <a:ext cx="400526" cy="419987"/>
          </a:xfrm>
          <a:prstGeom prst="rect">
            <a:avLst/>
          </a:prstGeom>
        </p:spPr>
        <p:txBody>
          <a:bodyPr vert="horz" wrap="square" lIns="0" tIns="9525" rIns="0" bIns="0" rtlCol="0">
            <a:spAutoFit/>
          </a:bodyPr>
          <a:lstStyle/>
          <a:p>
            <a:pPr marL="9525">
              <a:lnSpc>
                <a:spcPts val="1601"/>
              </a:lnSpc>
              <a:spcBef>
                <a:spcPts val="75"/>
              </a:spcBef>
            </a:pPr>
            <a:r>
              <a:rPr sz="1350" b="1" spc="-4" dirty="0">
                <a:solidFill>
                  <a:srgbClr val="FFFFFF"/>
                </a:solidFill>
                <a:latin typeface="Arial"/>
                <a:cs typeface="Arial"/>
              </a:rPr>
              <a:t>2017</a:t>
            </a:r>
            <a:endParaRPr sz="1350">
              <a:latin typeface="Arial"/>
              <a:cs typeface="Arial"/>
            </a:endParaRPr>
          </a:p>
          <a:p>
            <a:pPr marL="38100">
              <a:lnSpc>
                <a:spcPts val="1601"/>
              </a:lnSpc>
            </a:pPr>
            <a:r>
              <a:rPr sz="1350" dirty="0">
                <a:solidFill>
                  <a:srgbClr val="FFFFFF"/>
                </a:solidFill>
                <a:latin typeface="Arial"/>
                <a:cs typeface="Arial"/>
              </a:rPr>
              <a:t>Zika</a:t>
            </a:r>
            <a:endParaRPr sz="1350">
              <a:latin typeface="Arial"/>
              <a:cs typeface="Arial"/>
            </a:endParaRPr>
          </a:p>
        </p:txBody>
      </p:sp>
      <p:sp>
        <p:nvSpPr>
          <p:cNvPr id="67" name="object 57"/>
          <p:cNvSpPr/>
          <p:nvPr/>
        </p:nvSpPr>
        <p:spPr>
          <a:xfrm>
            <a:off x="7989140" y="3964009"/>
            <a:ext cx="8573" cy="1393508"/>
          </a:xfrm>
          <a:custGeom>
            <a:avLst/>
            <a:gdLst/>
            <a:ahLst/>
            <a:cxnLst/>
            <a:rect l="l" t="t" r="r" b="b"/>
            <a:pathLst>
              <a:path w="11429" h="1858010">
                <a:moveTo>
                  <a:pt x="11011" y="0"/>
                </a:moveTo>
                <a:lnTo>
                  <a:pt x="0" y="1857865"/>
                </a:lnTo>
              </a:path>
            </a:pathLst>
          </a:custGeom>
          <a:ln w="28560">
            <a:solidFill>
              <a:srgbClr val="385723"/>
            </a:solidFill>
          </a:ln>
        </p:spPr>
        <p:txBody>
          <a:bodyPr wrap="square" lIns="0" tIns="0" rIns="0" bIns="0" rtlCol="0"/>
          <a:lstStyle/>
          <a:p>
            <a:endParaRPr sz="1350"/>
          </a:p>
        </p:txBody>
      </p:sp>
      <p:sp>
        <p:nvSpPr>
          <p:cNvPr id="68" name="object 58"/>
          <p:cNvSpPr/>
          <p:nvPr/>
        </p:nvSpPr>
        <p:spPr>
          <a:xfrm>
            <a:off x="8138179" y="4567180"/>
            <a:ext cx="890588" cy="440531"/>
          </a:xfrm>
          <a:custGeom>
            <a:avLst/>
            <a:gdLst/>
            <a:ahLst/>
            <a:cxnLst/>
            <a:rect l="l" t="t" r="r" b="b"/>
            <a:pathLst>
              <a:path w="1187450" h="587375">
                <a:moveTo>
                  <a:pt x="1089063" y="0"/>
                </a:moveTo>
                <a:lnTo>
                  <a:pt x="97789" y="0"/>
                </a:lnTo>
                <a:lnTo>
                  <a:pt x="59723" y="7685"/>
                </a:lnTo>
                <a:lnTo>
                  <a:pt x="28640" y="28644"/>
                </a:lnTo>
                <a:lnTo>
                  <a:pt x="7684" y="59728"/>
                </a:lnTo>
                <a:lnTo>
                  <a:pt x="0" y="97789"/>
                </a:lnTo>
                <a:lnTo>
                  <a:pt x="0" y="488962"/>
                </a:lnTo>
                <a:lnTo>
                  <a:pt x="7684" y="527029"/>
                </a:lnTo>
                <a:lnTo>
                  <a:pt x="28640" y="558112"/>
                </a:lnTo>
                <a:lnTo>
                  <a:pt x="59723" y="579068"/>
                </a:lnTo>
                <a:lnTo>
                  <a:pt x="97789" y="586752"/>
                </a:lnTo>
                <a:lnTo>
                  <a:pt x="1089063" y="586752"/>
                </a:lnTo>
                <a:lnTo>
                  <a:pt x="1127129" y="579068"/>
                </a:lnTo>
                <a:lnTo>
                  <a:pt x="1158213" y="558112"/>
                </a:lnTo>
                <a:lnTo>
                  <a:pt x="1179169" y="527029"/>
                </a:lnTo>
                <a:lnTo>
                  <a:pt x="1186853" y="488962"/>
                </a:lnTo>
                <a:lnTo>
                  <a:pt x="1186853" y="97789"/>
                </a:lnTo>
                <a:lnTo>
                  <a:pt x="1179169" y="59728"/>
                </a:lnTo>
                <a:lnTo>
                  <a:pt x="1158213" y="28644"/>
                </a:lnTo>
                <a:lnTo>
                  <a:pt x="1127129" y="7685"/>
                </a:lnTo>
                <a:lnTo>
                  <a:pt x="1089063" y="0"/>
                </a:lnTo>
                <a:close/>
              </a:path>
            </a:pathLst>
          </a:custGeom>
          <a:solidFill>
            <a:srgbClr val="A9D18E"/>
          </a:solidFill>
        </p:spPr>
        <p:txBody>
          <a:bodyPr wrap="square" lIns="0" tIns="0" rIns="0" bIns="0" rtlCol="0"/>
          <a:lstStyle/>
          <a:p>
            <a:endParaRPr sz="1350"/>
          </a:p>
        </p:txBody>
      </p:sp>
      <p:sp>
        <p:nvSpPr>
          <p:cNvPr id="69" name="object 59"/>
          <p:cNvSpPr txBox="1"/>
          <p:nvPr/>
        </p:nvSpPr>
        <p:spPr>
          <a:xfrm>
            <a:off x="8230799" y="4571619"/>
            <a:ext cx="704850" cy="419987"/>
          </a:xfrm>
          <a:prstGeom prst="rect">
            <a:avLst/>
          </a:prstGeom>
        </p:spPr>
        <p:txBody>
          <a:bodyPr vert="horz" wrap="square" lIns="0" tIns="9525" rIns="0" bIns="0" rtlCol="0">
            <a:spAutoFit/>
          </a:bodyPr>
          <a:lstStyle/>
          <a:p>
            <a:pPr algn="ctr">
              <a:lnSpc>
                <a:spcPts val="1601"/>
              </a:lnSpc>
              <a:spcBef>
                <a:spcPts val="75"/>
              </a:spcBef>
            </a:pPr>
            <a:r>
              <a:rPr sz="1350" b="1" spc="-4" dirty="0">
                <a:solidFill>
                  <a:srgbClr val="FFFFFF"/>
                </a:solidFill>
                <a:latin typeface="Arial"/>
                <a:cs typeface="Arial"/>
              </a:rPr>
              <a:t>2020</a:t>
            </a:r>
            <a:endParaRPr sz="1350">
              <a:latin typeface="Arial"/>
              <a:cs typeface="Arial"/>
            </a:endParaRPr>
          </a:p>
          <a:p>
            <a:pPr algn="ctr">
              <a:lnSpc>
                <a:spcPts val="1601"/>
              </a:lnSpc>
            </a:pPr>
            <a:r>
              <a:rPr sz="1350" spc="-4" dirty="0">
                <a:solidFill>
                  <a:srgbClr val="FFFFFF"/>
                </a:solidFill>
                <a:latin typeface="Arial"/>
                <a:cs typeface="Arial"/>
              </a:rPr>
              <a:t>Covid</a:t>
            </a:r>
            <a:r>
              <a:rPr sz="1350" dirty="0">
                <a:solidFill>
                  <a:srgbClr val="FFFFFF"/>
                </a:solidFill>
                <a:latin typeface="Arial"/>
                <a:cs typeface="Arial"/>
              </a:rPr>
              <a:t>-</a:t>
            </a:r>
            <a:r>
              <a:rPr sz="1350" spc="-4" dirty="0">
                <a:solidFill>
                  <a:srgbClr val="FFFFFF"/>
                </a:solidFill>
                <a:latin typeface="Arial"/>
                <a:cs typeface="Arial"/>
              </a:rPr>
              <a:t>19</a:t>
            </a:r>
            <a:endParaRPr sz="1350">
              <a:latin typeface="Arial"/>
              <a:cs typeface="Arial"/>
            </a:endParaRPr>
          </a:p>
        </p:txBody>
      </p:sp>
      <p:sp>
        <p:nvSpPr>
          <p:cNvPr id="70" name="object 60"/>
          <p:cNvSpPr/>
          <p:nvPr/>
        </p:nvSpPr>
        <p:spPr>
          <a:xfrm>
            <a:off x="8201749" y="3964009"/>
            <a:ext cx="8573" cy="915353"/>
          </a:xfrm>
          <a:custGeom>
            <a:avLst/>
            <a:gdLst/>
            <a:ahLst/>
            <a:cxnLst/>
            <a:rect l="l" t="t" r="r" b="b"/>
            <a:pathLst>
              <a:path w="11429" h="1220470">
                <a:moveTo>
                  <a:pt x="11011" y="0"/>
                </a:moveTo>
                <a:lnTo>
                  <a:pt x="0" y="1220086"/>
                </a:lnTo>
              </a:path>
            </a:pathLst>
          </a:custGeom>
          <a:ln w="28560">
            <a:solidFill>
              <a:srgbClr val="385723"/>
            </a:solidFill>
          </a:ln>
        </p:spPr>
        <p:txBody>
          <a:bodyPr wrap="square" lIns="0" tIns="0" rIns="0" bIns="0" rtlCol="0"/>
          <a:lstStyle/>
          <a:p>
            <a:endParaRPr sz="1350"/>
          </a:p>
        </p:txBody>
      </p:sp>
      <p:sp>
        <p:nvSpPr>
          <p:cNvPr id="71" name="object 61"/>
          <p:cNvSpPr/>
          <p:nvPr/>
        </p:nvSpPr>
        <p:spPr>
          <a:xfrm>
            <a:off x="5691768" y="5114661"/>
            <a:ext cx="700564" cy="438150"/>
          </a:xfrm>
          <a:custGeom>
            <a:avLst/>
            <a:gdLst/>
            <a:ahLst/>
            <a:cxnLst/>
            <a:rect l="l" t="t" r="r" b="b"/>
            <a:pathLst>
              <a:path w="934084" h="584200">
                <a:moveTo>
                  <a:pt x="836269" y="0"/>
                </a:moveTo>
                <a:lnTo>
                  <a:pt x="97320" y="0"/>
                </a:lnTo>
                <a:lnTo>
                  <a:pt x="59439" y="7648"/>
                </a:lnTo>
                <a:lnTo>
                  <a:pt x="28505" y="28505"/>
                </a:lnTo>
                <a:lnTo>
                  <a:pt x="7648" y="59439"/>
                </a:lnTo>
                <a:lnTo>
                  <a:pt x="0" y="97320"/>
                </a:lnTo>
                <a:lnTo>
                  <a:pt x="0" y="486575"/>
                </a:lnTo>
                <a:lnTo>
                  <a:pt x="7648" y="524455"/>
                </a:lnTo>
                <a:lnTo>
                  <a:pt x="28505" y="555390"/>
                </a:lnTo>
                <a:lnTo>
                  <a:pt x="59439" y="576247"/>
                </a:lnTo>
                <a:lnTo>
                  <a:pt x="97320" y="583895"/>
                </a:lnTo>
                <a:lnTo>
                  <a:pt x="836269" y="583895"/>
                </a:lnTo>
                <a:lnTo>
                  <a:pt x="874150" y="576247"/>
                </a:lnTo>
                <a:lnTo>
                  <a:pt x="905084" y="555390"/>
                </a:lnTo>
                <a:lnTo>
                  <a:pt x="925941" y="524455"/>
                </a:lnTo>
                <a:lnTo>
                  <a:pt x="933589" y="486575"/>
                </a:lnTo>
                <a:lnTo>
                  <a:pt x="933589" y="97320"/>
                </a:lnTo>
                <a:lnTo>
                  <a:pt x="925941" y="59439"/>
                </a:lnTo>
                <a:lnTo>
                  <a:pt x="905084" y="28505"/>
                </a:lnTo>
                <a:lnTo>
                  <a:pt x="874150" y="7648"/>
                </a:lnTo>
                <a:lnTo>
                  <a:pt x="836269" y="0"/>
                </a:lnTo>
                <a:close/>
              </a:path>
            </a:pathLst>
          </a:custGeom>
          <a:solidFill>
            <a:srgbClr val="A9D18E"/>
          </a:solidFill>
        </p:spPr>
        <p:txBody>
          <a:bodyPr wrap="square" lIns="0" tIns="0" rIns="0" bIns="0" rtlCol="0"/>
          <a:lstStyle/>
          <a:p>
            <a:endParaRPr sz="1350"/>
          </a:p>
        </p:txBody>
      </p:sp>
      <p:sp>
        <p:nvSpPr>
          <p:cNvPr id="72" name="object 62"/>
          <p:cNvSpPr txBox="1"/>
          <p:nvPr/>
        </p:nvSpPr>
        <p:spPr>
          <a:xfrm>
            <a:off x="5813212" y="5117973"/>
            <a:ext cx="457676" cy="419987"/>
          </a:xfrm>
          <a:prstGeom prst="rect">
            <a:avLst/>
          </a:prstGeom>
        </p:spPr>
        <p:txBody>
          <a:bodyPr vert="horz" wrap="square" lIns="0" tIns="9525" rIns="0" bIns="0" rtlCol="0">
            <a:spAutoFit/>
          </a:bodyPr>
          <a:lstStyle/>
          <a:p>
            <a:pPr marL="38100">
              <a:lnSpc>
                <a:spcPts val="1601"/>
              </a:lnSpc>
              <a:spcBef>
                <a:spcPts val="75"/>
              </a:spcBef>
            </a:pPr>
            <a:r>
              <a:rPr sz="1350" b="1" spc="-4" dirty="0">
                <a:solidFill>
                  <a:srgbClr val="FFFFFF"/>
                </a:solidFill>
                <a:latin typeface="Arial"/>
                <a:cs typeface="Arial"/>
              </a:rPr>
              <a:t>1976</a:t>
            </a:r>
            <a:endParaRPr sz="1350">
              <a:latin typeface="Arial"/>
              <a:cs typeface="Arial"/>
            </a:endParaRPr>
          </a:p>
          <a:p>
            <a:pPr marL="9525">
              <a:lnSpc>
                <a:spcPts val="1601"/>
              </a:lnSpc>
            </a:pPr>
            <a:r>
              <a:rPr sz="1350" spc="-4" dirty="0">
                <a:solidFill>
                  <a:srgbClr val="FFFFFF"/>
                </a:solidFill>
                <a:latin typeface="Arial"/>
                <a:cs typeface="Arial"/>
              </a:rPr>
              <a:t>Ebo</a:t>
            </a:r>
            <a:r>
              <a:rPr sz="1350" dirty="0">
                <a:solidFill>
                  <a:srgbClr val="FFFFFF"/>
                </a:solidFill>
                <a:latin typeface="Arial"/>
                <a:cs typeface="Arial"/>
              </a:rPr>
              <a:t>la</a:t>
            </a:r>
            <a:endParaRPr sz="1350">
              <a:latin typeface="Arial"/>
              <a:cs typeface="Arial"/>
            </a:endParaRPr>
          </a:p>
        </p:txBody>
      </p:sp>
      <p:sp>
        <p:nvSpPr>
          <p:cNvPr id="73" name="object 63"/>
          <p:cNvSpPr/>
          <p:nvPr/>
        </p:nvSpPr>
        <p:spPr>
          <a:xfrm>
            <a:off x="5755338" y="3964009"/>
            <a:ext cx="8573" cy="1393508"/>
          </a:xfrm>
          <a:custGeom>
            <a:avLst/>
            <a:gdLst/>
            <a:ahLst/>
            <a:cxnLst/>
            <a:rect l="l" t="t" r="r" b="b"/>
            <a:pathLst>
              <a:path w="11429" h="1858010">
                <a:moveTo>
                  <a:pt x="11011" y="0"/>
                </a:moveTo>
                <a:lnTo>
                  <a:pt x="0" y="1857865"/>
                </a:lnTo>
              </a:path>
            </a:pathLst>
          </a:custGeom>
          <a:ln w="28560">
            <a:solidFill>
              <a:srgbClr val="385723"/>
            </a:solidFill>
          </a:ln>
        </p:spPr>
        <p:txBody>
          <a:bodyPr wrap="square" lIns="0" tIns="0" rIns="0" bIns="0" rtlCol="0"/>
          <a:lstStyle/>
          <a:p>
            <a:endParaRPr sz="1350"/>
          </a:p>
        </p:txBody>
      </p:sp>
      <p:sp>
        <p:nvSpPr>
          <p:cNvPr id="74" name="object 64"/>
          <p:cNvSpPr/>
          <p:nvPr/>
        </p:nvSpPr>
        <p:spPr>
          <a:xfrm>
            <a:off x="6853362" y="4532338"/>
            <a:ext cx="726281" cy="476726"/>
          </a:xfrm>
          <a:custGeom>
            <a:avLst/>
            <a:gdLst/>
            <a:ahLst/>
            <a:cxnLst/>
            <a:rect l="l" t="t" r="r" b="b"/>
            <a:pathLst>
              <a:path w="968375" h="635635">
                <a:moveTo>
                  <a:pt x="862253" y="0"/>
                </a:moveTo>
                <a:lnTo>
                  <a:pt x="105918" y="0"/>
                </a:lnTo>
                <a:lnTo>
                  <a:pt x="64690" y="8323"/>
                </a:lnTo>
                <a:lnTo>
                  <a:pt x="31022" y="31022"/>
                </a:lnTo>
                <a:lnTo>
                  <a:pt x="8323" y="64690"/>
                </a:lnTo>
                <a:lnTo>
                  <a:pt x="0" y="105917"/>
                </a:lnTo>
                <a:lnTo>
                  <a:pt x="0" y="529564"/>
                </a:lnTo>
                <a:lnTo>
                  <a:pt x="8323" y="570792"/>
                </a:lnTo>
                <a:lnTo>
                  <a:pt x="31022" y="604459"/>
                </a:lnTo>
                <a:lnTo>
                  <a:pt x="64690" y="627158"/>
                </a:lnTo>
                <a:lnTo>
                  <a:pt x="105918" y="635482"/>
                </a:lnTo>
                <a:lnTo>
                  <a:pt x="862253" y="635482"/>
                </a:lnTo>
                <a:lnTo>
                  <a:pt x="903481" y="627158"/>
                </a:lnTo>
                <a:lnTo>
                  <a:pt x="937148" y="604459"/>
                </a:lnTo>
                <a:lnTo>
                  <a:pt x="959848" y="570792"/>
                </a:lnTo>
                <a:lnTo>
                  <a:pt x="968171" y="529564"/>
                </a:lnTo>
                <a:lnTo>
                  <a:pt x="968171" y="105917"/>
                </a:lnTo>
                <a:lnTo>
                  <a:pt x="959848" y="64690"/>
                </a:lnTo>
                <a:lnTo>
                  <a:pt x="937148" y="31022"/>
                </a:lnTo>
                <a:lnTo>
                  <a:pt x="903481" y="8323"/>
                </a:lnTo>
                <a:lnTo>
                  <a:pt x="862253" y="0"/>
                </a:lnTo>
                <a:close/>
              </a:path>
            </a:pathLst>
          </a:custGeom>
          <a:solidFill>
            <a:srgbClr val="A9D18E"/>
          </a:solidFill>
        </p:spPr>
        <p:txBody>
          <a:bodyPr wrap="square" lIns="0" tIns="0" rIns="0" bIns="0" rtlCol="0"/>
          <a:lstStyle/>
          <a:p>
            <a:endParaRPr sz="1350"/>
          </a:p>
        </p:txBody>
      </p:sp>
      <p:sp>
        <p:nvSpPr>
          <p:cNvPr id="75" name="object 65"/>
          <p:cNvSpPr txBox="1"/>
          <p:nvPr/>
        </p:nvSpPr>
        <p:spPr>
          <a:xfrm>
            <a:off x="6987769" y="4555617"/>
            <a:ext cx="457676" cy="419987"/>
          </a:xfrm>
          <a:prstGeom prst="rect">
            <a:avLst/>
          </a:prstGeom>
        </p:spPr>
        <p:txBody>
          <a:bodyPr vert="horz" wrap="square" lIns="0" tIns="9525" rIns="0" bIns="0" rtlCol="0">
            <a:spAutoFit/>
          </a:bodyPr>
          <a:lstStyle/>
          <a:p>
            <a:pPr marL="38100">
              <a:lnSpc>
                <a:spcPts val="1594"/>
              </a:lnSpc>
              <a:spcBef>
                <a:spcPts val="75"/>
              </a:spcBef>
            </a:pPr>
            <a:r>
              <a:rPr sz="1350" b="1" spc="-4" dirty="0">
                <a:solidFill>
                  <a:srgbClr val="FFFFFF"/>
                </a:solidFill>
                <a:latin typeface="Arial"/>
                <a:cs typeface="Arial"/>
              </a:rPr>
              <a:t>2000</a:t>
            </a:r>
            <a:endParaRPr sz="1350">
              <a:latin typeface="Arial"/>
              <a:cs typeface="Arial"/>
            </a:endParaRPr>
          </a:p>
          <a:p>
            <a:pPr marL="9525">
              <a:lnSpc>
                <a:spcPts val="1594"/>
              </a:lnSpc>
            </a:pPr>
            <a:r>
              <a:rPr sz="1350" spc="-4" dirty="0">
                <a:solidFill>
                  <a:srgbClr val="FFFFFF"/>
                </a:solidFill>
                <a:latin typeface="Arial"/>
                <a:cs typeface="Arial"/>
              </a:rPr>
              <a:t>Ebo</a:t>
            </a:r>
            <a:r>
              <a:rPr sz="1350" dirty="0">
                <a:solidFill>
                  <a:srgbClr val="FFFFFF"/>
                </a:solidFill>
                <a:latin typeface="Arial"/>
                <a:cs typeface="Arial"/>
              </a:rPr>
              <a:t>la</a:t>
            </a:r>
            <a:endParaRPr sz="1350">
              <a:latin typeface="Arial"/>
              <a:cs typeface="Arial"/>
            </a:endParaRPr>
          </a:p>
        </p:txBody>
      </p:sp>
      <p:sp>
        <p:nvSpPr>
          <p:cNvPr id="76" name="object 66"/>
          <p:cNvSpPr/>
          <p:nvPr/>
        </p:nvSpPr>
        <p:spPr>
          <a:xfrm>
            <a:off x="7494336" y="3964144"/>
            <a:ext cx="8573" cy="916781"/>
          </a:xfrm>
          <a:custGeom>
            <a:avLst/>
            <a:gdLst/>
            <a:ahLst/>
            <a:cxnLst/>
            <a:rect l="l" t="t" r="r" b="b"/>
            <a:pathLst>
              <a:path w="11429" h="1222375">
                <a:moveTo>
                  <a:pt x="11011" y="0"/>
                </a:moveTo>
                <a:lnTo>
                  <a:pt x="0" y="1221911"/>
                </a:lnTo>
              </a:path>
            </a:pathLst>
          </a:custGeom>
          <a:ln w="28560">
            <a:solidFill>
              <a:srgbClr val="385723"/>
            </a:solidFill>
          </a:ln>
        </p:spPr>
        <p:txBody>
          <a:bodyPr wrap="square" lIns="0" tIns="0" rIns="0" bIns="0" rtlCol="0"/>
          <a:lstStyle/>
          <a:p>
            <a:endParaRPr sz="1350"/>
          </a:p>
        </p:txBody>
      </p:sp>
      <p:sp>
        <p:nvSpPr>
          <p:cNvPr id="77" name="object 67"/>
          <p:cNvSpPr/>
          <p:nvPr/>
        </p:nvSpPr>
        <p:spPr>
          <a:xfrm>
            <a:off x="6547267" y="3971229"/>
            <a:ext cx="2078831" cy="271463"/>
          </a:xfrm>
          <a:custGeom>
            <a:avLst/>
            <a:gdLst/>
            <a:ahLst/>
            <a:cxnLst/>
            <a:rect l="l" t="t" r="r" b="b"/>
            <a:pathLst>
              <a:path w="2771775" h="361950">
                <a:moveTo>
                  <a:pt x="180949" y="0"/>
                </a:moveTo>
                <a:lnTo>
                  <a:pt x="0" y="180949"/>
                </a:lnTo>
                <a:lnTo>
                  <a:pt x="180949" y="361886"/>
                </a:lnTo>
                <a:lnTo>
                  <a:pt x="180949" y="271411"/>
                </a:lnTo>
                <a:lnTo>
                  <a:pt x="2680855" y="271411"/>
                </a:lnTo>
                <a:lnTo>
                  <a:pt x="2771317" y="180949"/>
                </a:lnTo>
                <a:lnTo>
                  <a:pt x="2680849" y="90474"/>
                </a:lnTo>
                <a:lnTo>
                  <a:pt x="180949" y="90474"/>
                </a:lnTo>
                <a:lnTo>
                  <a:pt x="180949" y="0"/>
                </a:lnTo>
                <a:close/>
              </a:path>
              <a:path w="2771775" h="361950">
                <a:moveTo>
                  <a:pt x="2680855" y="271411"/>
                </a:moveTo>
                <a:lnTo>
                  <a:pt x="2590380" y="271411"/>
                </a:lnTo>
                <a:lnTo>
                  <a:pt x="2590380" y="361886"/>
                </a:lnTo>
                <a:lnTo>
                  <a:pt x="2680855" y="271411"/>
                </a:lnTo>
                <a:close/>
              </a:path>
              <a:path w="2771775" h="361950">
                <a:moveTo>
                  <a:pt x="2590380" y="0"/>
                </a:moveTo>
                <a:lnTo>
                  <a:pt x="2590380" y="90474"/>
                </a:lnTo>
                <a:lnTo>
                  <a:pt x="2680849" y="90474"/>
                </a:lnTo>
                <a:lnTo>
                  <a:pt x="2590380" y="0"/>
                </a:lnTo>
                <a:close/>
              </a:path>
            </a:pathLst>
          </a:custGeom>
          <a:solidFill>
            <a:srgbClr val="A9D18E"/>
          </a:solidFill>
        </p:spPr>
        <p:txBody>
          <a:bodyPr wrap="square" lIns="0" tIns="0" rIns="0" bIns="0" rtlCol="0"/>
          <a:lstStyle/>
          <a:p>
            <a:endParaRPr sz="1350"/>
          </a:p>
        </p:txBody>
      </p:sp>
      <p:sp>
        <p:nvSpPr>
          <p:cNvPr id="78" name="object 68"/>
          <p:cNvSpPr/>
          <p:nvPr/>
        </p:nvSpPr>
        <p:spPr>
          <a:xfrm>
            <a:off x="8236239" y="4198153"/>
            <a:ext cx="776764" cy="271463"/>
          </a:xfrm>
          <a:custGeom>
            <a:avLst/>
            <a:gdLst/>
            <a:ahLst/>
            <a:cxnLst/>
            <a:rect l="l" t="t" r="r" b="b"/>
            <a:pathLst>
              <a:path w="1035684" h="361950">
                <a:moveTo>
                  <a:pt x="180949" y="0"/>
                </a:moveTo>
                <a:lnTo>
                  <a:pt x="0" y="180936"/>
                </a:lnTo>
                <a:lnTo>
                  <a:pt x="180949" y="361886"/>
                </a:lnTo>
                <a:lnTo>
                  <a:pt x="180949" y="271411"/>
                </a:lnTo>
                <a:lnTo>
                  <a:pt x="945159" y="271411"/>
                </a:lnTo>
                <a:lnTo>
                  <a:pt x="1035634" y="180936"/>
                </a:lnTo>
                <a:lnTo>
                  <a:pt x="945165" y="90474"/>
                </a:lnTo>
                <a:lnTo>
                  <a:pt x="180949" y="90474"/>
                </a:lnTo>
                <a:lnTo>
                  <a:pt x="180949" y="0"/>
                </a:lnTo>
                <a:close/>
              </a:path>
              <a:path w="1035684" h="361950">
                <a:moveTo>
                  <a:pt x="945159" y="271411"/>
                </a:moveTo>
                <a:lnTo>
                  <a:pt x="854684" y="271411"/>
                </a:lnTo>
                <a:lnTo>
                  <a:pt x="854684" y="361886"/>
                </a:lnTo>
                <a:lnTo>
                  <a:pt x="945159" y="271411"/>
                </a:lnTo>
                <a:close/>
              </a:path>
              <a:path w="1035684" h="361950">
                <a:moveTo>
                  <a:pt x="854684" y="0"/>
                </a:moveTo>
                <a:lnTo>
                  <a:pt x="854684" y="90474"/>
                </a:lnTo>
                <a:lnTo>
                  <a:pt x="945165" y="90474"/>
                </a:lnTo>
                <a:lnTo>
                  <a:pt x="854684" y="0"/>
                </a:lnTo>
                <a:close/>
              </a:path>
            </a:pathLst>
          </a:custGeom>
          <a:solidFill>
            <a:srgbClr val="A9D18E"/>
          </a:solidFill>
        </p:spPr>
        <p:txBody>
          <a:bodyPr wrap="square" lIns="0" tIns="0" rIns="0" bIns="0" rtlCol="0"/>
          <a:lstStyle/>
          <a:p>
            <a:endParaRPr sz="1350"/>
          </a:p>
        </p:txBody>
      </p:sp>
      <p:sp>
        <p:nvSpPr>
          <p:cNvPr id="79" name="object 69"/>
          <p:cNvSpPr txBox="1"/>
          <p:nvPr/>
        </p:nvSpPr>
        <p:spPr>
          <a:xfrm>
            <a:off x="7465666" y="3951350"/>
            <a:ext cx="1301591" cy="463749"/>
          </a:xfrm>
          <a:prstGeom prst="rect">
            <a:avLst/>
          </a:prstGeom>
        </p:spPr>
        <p:txBody>
          <a:bodyPr vert="horz" wrap="square" lIns="0" tIns="75724" rIns="0" bIns="0" rtlCol="0">
            <a:spAutoFit/>
          </a:bodyPr>
          <a:lstStyle/>
          <a:p>
            <a:pPr marL="9525">
              <a:spcBef>
                <a:spcPts val="596"/>
              </a:spcBef>
            </a:pPr>
            <a:r>
              <a:rPr sz="1050" b="1" spc="-4" dirty="0">
                <a:solidFill>
                  <a:srgbClr val="FFFFFF"/>
                </a:solidFill>
                <a:latin typeface="Arial"/>
                <a:cs typeface="Arial"/>
              </a:rPr>
              <a:t>HIV</a:t>
            </a:r>
            <a:endParaRPr sz="1050">
              <a:latin typeface="Arial"/>
              <a:cs typeface="Arial"/>
            </a:endParaRPr>
          </a:p>
          <a:p>
            <a:pPr marL="1025366">
              <a:spcBef>
                <a:spcPts val="521"/>
              </a:spcBef>
            </a:pPr>
            <a:r>
              <a:rPr sz="1050" b="1" dirty="0">
                <a:solidFill>
                  <a:srgbClr val="FFFFFF"/>
                </a:solidFill>
                <a:latin typeface="Arial"/>
                <a:cs typeface="Arial"/>
              </a:rPr>
              <a:t>C</a:t>
            </a:r>
            <a:r>
              <a:rPr sz="1050" b="1" spc="-8" dirty="0">
                <a:solidFill>
                  <a:srgbClr val="FFFFFF"/>
                </a:solidFill>
                <a:latin typeface="Arial"/>
                <a:cs typeface="Arial"/>
              </a:rPr>
              <a:t>o</a:t>
            </a:r>
            <a:r>
              <a:rPr sz="1050" b="1" dirty="0">
                <a:solidFill>
                  <a:srgbClr val="FFFFFF"/>
                </a:solidFill>
                <a:latin typeface="Arial"/>
                <a:cs typeface="Arial"/>
              </a:rPr>
              <a:t>V</a:t>
            </a:r>
            <a:endParaRPr sz="1050">
              <a:latin typeface="Arial"/>
              <a:cs typeface="Arial"/>
            </a:endParaRPr>
          </a:p>
        </p:txBody>
      </p:sp>
      <p:sp>
        <p:nvSpPr>
          <p:cNvPr id="80" name="object 70"/>
          <p:cNvSpPr/>
          <p:nvPr/>
        </p:nvSpPr>
        <p:spPr>
          <a:xfrm>
            <a:off x="7240619" y="1945653"/>
            <a:ext cx="784383" cy="484346"/>
          </a:xfrm>
          <a:custGeom>
            <a:avLst/>
            <a:gdLst/>
            <a:ahLst/>
            <a:cxnLst/>
            <a:rect l="l" t="t" r="r" b="b"/>
            <a:pathLst>
              <a:path w="1045845" h="645794">
                <a:moveTo>
                  <a:pt x="937831" y="0"/>
                </a:moveTo>
                <a:lnTo>
                  <a:pt x="107632" y="0"/>
                </a:lnTo>
                <a:lnTo>
                  <a:pt x="65740" y="8457"/>
                </a:lnTo>
                <a:lnTo>
                  <a:pt x="31527" y="31522"/>
                </a:lnTo>
                <a:lnTo>
                  <a:pt x="8459" y="65735"/>
                </a:lnTo>
                <a:lnTo>
                  <a:pt x="0" y="107632"/>
                </a:lnTo>
                <a:lnTo>
                  <a:pt x="0" y="538137"/>
                </a:lnTo>
                <a:lnTo>
                  <a:pt x="8459" y="580027"/>
                </a:lnTo>
                <a:lnTo>
                  <a:pt x="31527" y="614235"/>
                </a:lnTo>
                <a:lnTo>
                  <a:pt x="65740" y="637299"/>
                </a:lnTo>
                <a:lnTo>
                  <a:pt x="107632" y="645756"/>
                </a:lnTo>
                <a:lnTo>
                  <a:pt x="937831" y="645756"/>
                </a:lnTo>
                <a:lnTo>
                  <a:pt x="979721" y="637299"/>
                </a:lnTo>
                <a:lnTo>
                  <a:pt x="1013929" y="614235"/>
                </a:lnTo>
                <a:lnTo>
                  <a:pt x="1036993" y="580027"/>
                </a:lnTo>
                <a:lnTo>
                  <a:pt x="1045451" y="538137"/>
                </a:lnTo>
                <a:lnTo>
                  <a:pt x="1045451" y="107632"/>
                </a:lnTo>
                <a:lnTo>
                  <a:pt x="1036993" y="65735"/>
                </a:lnTo>
                <a:lnTo>
                  <a:pt x="1013929" y="31522"/>
                </a:lnTo>
                <a:lnTo>
                  <a:pt x="979721" y="8457"/>
                </a:lnTo>
                <a:lnTo>
                  <a:pt x="937831" y="0"/>
                </a:lnTo>
                <a:close/>
              </a:path>
            </a:pathLst>
          </a:custGeom>
          <a:solidFill>
            <a:srgbClr val="5B9BD5"/>
          </a:solidFill>
        </p:spPr>
        <p:txBody>
          <a:bodyPr wrap="square" lIns="0" tIns="0" rIns="0" bIns="0" rtlCol="0"/>
          <a:lstStyle/>
          <a:p>
            <a:endParaRPr sz="1350"/>
          </a:p>
        </p:txBody>
      </p:sp>
      <p:sp>
        <p:nvSpPr>
          <p:cNvPr id="81" name="object 71"/>
          <p:cNvSpPr txBox="1"/>
          <p:nvPr/>
        </p:nvSpPr>
        <p:spPr>
          <a:xfrm>
            <a:off x="7375551" y="1972437"/>
            <a:ext cx="514826" cy="419987"/>
          </a:xfrm>
          <a:prstGeom prst="rect">
            <a:avLst/>
          </a:prstGeom>
        </p:spPr>
        <p:txBody>
          <a:bodyPr vert="horz" wrap="square" lIns="0" tIns="9525" rIns="0" bIns="0" rtlCol="0">
            <a:spAutoFit/>
          </a:bodyPr>
          <a:lstStyle/>
          <a:p>
            <a:pPr marL="66199">
              <a:lnSpc>
                <a:spcPts val="1601"/>
              </a:lnSpc>
              <a:spcBef>
                <a:spcPts val="75"/>
              </a:spcBef>
            </a:pPr>
            <a:r>
              <a:rPr sz="1350" b="1" spc="-4" dirty="0">
                <a:solidFill>
                  <a:srgbClr val="FFFFFF"/>
                </a:solidFill>
                <a:latin typeface="Arial"/>
                <a:cs typeface="Arial"/>
              </a:rPr>
              <a:t>2012</a:t>
            </a:r>
            <a:endParaRPr sz="1350">
              <a:latin typeface="Arial"/>
              <a:cs typeface="Arial"/>
            </a:endParaRPr>
          </a:p>
          <a:p>
            <a:pPr marL="9525">
              <a:lnSpc>
                <a:spcPts val="1601"/>
              </a:lnSpc>
            </a:pPr>
            <a:r>
              <a:rPr sz="1350" dirty="0">
                <a:solidFill>
                  <a:srgbClr val="FFFFFF"/>
                </a:solidFill>
                <a:latin typeface="Arial"/>
                <a:cs typeface="Arial"/>
              </a:rPr>
              <a:t>M</a:t>
            </a:r>
            <a:r>
              <a:rPr sz="1350" spc="-4" dirty="0">
                <a:solidFill>
                  <a:srgbClr val="FFFFFF"/>
                </a:solidFill>
                <a:latin typeface="Arial"/>
                <a:cs typeface="Arial"/>
              </a:rPr>
              <a:t>E</a:t>
            </a:r>
            <a:r>
              <a:rPr sz="1350" dirty="0">
                <a:solidFill>
                  <a:srgbClr val="FFFFFF"/>
                </a:solidFill>
                <a:latin typeface="Arial"/>
                <a:cs typeface="Arial"/>
              </a:rPr>
              <a:t>RS</a:t>
            </a:r>
            <a:endParaRPr sz="1350">
              <a:latin typeface="Arial"/>
              <a:cs typeface="Arial"/>
            </a:endParaRPr>
          </a:p>
        </p:txBody>
      </p:sp>
      <p:sp>
        <p:nvSpPr>
          <p:cNvPr id="82" name="object 72"/>
          <p:cNvSpPr/>
          <p:nvPr/>
        </p:nvSpPr>
        <p:spPr>
          <a:xfrm>
            <a:off x="7944116" y="2139018"/>
            <a:ext cx="8573" cy="1525429"/>
          </a:xfrm>
          <a:custGeom>
            <a:avLst/>
            <a:gdLst/>
            <a:ahLst/>
            <a:cxnLst/>
            <a:rect l="l" t="t" r="r" b="b"/>
            <a:pathLst>
              <a:path w="11429" h="2033904">
                <a:moveTo>
                  <a:pt x="11011" y="2033475"/>
                </a:moveTo>
                <a:lnTo>
                  <a:pt x="0" y="0"/>
                </a:lnTo>
              </a:path>
            </a:pathLst>
          </a:custGeom>
          <a:ln w="28560">
            <a:solidFill>
              <a:srgbClr val="1F4E79"/>
            </a:solidFill>
          </a:ln>
        </p:spPr>
        <p:txBody>
          <a:bodyPr wrap="square" lIns="0" tIns="0" rIns="0" bIns="0" rtlCol="0"/>
          <a:lstStyle/>
          <a:p>
            <a:endParaRPr sz="1350"/>
          </a:p>
        </p:txBody>
      </p:sp>
      <p:sp>
        <p:nvSpPr>
          <p:cNvPr id="83" name="object 73"/>
          <p:cNvSpPr/>
          <p:nvPr/>
        </p:nvSpPr>
        <p:spPr>
          <a:xfrm>
            <a:off x="8089382" y="1989031"/>
            <a:ext cx="372560" cy="378769"/>
          </a:xfrm>
          <a:prstGeom prst="rect">
            <a:avLst/>
          </a:prstGeom>
          <a:blipFill>
            <a:blip r:embed="rId1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364115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8A495A-4F1F-AEA5-8731-6C8157EE3785}"/>
              </a:ext>
            </a:extLst>
          </p:cNvPr>
          <p:cNvSpPr>
            <a:spLocks noGrp="1"/>
          </p:cNvSpPr>
          <p:nvPr>
            <p:ph type="dt" sz="half" idx="10"/>
          </p:nvPr>
        </p:nvSpPr>
        <p:spPr/>
        <p:txBody>
          <a:bodyPr/>
          <a:lstStyle/>
          <a:p>
            <a:fld id="{1DEEB53C-ADAA-4497-928A-736D2E0FF288}" type="datetime1">
              <a:rPr lang="fr-FR" smtClean="0"/>
              <a:t>05/10/2023</a:t>
            </a:fld>
            <a:endParaRPr lang="fr-FR" dirty="0"/>
          </a:p>
        </p:txBody>
      </p:sp>
      <p:sp>
        <p:nvSpPr>
          <p:cNvPr id="3" name="Titre 2">
            <a:extLst>
              <a:ext uri="{FF2B5EF4-FFF2-40B4-BE49-F238E27FC236}">
                <a16:creationId xmlns:a16="http://schemas.microsoft.com/office/drawing/2014/main" id="{080582C6-DE2F-DA75-D755-3D2B6B1BA853}"/>
              </a:ext>
            </a:extLst>
          </p:cNvPr>
          <p:cNvSpPr>
            <a:spLocks noGrp="1"/>
          </p:cNvSpPr>
          <p:nvPr>
            <p:ph type="title"/>
          </p:nvPr>
        </p:nvSpPr>
        <p:spPr/>
        <p:txBody>
          <a:bodyPr/>
          <a:lstStyle/>
          <a:p>
            <a:r>
              <a:rPr lang="fr-FR" b="1" dirty="0"/>
              <a:t>Log </a:t>
            </a:r>
            <a:r>
              <a:rPr lang="fr-FR" b="1" dirty="0" err="1"/>
              <a:t>deaths</a:t>
            </a:r>
            <a:r>
              <a:rPr lang="fr-FR" b="1" dirty="0"/>
              <a:t> </a:t>
            </a:r>
            <a:r>
              <a:rPr lang="fr-FR" b="1" dirty="0" err="1"/>
              <a:t>from</a:t>
            </a:r>
            <a:r>
              <a:rPr lang="fr-FR" b="1" dirty="0"/>
              <a:t> major </a:t>
            </a:r>
            <a:r>
              <a:rPr lang="fr-FR" b="1" dirty="0" err="1"/>
              <a:t>epidemics</a:t>
            </a:r>
            <a:r>
              <a:rPr lang="fr-FR" b="1" dirty="0"/>
              <a:t> in the </a:t>
            </a:r>
            <a:r>
              <a:rPr lang="fr-FR" b="1" dirty="0" err="1"/>
              <a:t>twenty</a:t>
            </a:r>
            <a:r>
              <a:rPr lang="fr-FR" b="1" dirty="0"/>
              <a:t>-first century </a:t>
            </a:r>
            <a:endParaRPr lang="fr-FR" dirty="0"/>
          </a:p>
        </p:txBody>
      </p:sp>
      <p:sp>
        <p:nvSpPr>
          <p:cNvPr id="6" name="Espace réservé du texte 5">
            <a:extLst>
              <a:ext uri="{FF2B5EF4-FFF2-40B4-BE49-F238E27FC236}">
                <a16:creationId xmlns:a16="http://schemas.microsoft.com/office/drawing/2014/main" id="{EE2C4D0C-1339-CCD1-B37B-CAC9CE20265C}"/>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10D238D6-7B9A-7AAD-8775-7AE02F6CA47E}"/>
              </a:ext>
            </a:extLst>
          </p:cNvPr>
          <p:cNvSpPr>
            <a:spLocks noGrp="1"/>
          </p:cNvSpPr>
          <p:nvPr>
            <p:ph type="body" sz="quarter" idx="16"/>
          </p:nvPr>
        </p:nvSpPr>
        <p:spPr/>
        <p:txBody>
          <a:bodyPr/>
          <a:lstStyle/>
          <a:p>
            <a:endParaRPr lang="fr-FR"/>
          </a:p>
        </p:txBody>
      </p:sp>
      <p:pic>
        <p:nvPicPr>
          <p:cNvPr id="8" name="Espace réservé du contenu 4">
            <a:extLst>
              <a:ext uri="{FF2B5EF4-FFF2-40B4-BE49-F238E27FC236}">
                <a16:creationId xmlns:a16="http://schemas.microsoft.com/office/drawing/2014/main" id="{52DFEF25-4E97-FDEA-0B63-4A1144555F88}"/>
              </a:ext>
            </a:extLst>
          </p:cNvPr>
          <p:cNvPicPr>
            <a:picLocks noChangeAspect="1"/>
          </p:cNvPicPr>
          <p:nvPr/>
        </p:nvPicPr>
        <p:blipFill>
          <a:blip r:embed="rId2"/>
          <a:stretch>
            <a:fillRect/>
          </a:stretch>
        </p:blipFill>
        <p:spPr>
          <a:xfrm>
            <a:off x="590975" y="2314493"/>
            <a:ext cx="6400800" cy="3265715"/>
          </a:xfrm>
          <a:prstGeom prst="rect">
            <a:avLst/>
          </a:prstGeom>
        </p:spPr>
      </p:pic>
      <p:sp>
        <p:nvSpPr>
          <p:cNvPr id="9" name="ZoneTexte 8">
            <a:extLst>
              <a:ext uri="{FF2B5EF4-FFF2-40B4-BE49-F238E27FC236}">
                <a16:creationId xmlns:a16="http://schemas.microsoft.com/office/drawing/2014/main" id="{C91F7798-E675-2BEB-B457-1FC0F71AC509}"/>
              </a:ext>
            </a:extLst>
          </p:cNvPr>
          <p:cNvSpPr txBox="1"/>
          <p:nvPr/>
        </p:nvSpPr>
        <p:spPr>
          <a:xfrm>
            <a:off x="6534150" y="5609461"/>
            <a:ext cx="2609850" cy="507831"/>
          </a:xfrm>
          <a:prstGeom prst="rect">
            <a:avLst/>
          </a:prstGeom>
          <a:noFill/>
        </p:spPr>
        <p:txBody>
          <a:bodyPr wrap="square">
            <a:spAutoFit/>
          </a:bodyPr>
          <a:lstStyle/>
          <a:p>
            <a:r>
              <a:rPr lang="fr-FR" sz="1350" i="1">
                <a:latin typeface="ITCSymbolStd"/>
              </a:rPr>
              <a:t>Baker et al Nature </a:t>
            </a:r>
            <a:r>
              <a:rPr lang="fr-FR" sz="1350" i="1" err="1">
                <a:latin typeface="ITCSymbolStd"/>
              </a:rPr>
              <a:t>Reviews</a:t>
            </a:r>
            <a:r>
              <a:rPr lang="fr-FR" sz="1350" i="1">
                <a:latin typeface="ITCSymbolStd"/>
              </a:rPr>
              <a:t> 2021 </a:t>
            </a:r>
            <a:br>
              <a:rPr lang="fr-FR" sz="1350" i="1">
                <a:latin typeface="ITCSymbolStd"/>
              </a:rPr>
            </a:br>
            <a:endParaRPr lang="fr-FR" sz="1350"/>
          </a:p>
        </p:txBody>
      </p:sp>
      <p:pic>
        <p:nvPicPr>
          <p:cNvPr id="10" name="Image 9">
            <a:extLst>
              <a:ext uri="{FF2B5EF4-FFF2-40B4-BE49-F238E27FC236}">
                <a16:creationId xmlns:a16="http://schemas.microsoft.com/office/drawing/2014/main" id="{6CF5355D-E27E-6C77-3337-9FB523511949}"/>
              </a:ext>
            </a:extLst>
          </p:cNvPr>
          <p:cNvPicPr>
            <a:picLocks noChangeAspect="1"/>
          </p:cNvPicPr>
          <p:nvPr/>
        </p:nvPicPr>
        <p:blipFill>
          <a:blip r:embed="rId3"/>
          <a:stretch>
            <a:fillRect/>
          </a:stretch>
        </p:blipFill>
        <p:spPr>
          <a:xfrm>
            <a:off x="7189812" y="4888968"/>
            <a:ext cx="1782738" cy="661988"/>
          </a:xfrm>
          <a:prstGeom prst="rect">
            <a:avLst/>
          </a:prstGeom>
        </p:spPr>
      </p:pic>
      <p:pic>
        <p:nvPicPr>
          <p:cNvPr id="11" name="Image 10">
            <a:extLst>
              <a:ext uri="{FF2B5EF4-FFF2-40B4-BE49-F238E27FC236}">
                <a16:creationId xmlns:a16="http://schemas.microsoft.com/office/drawing/2014/main" id="{85DB6B3A-38C7-18C6-9CCA-F18D74423372}"/>
              </a:ext>
            </a:extLst>
          </p:cNvPr>
          <p:cNvPicPr>
            <a:picLocks noChangeAspect="1"/>
          </p:cNvPicPr>
          <p:nvPr/>
        </p:nvPicPr>
        <p:blipFill>
          <a:blip r:embed="rId3"/>
          <a:stretch>
            <a:fillRect/>
          </a:stretch>
        </p:blipFill>
        <p:spPr>
          <a:xfrm>
            <a:off x="7304112" y="5003268"/>
            <a:ext cx="1782738" cy="661988"/>
          </a:xfrm>
          <a:prstGeom prst="rect">
            <a:avLst/>
          </a:prstGeom>
        </p:spPr>
      </p:pic>
    </p:spTree>
    <p:extLst>
      <p:ext uri="{BB962C8B-B14F-4D97-AF65-F5344CB8AC3E}">
        <p14:creationId xmlns:p14="http://schemas.microsoft.com/office/powerpoint/2010/main" val="185220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F39F32E-4D34-3260-0D8C-5CFBB8B4EE6E}"/>
              </a:ext>
            </a:extLst>
          </p:cNvPr>
          <p:cNvSpPr>
            <a:spLocks noGrp="1"/>
          </p:cNvSpPr>
          <p:nvPr>
            <p:ph type="body" sz="quarter" idx="13"/>
          </p:nvPr>
        </p:nvSpPr>
        <p:spPr/>
        <p:txBody>
          <a:bodyPr/>
          <a:lstStyle/>
          <a:p>
            <a:r>
              <a:rPr lang="en-US" b="1" dirty="0">
                <a:latin typeface="Arial" panose="020B0604020202020204" pitchFamily="34" charset="0"/>
                <a:cs typeface="Arial" panose="020B0604020202020204" pitchFamily="34" charset="0"/>
              </a:rPr>
              <a:t>Strengthening Health Systems for Pandemic Preparedness: Lessons from HIV and Beyond</a:t>
            </a:r>
            <a:endParaRPr lang="fr-FR" dirty="0"/>
          </a:p>
          <a:p>
            <a:endParaRPr lang="fr-FR" dirty="0"/>
          </a:p>
        </p:txBody>
      </p:sp>
      <p:sp>
        <p:nvSpPr>
          <p:cNvPr id="8" name="ZoneTexte 7">
            <a:extLst>
              <a:ext uri="{FF2B5EF4-FFF2-40B4-BE49-F238E27FC236}">
                <a16:creationId xmlns:a16="http://schemas.microsoft.com/office/drawing/2014/main" id="{B95D138D-5512-CEE9-EC32-6EA487D79A7B}"/>
              </a:ext>
            </a:extLst>
          </p:cNvPr>
          <p:cNvSpPr txBox="1"/>
          <p:nvPr/>
        </p:nvSpPr>
        <p:spPr>
          <a:xfrm>
            <a:off x="5732584" y="2769369"/>
            <a:ext cx="3303659" cy="2308324"/>
          </a:xfrm>
          <a:prstGeom prst="rect">
            <a:avLst/>
          </a:prstGeom>
          <a:noFill/>
        </p:spPr>
        <p:txBody>
          <a:bodyPr wrap="square">
            <a:spAutoFit/>
          </a:bodyPr>
          <a:lstStyle/>
          <a:p>
            <a:r>
              <a:rPr lang="fr-FR" sz="2400" dirty="0" err="1">
                <a:latin typeface="+mj-lt"/>
              </a:rPr>
              <a:t>Higher</a:t>
            </a:r>
            <a:r>
              <a:rPr lang="fr-FR" sz="2400" dirty="0">
                <a:latin typeface="+mj-lt"/>
              </a:rPr>
              <a:t> </a:t>
            </a:r>
            <a:r>
              <a:rPr lang="fr-FR" sz="2400" dirty="0" err="1">
                <a:latin typeface="+mj-lt"/>
              </a:rPr>
              <a:t>observed</a:t>
            </a:r>
            <a:r>
              <a:rPr lang="fr-FR" sz="2400" dirty="0">
                <a:latin typeface="+mj-lt"/>
              </a:rPr>
              <a:t> vs. </a:t>
            </a:r>
            <a:r>
              <a:rPr lang="fr-FR" sz="2400" dirty="0" err="1">
                <a:latin typeface="+mj-lt"/>
              </a:rPr>
              <a:t>expected</a:t>
            </a:r>
            <a:r>
              <a:rPr lang="fr-FR" sz="2400" dirty="0">
                <a:latin typeface="+mj-lt"/>
              </a:rPr>
              <a:t> </a:t>
            </a:r>
            <a:r>
              <a:rPr lang="fr-FR" sz="2400" dirty="0" err="1">
                <a:latin typeface="+mj-lt"/>
              </a:rPr>
              <a:t>mortality</a:t>
            </a:r>
            <a:r>
              <a:rPr lang="fr-FR" sz="2400" dirty="0">
                <a:latin typeface="+mj-lt"/>
              </a:rPr>
              <a:t> in France </a:t>
            </a:r>
          </a:p>
          <a:p>
            <a:r>
              <a:rPr lang="fr-FR" sz="2400" dirty="0">
                <a:latin typeface="+mj-lt"/>
              </a:rPr>
              <a:t>- in 2020: 7,8 %</a:t>
            </a:r>
          </a:p>
          <a:p>
            <a:r>
              <a:rPr lang="fr-FR" sz="2400" dirty="0">
                <a:latin typeface="+mj-lt"/>
              </a:rPr>
              <a:t>- in 2021: 6,9 %</a:t>
            </a:r>
          </a:p>
          <a:p>
            <a:r>
              <a:rPr lang="fr-FR" sz="2400" dirty="0">
                <a:latin typeface="+mj-lt"/>
              </a:rPr>
              <a:t>- in 2022: 8,7 %  </a:t>
            </a:r>
          </a:p>
        </p:txBody>
      </p:sp>
      <p:grpSp>
        <p:nvGrpSpPr>
          <p:cNvPr id="5" name="Groupe 4"/>
          <p:cNvGrpSpPr/>
          <p:nvPr/>
        </p:nvGrpSpPr>
        <p:grpSpPr>
          <a:xfrm>
            <a:off x="383326" y="1424293"/>
            <a:ext cx="5253681" cy="4524685"/>
            <a:chOff x="5889880" y="3254561"/>
            <a:chExt cx="5651500" cy="4419600"/>
          </a:xfrm>
        </p:grpSpPr>
        <p:pic>
          <p:nvPicPr>
            <p:cNvPr id="10" name="Image 9">
              <a:extLst>
                <a:ext uri="{FF2B5EF4-FFF2-40B4-BE49-F238E27FC236}">
                  <a16:creationId xmlns:a16="http://schemas.microsoft.com/office/drawing/2014/main" id="{0B4CDD99-65D5-F287-7634-2EF42D941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880" y="3254561"/>
              <a:ext cx="5651500" cy="4419600"/>
            </a:xfrm>
            <a:prstGeom prst="rect">
              <a:avLst/>
            </a:prstGeom>
          </p:spPr>
        </p:pic>
        <p:sp>
          <p:nvSpPr>
            <p:cNvPr id="15" name="ZoneTexte 14">
              <a:extLst>
                <a:ext uri="{FF2B5EF4-FFF2-40B4-BE49-F238E27FC236}">
                  <a16:creationId xmlns:a16="http://schemas.microsoft.com/office/drawing/2014/main" id="{D6B6EF87-6E29-E40B-CE8B-27D938A9694C}"/>
                </a:ext>
              </a:extLst>
            </p:cNvPr>
            <p:cNvSpPr txBox="1"/>
            <p:nvPr/>
          </p:nvSpPr>
          <p:spPr>
            <a:xfrm>
              <a:off x="6681107" y="5209524"/>
              <a:ext cx="1292271" cy="553997"/>
            </a:xfrm>
            <a:prstGeom prst="rect">
              <a:avLst/>
            </a:prstGeom>
            <a:solidFill>
              <a:schemeClr val="lt1"/>
            </a:solidFill>
          </p:spPr>
          <p:txBody>
            <a:bodyPr wrap="square">
              <a:spAutoFit/>
            </a:bodyPr>
            <a:lstStyle/>
            <a:p>
              <a:r>
                <a:rPr lang="fr-FR" sz="1050" b="1" dirty="0" err="1">
                  <a:solidFill>
                    <a:srgbClr val="0070C0"/>
                  </a:solidFill>
                  <a:latin typeface="OpenSans"/>
                </a:rPr>
                <a:t>Observed</a:t>
              </a:r>
              <a:r>
                <a:rPr lang="fr-FR" sz="1050" b="1" dirty="0">
                  <a:solidFill>
                    <a:srgbClr val="0070C0"/>
                  </a:solidFill>
                  <a:latin typeface="OpenSans"/>
                </a:rPr>
                <a:t> </a:t>
              </a:r>
              <a:r>
                <a:rPr lang="fr-FR" sz="1050" b="1" dirty="0" err="1">
                  <a:solidFill>
                    <a:srgbClr val="0070C0"/>
                  </a:solidFill>
                  <a:latin typeface="OpenSans"/>
                </a:rPr>
                <a:t>deaths</a:t>
              </a:r>
              <a:r>
                <a:rPr lang="fr-FR" sz="1050" b="1" dirty="0">
                  <a:solidFill>
                    <a:srgbClr val="0070C0"/>
                  </a:solidFill>
                  <a:latin typeface="OpenSans"/>
                </a:rPr>
                <a:t> </a:t>
              </a:r>
              <a:endParaRPr lang="fr-FR" sz="1050" dirty="0">
                <a:solidFill>
                  <a:srgbClr val="0070C0"/>
                </a:solidFill>
              </a:endParaRPr>
            </a:p>
          </p:txBody>
        </p:sp>
        <p:sp>
          <p:nvSpPr>
            <p:cNvPr id="16" name="ZoneTexte 15">
              <a:extLst>
                <a:ext uri="{FF2B5EF4-FFF2-40B4-BE49-F238E27FC236}">
                  <a16:creationId xmlns:a16="http://schemas.microsoft.com/office/drawing/2014/main" id="{5623A8D9-4A0E-2857-13D7-E51ED6752DA4}"/>
                </a:ext>
              </a:extLst>
            </p:cNvPr>
            <p:cNvSpPr txBox="1"/>
            <p:nvPr/>
          </p:nvSpPr>
          <p:spPr>
            <a:xfrm>
              <a:off x="9457175" y="5310472"/>
              <a:ext cx="1609084" cy="338555"/>
            </a:xfrm>
            <a:prstGeom prst="rect">
              <a:avLst/>
            </a:prstGeom>
            <a:solidFill>
              <a:schemeClr val="lt1"/>
            </a:solidFill>
          </p:spPr>
          <p:txBody>
            <a:bodyPr wrap="square">
              <a:spAutoFit/>
            </a:bodyPr>
            <a:lstStyle/>
            <a:p>
              <a:r>
                <a:rPr lang="fr-FR" sz="1050" b="1" dirty="0" err="1">
                  <a:solidFill>
                    <a:srgbClr val="FF0000"/>
                  </a:solidFill>
                  <a:latin typeface="OpenSans"/>
                </a:rPr>
                <a:t>Expected</a:t>
              </a:r>
              <a:r>
                <a:rPr lang="fr-FR" sz="1050" b="1" dirty="0">
                  <a:solidFill>
                    <a:srgbClr val="FF0000"/>
                  </a:solidFill>
                  <a:latin typeface="OpenSans"/>
                </a:rPr>
                <a:t> </a:t>
              </a:r>
              <a:r>
                <a:rPr lang="fr-FR" sz="1050" b="1" dirty="0" err="1">
                  <a:solidFill>
                    <a:srgbClr val="FF0000"/>
                  </a:solidFill>
                  <a:latin typeface="OpenSans"/>
                </a:rPr>
                <a:t>deaths</a:t>
              </a:r>
              <a:r>
                <a:rPr lang="fr-FR" sz="1050" b="1" dirty="0">
                  <a:solidFill>
                    <a:srgbClr val="FF0000"/>
                  </a:solidFill>
                  <a:latin typeface="OpenSans"/>
                </a:rPr>
                <a:t> </a:t>
              </a:r>
              <a:endParaRPr lang="fr-FR" sz="1050" dirty="0">
                <a:solidFill>
                  <a:srgbClr val="FF0000"/>
                </a:solidFill>
              </a:endParaRPr>
            </a:p>
          </p:txBody>
        </p:sp>
        <p:sp>
          <p:nvSpPr>
            <p:cNvPr id="2" name="ZoneTexte 1">
              <a:extLst>
                <a:ext uri="{FF2B5EF4-FFF2-40B4-BE49-F238E27FC236}">
                  <a16:creationId xmlns:a16="http://schemas.microsoft.com/office/drawing/2014/main" id="{D5834BC4-304F-932B-B3D2-8458157D320A}"/>
                </a:ext>
              </a:extLst>
            </p:cNvPr>
            <p:cNvSpPr txBox="1"/>
            <p:nvPr/>
          </p:nvSpPr>
          <p:spPr>
            <a:xfrm>
              <a:off x="6246011" y="3276724"/>
              <a:ext cx="1824613" cy="307776"/>
            </a:xfrm>
            <a:prstGeom prst="rect">
              <a:avLst/>
            </a:prstGeom>
            <a:solidFill>
              <a:schemeClr val="bg1"/>
            </a:solidFill>
          </p:spPr>
          <p:txBody>
            <a:bodyPr wrap="square" rtlCol="0">
              <a:spAutoFit/>
            </a:bodyPr>
            <a:lstStyle/>
            <a:p>
              <a:r>
                <a:rPr lang="fr-FR" sz="900" dirty="0"/>
                <a:t>in </a:t>
              </a:r>
              <a:r>
                <a:rPr lang="en-AU" sz="900" dirty="0"/>
                <a:t>thousands</a:t>
              </a:r>
            </a:p>
          </p:txBody>
        </p:sp>
      </p:grpSp>
      <p:sp>
        <p:nvSpPr>
          <p:cNvPr id="13" name="ZoneTexte 12">
            <a:extLst>
              <a:ext uri="{FF2B5EF4-FFF2-40B4-BE49-F238E27FC236}">
                <a16:creationId xmlns:a16="http://schemas.microsoft.com/office/drawing/2014/main" id="{D3495C7A-62BF-041A-A9E8-0A0092D31C90}"/>
              </a:ext>
            </a:extLst>
          </p:cNvPr>
          <p:cNvSpPr txBox="1"/>
          <p:nvPr/>
        </p:nvSpPr>
        <p:spPr>
          <a:xfrm>
            <a:off x="7943879" y="1764076"/>
            <a:ext cx="1254225" cy="230832"/>
          </a:xfrm>
          <a:prstGeom prst="rect">
            <a:avLst/>
          </a:prstGeom>
          <a:noFill/>
        </p:spPr>
        <p:txBody>
          <a:bodyPr wrap="square" rtlCol="0">
            <a:spAutoFit/>
          </a:bodyPr>
          <a:lstStyle/>
          <a:p>
            <a:r>
              <a:rPr lang="fr-FR" sz="900" dirty="0"/>
              <a:t>Insee June 2023</a:t>
            </a:r>
          </a:p>
        </p:txBody>
      </p:sp>
    </p:spTree>
    <p:extLst>
      <p:ext uri="{BB962C8B-B14F-4D97-AF65-F5344CB8AC3E}">
        <p14:creationId xmlns:p14="http://schemas.microsoft.com/office/powerpoint/2010/main" val="32918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14058" y="5196709"/>
            <a:ext cx="8524619" cy="520262"/>
          </a:xfrm>
        </p:spPr>
        <p:txBody>
          <a:bodyPr>
            <a:noAutofit/>
          </a:bodyPr>
          <a:lstStyle/>
          <a:p>
            <a:pPr marL="0" indent="0" algn="just">
              <a:buNone/>
            </a:pPr>
            <a:r>
              <a:rPr lang="fr-FR" dirty="0"/>
              <a:t>De nombreux </a:t>
            </a:r>
            <a:r>
              <a:rPr lang="fr-FR" b="1" dirty="0">
                <a:solidFill>
                  <a:schemeClr val="accent5"/>
                </a:solidFill>
              </a:rPr>
              <a:t>pathogènes connus et inconnus </a:t>
            </a:r>
            <a:r>
              <a:rPr lang="fr-FR" dirty="0"/>
              <a:t>peuvent potentiellement représenter une </a:t>
            </a:r>
            <a:r>
              <a:rPr lang="fr-FR" b="1" dirty="0">
                <a:solidFill>
                  <a:schemeClr val="accent5"/>
                </a:solidFill>
              </a:rPr>
              <a:t>menace pour la santé des populations</a:t>
            </a:r>
            <a:r>
              <a:rPr lang="fr-FR" dirty="0"/>
              <a:t>.</a:t>
            </a:r>
          </a:p>
        </p:txBody>
      </p:sp>
      <p:sp>
        <p:nvSpPr>
          <p:cNvPr id="3" name="Espace réservé du texte 2"/>
          <p:cNvSpPr>
            <a:spLocks noGrp="1"/>
          </p:cNvSpPr>
          <p:nvPr>
            <p:ph type="body" sz="quarter" idx="13"/>
          </p:nvPr>
        </p:nvSpPr>
        <p:spPr/>
        <p:txBody>
          <a:bodyPr/>
          <a:lstStyle/>
          <a:p>
            <a:endParaRPr lang="fr-FR"/>
          </a:p>
        </p:txBody>
      </p:sp>
      <p:sp>
        <p:nvSpPr>
          <p:cNvPr id="4" name="Titre 3"/>
          <p:cNvSpPr>
            <a:spLocks noGrp="1"/>
          </p:cNvSpPr>
          <p:nvPr>
            <p:ph type="title"/>
          </p:nvPr>
        </p:nvSpPr>
        <p:spPr>
          <a:xfrm>
            <a:off x="314058" y="1763595"/>
            <a:ext cx="8524619" cy="350988"/>
          </a:xfrm>
        </p:spPr>
        <p:txBody>
          <a:bodyPr>
            <a:normAutofit fontScale="90000"/>
          </a:bodyPr>
          <a:lstStyle/>
          <a:p>
            <a:r>
              <a:rPr lang="fr-FR" b="1" dirty="0"/>
              <a:t>Evolution de l’état de santé dans le monde</a:t>
            </a:r>
          </a:p>
        </p:txBody>
      </p:sp>
      <p:sp>
        <p:nvSpPr>
          <p:cNvPr id="11" name="ZoneTexte 10"/>
          <p:cNvSpPr txBox="1"/>
          <p:nvPr/>
        </p:nvSpPr>
        <p:spPr>
          <a:xfrm>
            <a:off x="3380510" y="5754103"/>
            <a:ext cx="3124200" cy="219291"/>
          </a:xfrm>
          <a:prstGeom prst="rect">
            <a:avLst/>
          </a:prstGeom>
          <a:noFill/>
        </p:spPr>
        <p:txBody>
          <a:bodyPr wrap="square" rtlCol="0">
            <a:spAutoFit/>
          </a:bodyPr>
          <a:lstStyle/>
          <a:p>
            <a:r>
              <a:rPr lang="fr-FR" sz="825" dirty="0">
                <a:solidFill>
                  <a:schemeClr val="bg1">
                    <a:lumMod val="50000"/>
                  </a:schemeClr>
                </a:solidFill>
              </a:rPr>
              <a:t>Sources : CEPI</a:t>
            </a:r>
          </a:p>
        </p:txBody>
      </p:sp>
      <p:pic>
        <p:nvPicPr>
          <p:cNvPr id="12" name="Image 11">
            <a:extLst>
              <a:ext uri="{FF2B5EF4-FFF2-40B4-BE49-F238E27FC236}">
                <a16:creationId xmlns:a16="http://schemas.microsoft.com/office/drawing/2014/main" id="{5A9F49AC-0469-8FD9-7296-EA2573B8D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8217" y="2114583"/>
            <a:ext cx="5195310" cy="2996017"/>
          </a:xfrm>
          <a:prstGeom prst="rect">
            <a:avLst/>
          </a:prstGeom>
        </p:spPr>
      </p:pic>
      <p:sp>
        <p:nvSpPr>
          <p:cNvPr id="13" name="ZoneTexte 12">
            <a:extLst>
              <a:ext uri="{FF2B5EF4-FFF2-40B4-BE49-F238E27FC236}">
                <a16:creationId xmlns:a16="http://schemas.microsoft.com/office/drawing/2014/main" id="{523CD054-2A2F-25EB-629F-E73FD1CDD6C1}"/>
              </a:ext>
            </a:extLst>
          </p:cNvPr>
          <p:cNvSpPr txBox="1"/>
          <p:nvPr/>
        </p:nvSpPr>
        <p:spPr>
          <a:xfrm>
            <a:off x="2561514" y="3583109"/>
            <a:ext cx="4029706" cy="1200329"/>
          </a:xfrm>
          <a:prstGeom prst="rect">
            <a:avLst/>
          </a:prstGeom>
          <a:noFill/>
        </p:spPr>
        <p:txBody>
          <a:bodyPr wrap="square" rtlCol="0">
            <a:spAutoFit/>
          </a:bodyPr>
          <a:lstStyle/>
          <a:p>
            <a:pPr algn="ctr"/>
            <a:r>
              <a:rPr lang="fr-FR" b="1" dirty="0">
                <a:solidFill>
                  <a:srgbClr val="002060"/>
                </a:solidFill>
                <a:latin typeface="Century Gothic" panose="020B0502020202020204" pitchFamily="34" charset="0"/>
                <a:cs typeface="Calibri" panose="020F0502020204030204" pitchFamily="34" charset="0"/>
              </a:rPr>
              <a:t>Over 1.6 million </a:t>
            </a:r>
            <a:r>
              <a:rPr lang="fr-FR" b="1" dirty="0" err="1">
                <a:solidFill>
                  <a:srgbClr val="002060"/>
                </a:solidFill>
                <a:latin typeface="Century Gothic" panose="020B0502020202020204" pitchFamily="34" charset="0"/>
                <a:cs typeface="Calibri" panose="020F0502020204030204" pitchFamily="34" charset="0"/>
              </a:rPr>
              <a:t>yet</a:t>
            </a:r>
            <a:r>
              <a:rPr lang="fr-FR" b="1" dirty="0">
                <a:solidFill>
                  <a:srgbClr val="002060"/>
                </a:solidFill>
                <a:latin typeface="Century Gothic" panose="020B0502020202020204" pitchFamily="34" charset="0"/>
                <a:cs typeface="Calibri" panose="020F0502020204030204" pitchFamily="34" charset="0"/>
              </a:rPr>
              <a:t>-to-</a:t>
            </a:r>
            <a:r>
              <a:rPr lang="fr-FR" b="1" dirty="0" err="1">
                <a:solidFill>
                  <a:srgbClr val="002060"/>
                </a:solidFill>
                <a:latin typeface="Century Gothic" panose="020B0502020202020204" pitchFamily="34" charset="0"/>
                <a:cs typeface="Calibri" panose="020F0502020204030204" pitchFamily="34" charset="0"/>
              </a:rPr>
              <a:t>be</a:t>
            </a:r>
            <a:r>
              <a:rPr lang="fr-FR" b="1" dirty="0">
                <a:solidFill>
                  <a:srgbClr val="002060"/>
                </a:solidFill>
                <a:latin typeface="Century Gothic" panose="020B0502020202020204" pitchFamily="34" charset="0"/>
                <a:cs typeface="Calibri" panose="020F0502020204030204" pitchFamily="34" charset="0"/>
              </a:rPr>
              <a:t> </a:t>
            </a:r>
            <a:r>
              <a:rPr lang="fr-FR" b="1" dirty="0" err="1">
                <a:solidFill>
                  <a:srgbClr val="002060"/>
                </a:solidFill>
                <a:latin typeface="Century Gothic" panose="020B0502020202020204" pitchFamily="34" charset="0"/>
                <a:cs typeface="Calibri" panose="020F0502020204030204" pitchFamily="34" charset="0"/>
              </a:rPr>
              <a:t>discovered</a:t>
            </a:r>
            <a:r>
              <a:rPr lang="fr-FR" b="1" dirty="0">
                <a:solidFill>
                  <a:srgbClr val="002060"/>
                </a:solidFill>
                <a:latin typeface="Century Gothic" panose="020B0502020202020204" pitchFamily="34" charset="0"/>
                <a:cs typeface="Calibri" panose="020F0502020204030204" pitchFamily="34" charset="0"/>
              </a:rPr>
              <a:t> viral </a:t>
            </a:r>
            <a:r>
              <a:rPr lang="fr-FR" b="1" dirty="0" err="1">
                <a:solidFill>
                  <a:srgbClr val="002060"/>
                </a:solidFill>
                <a:latin typeface="Century Gothic" panose="020B0502020202020204" pitchFamily="34" charset="0"/>
                <a:cs typeface="Calibri" panose="020F0502020204030204" pitchFamily="34" charset="0"/>
              </a:rPr>
              <a:t>species</a:t>
            </a:r>
            <a:r>
              <a:rPr lang="fr-FR" b="1" dirty="0">
                <a:solidFill>
                  <a:srgbClr val="002060"/>
                </a:solidFill>
                <a:latin typeface="Century Gothic" panose="020B0502020202020204" pitchFamily="34" charset="0"/>
                <a:cs typeface="Calibri" panose="020F0502020204030204" pitchFamily="34" charset="0"/>
              </a:rPr>
              <a:t> </a:t>
            </a:r>
            <a:r>
              <a:rPr lang="fr-FR" b="1" dirty="0" err="1">
                <a:solidFill>
                  <a:srgbClr val="002060"/>
                </a:solidFill>
                <a:latin typeface="Century Gothic" panose="020B0502020202020204" pitchFamily="34" charset="0"/>
                <a:cs typeface="Calibri" panose="020F0502020204030204" pitchFamily="34" charset="0"/>
              </a:rPr>
              <a:t>from</a:t>
            </a:r>
            <a:r>
              <a:rPr lang="fr-FR" b="1" dirty="0">
                <a:solidFill>
                  <a:srgbClr val="002060"/>
                </a:solidFill>
                <a:latin typeface="Century Gothic" panose="020B0502020202020204" pitchFamily="34" charset="0"/>
                <a:cs typeface="Calibri" panose="020F0502020204030204" pitchFamily="34" charset="0"/>
              </a:rPr>
              <a:t> </a:t>
            </a:r>
            <a:r>
              <a:rPr lang="fr-FR" b="1" dirty="0" err="1">
                <a:solidFill>
                  <a:srgbClr val="002060"/>
                </a:solidFill>
                <a:latin typeface="Century Gothic" panose="020B0502020202020204" pitchFamily="34" charset="0"/>
                <a:cs typeface="Calibri" panose="020F0502020204030204" pitchFamily="34" charset="0"/>
              </a:rPr>
              <a:t>these</a:t>
            </a:r>
            <a:r>
              <a:rPr lang="fr-FR" b="1" dirty="0">
                <a:solidFill>
                  <a:srgbClr val="002060"/>
                </a:solidFill>
                <a:latin typeface="Century Gothic" panose="020B0502020202020204" pitchFamily="34" charset="0"/>
                <a:cs typeface="Calibri" panose="020F0502020204030204" pitchFamily="34" charset="0"/>
              </a:rPr>
              <a:t> virus </a:t>
            </a:r>
            <a:r>
              <a:rPr lang="fr-FR" b="1" dirty="0" err="1">
                <a:solidFill>
                  <a:srgbClr val="002060"/>
                </a:solidFill>
                <a:latin typeface="Century Gothic" panose="020B0502020202020204" pitchFamily="34" charset="0"/>
                <a:cs typeface="Calibri" panose="020F0502020204030204" pitchFamily="34" charset="0"/>
              </a:rPr>
              <a:t>families</a:t>
            </a:r>
            <a:r>
              <a:rPr lang="fr-FR" b="1" dirty="0">
                <a:solidFill>
                  <a:srgbClr val="002060"/>
                </a:solidFill>
                <a:latin typeface="Century Gothic" panose="020B0502020202020204" pitchFamily="34" charset="0"/>
                <a:cs typeface="Calibri" panose="020F0502020204030204" pitchFamily="34" charset="0"/>
              </a:rPr>
              <a:t> are </a:t>
            </a:r>
            <a:r>
              <a:rPr lang="fr-FR" b="1" dirty="0" err="1">
                <a:solidFill>
                  <a:srgbClr val="002060"/>
                </a:solidFill>
                <a:latin typeface="Century Gothic" panose="020B0502020202020204" pitchFamily="34" charset="0"/>
                <a:cs typeface="Calibri" panose="020F0502020204030204" pitchFamily="34" charset="0"/>
              </a:rPr>
              <a:t>thought</a:t>
            </a:r>
            <a:r>
              <a:rPr lang="fr-FR" b="1" dirty="0">
                <a:solidFill>
                  <a:srgbClr val="002060"/>
                </a:solidFill>
                <a:latin typeface="Century Gothic" panose="020B0502020202020204" pitchFamily="34" charset="0"/>
                <a:cs typeface="Calibri" panose="020F0502020204030204" pitchFamily="34" charset="0"/>
              </a:rPr>
              <a:t> to </a:t>
            </a:r>
            <a:r>
              <a:rPr lang="fr-FR" b="1" dirty="0" err="1">
                <a:solidFill>
                  <a:srgbClr val="002060"/>
                </a:solidFill>
                <a:latin typeface="Century Gothic" panose="020B0502020202020204" pitchFamily="34" charset="0"/>
                <a:cs typeface="Calibri" panose="020F0502020204030204" pitchFamily="34" charset="0"/>
              </a:rPr>
              <a:t>exist</a:t>
            </a:r>
            <a:r>
              <a:rPr lang="fr-FR" b="1" dirty="0">
                <a:solidFill>
                  <a:srgbClr val="002060"/>
                </a:solidFill>
                <a:latin typeface="Century Gothic" panose="020B0502020202020204" pitchFamily="34" charset="0"/>
                <a:cs typeface="Calibri" panose="020F0502020204030204" pitchFamily="34" charset="0"/>
              </a:rPr>
              <a:t> in </a:t>
            </a:r>
            <a:r>
              <a:rPr lang="fr-FR" b="1" dirty="0" err="1">
                <a:solidFill>
                  <a:srgbClr val="002060"/>
                </a:solidFill>
                <a:latin typeface="Century Gothic" panose="020B0502020202020204" pitchFamily="34" charset="0"/>
                <a:cs typeface="Calibri" panose="020F0502020204030204" pitchFamily="34" charset="0"/>
              </a:rPr>
              <a:t>mammal</a:t>
            </a:r>
            <a:r>
              <a:rPr lang="fr-FR" b="1" dirty="0">
                <a:solidFill>
                  <a:srgbClr val="002060"/>
                </a:solidFill>
                <a:latin typeface="Century Gothic" panose="020B0502020202020204" pitchFamily="34" charset="0"/>
                <a:cs typeface="Calibri" panose="020F0502020204030204" pitchFamily="34" charset="0"/>
              </a:rPr>
              <a:t> and </a:t>
            </a:r>
            <a:r>
              <a:rPr lang="fr-FR" b="1" dirty="0" err="1">
                <a:solidFill>
                  <a:srgbClr val="002060"/>
                </a:solidFill>
                <a:latin typeface="Century Gothic" panose="020B0502020202020204" pitchFamily="34" charset="0"/>
                <a:cs typeface="Calibri" panose="020F0502020204030204" pitchFamily="34" charset="0"/>
              </a:rPr>
              <a:t>bird</a:t>
            </a:r>
            <a:r>
              <a:rPr lang="fr-FR" b="1" dirty="0">
                <a:solidFill>
                  <a:srgbClr val="002060"/>
                </a:solidFill>
                <a:latin typeface="Century Gothic" panose="020B0502020202020204" pitchFamily="34" charset="0"/>
                <a:cs typeface="Calibri" panose="020F0502020204030204" pitchFamily="34" charset="0"/>
              </a:rPr>
              <a:t> hosts</a:t>
            </a:r>
          </a:p>
        </p:txBody>
      </p:sp>
    </p:spTree>
    <p:extLst>
      <p:ext uri="{BB962C8B-B14F-4D97-AF65-F5344CB8AC3E}">
        <p14:creationId xmlns:p14="http://schemas.microsoft.com/office/powerpoint/2010/main" val="646681165"/>
      </p:ext>
    </p:extLst>
  </p:cSld>
  <p:clrMapOvr>
    <a:masterClrMapping/>
  </p:clrMapOvr>
</p:sld>
</file>

<file path=ppt/theme/theme1.xml><?xml version="1.0" encoding="utf-8"?>
<a:theme xmlns:a="http://schemas.openxmlformats.org/drawingml/2006/main" name="Office Theme">
  <a:themeElements>
    <a:clrScheme name="ANRS">
      <a:dk1>
        <a:sysClr val="windowText" lastClr="000000"/>
      </a:dk1>
      <a:lt1>
        <a:sysClr val="window" lastClr="FFFFFF"/>
      </a:lt1>
      <a:dk2>
        <a:srgbClr val="44546A"/>
      </a:dk2>
      <a:lt2>
        <a:srgbClr val="E7E6E6"/>
      </a:lt2>
      <a:accent1>
        <a:srgbClr val="3873B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w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A87B1F88EF344DA9E05F058C88F1F9" ma:contentTypeVersion="7" ma:contentTypeDescription="Crée un document." ma:contentTypeScope="" ma:versionID="2df7e58ece5e3584cdf1fc1f5f4a7328">
  <xsd:schema xmlns:xsd="http://www.w3.org/2001/XMLSchema" xmlns:xs="http://www.w3.org/2001/XMLSchema" xmlns:p="http://schemas.microsoft.com/office/2006/metadata/properties" xmlns:ns2="6e01b354-6d00-45b1-8a58-a309b206f2ac" targetNamespace="http://schemas.microsoft.com/office/2006/metadata/properties" ma:root="true" ma:fieldsID="0a26a0535dad3a607813cd10e79326c5" ns2:_="">
    <xsd:import namespace="6e01b354-6d00-45b1-8a58-a309b206f2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1b354-6d00-45b1-8a58-a309b206f2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20DC2B-2F59-4A5E-8DB3-7D5008B3F8C5}">
  <ds:schemaRefs>
    <ds:schemaRef ds:uri="http://schemas.microsoft.com/sharepoint/v3/contenttype/forms"/>
  </ds:schemaRefs>
</ds:datastoreItem>
</file>

<file path=customXml/itemProps2.xml><?xml version="1.0" encoding="utf-8"?>
<ds:datastoreItem xmlns:ds="http://schemas.openxmlformats.org/officeDocument/2006/customXml" ds:itemID="{E444F2F4-B8D3-439E-BF4C-9521E16A576C}">
  <ds:schemaRefs>
    <ds:schemaRef ds:uri="http://purl.org/dc/elements/1.1/"/>
    <ds:schemaRef ds:uri="http://schemas.microsoft.com/office/2006/metadata/properties"/>
    <ds:schemaRef ds:uri="http://schemas.microsoft.com/office/infopath/2007/PartnerControls"/>
    <ds:schemaRef ds:uri="http://purl.org/dc/terms/"/>
    <ds:schemaRef ds:uri="6e01b354-6d00-45b1-8a58-a309b206f2ac"/>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792E96D-95FE-4D49-8001-65572B0533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01b354-6d00-45b1-8a58-a309b206f2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3377</TotalTime>
  <Words>2780</Words>
  <Application>Microsoft Macintosh PowerPoint</Application>
  <PresentationFormat>Affichage à l'écran (4:3)</PresentationFormat>
  <Paragraphs>399</Paragraphs>
  <Slides>44</Slides>
  <Notes>6</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44</vt:i4>
      </vt:variant>
    </vt:vector>
  </HeadingPairs>
  <TitlesOfParts>
    <vt:vector size="59" baseType="lpstr">
      <vt:lpstr>Arial</vt:lpstr>
      <vt:lpstr>Arial</vt:lpstr>
      <vt:lpstr>Calibri</vt:lpstr>
      <vt:lpstr>Calibri-Light</vt:lpstr>
      <vt:lpstr>Century Gothic</vt:lpstr>
      <vt:lpstr>ITCSymbolStd</vt:lpstr>
      <vt:lpstr>Marianne</vt:lpstr>
      <vt:lpstr>Netto OT</vt:lpstr>
      <vt:lpstr>OpenSans</vt:lpstr>
      <vt:lpstr>ScalaLancetPro</vt:lpstr>
      <vt:lpstr>Shaker2Lancet</vt:lpstr>
      <vt:lpstr>Verdana</vt:lpstr>
      <vt:lpstr>Wingdings</vt:lpstr>
      <vt:lpstr>Wingdings 2</vt:lpstr>
      <vt:lpstr>Office Theme</vt:lpstr>
      <vt:lpstr>Présentation de l’ANRS, Maladies infectieuses émergentes</vt:lpstr>
      <vt:lpstr>Evolution de l’état de santé dans le monde</vt:lpstr>
      <vt:lpstr>Evolution de l’état de santé dans le monde</vt:lpstr>
      <vt:lpstr>Présentation PowerPoint</vt:lpstr>
      <vt:lpstr>Evolution de l’état de santé dans le monde</vt:lpstr>
      <vt:lpstr>Présentation PowerPoint</vt:lpstr>
      <vt:lpstr>Log deaths from major epidemics in the twenty-first century </vt:lpstr>
      <vt:lpstr>Présentation PowerPoint</vt:lpstr>
      <vt:lpstr>Evolution de l’état de santé dans le monde</vt:lpstr>
      <vt:lpstr>Présentation PowerPoint</vt:lpstr>
      <vt:lpstr>Présentation PowerPoint</vt:lpstr>
      <vt:lpstr>Présentation PowerPoint</vt:lpstr>
      <vt:lpstr>Présentation PowerPoint</vt:lpstr>
      <vt:lpstr>Présentation PowerPoint</vt:lpstr>
      <vt:lpstr>Evolution de l’état de santé dans le monde</vt:lpstr>
      <vt:lpstr>Présentation PowerPoint</vt:lpstr>
      <vt:lpstr>Five basic pillars of a successful fight against emerging infectious diseases. </vt:lpstr>
      <vt:lpstr>Global innovation and diffusion</vt:lpstr>
      <vt:lpstr>Présentation PowerPoint</vt:lpstr>
      <vt:lpstr>Le programme et équipements prioritaires de recherche maladies infectieuses émergentes (PEPR MIE)</vt:lpstr>
      <vt:lpstr>Accélérer les connaissances  de manière coordonnée et décloisonnée</vt:lpstr>
      <vt:lpstr>L’organisation scientifique du PEPR MIE</vt:lpstr>
      <vt:lpstr>Une liste des agents pathogènes à surveiller qui doit être continuellement mise à jour</vt:lpstr>
      <vt:lpstr>Critères, pathogènes et liste échelonnée</vt:lpstr>
      <vt:lpstr>Renforcer les infrastructures et réseaux</vt:lpstr>
      <vt:lpstr>Présentation PowerPoint</vt:lpstr>
      <vt:lpstr>Présentation PowerPoint</vt:lpstr>
      <vt:lpstr>Présentation PowerPoint</vt:lpstr>
      <vt:lpstr>Plateforme de recherche clinique à l’hôpital : une stratégie européenne</vt:lpstr>
      <vt:lpstr>Partenaires</vt:lpstr>
      <vt:lpstr>Recherche clinique en ville</vt:lpstr>
      <vt:lpstr>Présentation PowerPoint</vt:lpstr>
      <vt:lpstr>Présentation PowerPoint</vt:lpstr>
      <vt:lpstr>Présentation PowerPoint</vt:lpstr>
      <vt:lpstr>Présentation PowerPoint</vt:lpstr>
      <vt:lpstr>Présentation PowerPoint</vt:lpstr>
      <vt:lpstr>Diffusion: percentage of the world’s population that has at least received one dose</vt:lpstr>
      <vt:lpstr>Global coordination</vt:lpstr>
      <vt:lpstr>Présentation PowerPoint</vt:lpstr>
      <vt:lpstr>Présentation PowerPoint</vt:lpstr>
      <vt:lpstr>ANRS|MIE</vt:lpstr>
      <vt:lpstr>ANRS|MIE</vt:lpstr>
      <vt:lpstr>ANRS|MIE : continuum animation, evaluation, coordination, financement</vt:lpstr>
      <vt:lpstr>La multidisciplinarité de l’ANRS|MIE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Arlette</dc:creator>
  <cp:lastModifiedBy>Microsoft Office User</cp:lastModifiedBy>
  <cp:revision>130</cp:revision>
  <dcterms:created xsi:type="dcterms:W3CDTF">2022-02-16T11:15:15Z</dcterms:created>
  <dcterms:modified xsi:type="dcterms:W3CDTF">2023-10-05T16:34:48Z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0x0101000FA87B1F88EF344DA9E05F058C88F1F9</vt:lpwstr>
  </property>
</Properties>
</file>